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93" r:id="rId4"/>
    <p:sldMasterId id="2147483694" r:id="rId5"/>
    <p:sldMasterId id="2147483695" r:id="rId6"/>
    <p:sldMasterId id="2147483696"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Lst>
  <p:sldSz cy="6858000" cx="9144000"/>
  <p:notesSz cx="6858000" cy="9144000"/>
  <p:embeddedFontLst>
    <p:embeddedFont>
      <p:font typeface="Roboto"/>
      <p:regular r:id="rId72"/>
      <p:bold r:id="rId73"/>
      <p:italic r:id="rId74"/>
      <p:boldItalic r:id="rId75"/>
    </p:embeddedFont>
    <p:embeddedFont>
      <p:font typeface="Roboto Medium"/>
      <p:regular r:id="rId76"/>
      <p:bold r:id="rId77"/>
      <p:italic r:id="rId78"/>
      <p:boldItalic r:id="rId7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6E12C72D-D643-4A6B-B51C-01D6CE7D3E07}">
  <a:tblStyle styleId="{6E12C72D-D643-4A6B-B51C-01D6CE7D3E0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014530F-475D-406C-AAAB-B276B63FD8B2}"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73" Type="http://schemas.openxmlformats.org/officeDocument/2006/relationships/font" Target="fonts/Roboto-bold.fntdata"/><Relationship Id="rId72" Type="http://schemas.openxmlformats.org/officeDocument/2006/relationships/font" Target="fonts/Roboto-regular.fntdata"/><Relationship Id="rId31" Type="http://schemas.openxmlformats.org/officeDocument/2006/relationships/slide" Target="slides/slide23.xml"/><Relationship Id="rId75" Type="http://schemas.openxmlformats.org/officeDocument/2006/relationships/font" Target="fonts/Roboto-boldItalic.fntdata"/><Relationship Id="rId30" Type="http://schemas.openxmlformats.org/officeDocument/2006/relationships/slide" Target="slides/slide22.xml"/><Relationship Id="rId74" Type="http://schemas.openxmlformats.org/officeDocument/2006/relationships/font" Target="fonts/Roboto-italic.fntdata"/><Relationship Id="rId33" Type="http://schemas.openxmlformats.org/officeDocument/2006/relationships/slide" Target="slides/slide25.xml"/><Relationship Id="rId77" Type="http://schemas.openxmlformats.org/officeDocument/2006/relationships/font" Target="fonts/RobotoMedium-bold.fntdata"/><Relationship Id="rId32" Type="http://schemas.openxmlformats.org/officeDocument/2006/relationships/slide" Target="slides/slide24.xml"/><Relationship Id="rId76" Type="http://schemas.openxmlformats.org/officeDocument/2006/relationships/font" Target="fonts/RobotoMedium-regular.fntdata"/><Relationship Id="rId35" Type="http://schemas.openxmlformats.org/officeDocument/2006/relationships/slide" Target="slides/slide27.xml"/><Relationship Id="rId79" Type="http://schemas.openxmlformats.org/officeDocument/2006/relationships/font" Target="fonts/RobotoMedium-boldItalic.fntdata"/><Relationship Id="rId34" Type="http://schemas.openxmlformats.org/officeDocument/2006/relationships/slide" Target="slides/slide26.xml"/><Relationship Id="rId78" Type="http://schemas.openxmlformats.org/officeDocument/2006/relationships/font" Target="fonts/RobotoMedium-italic.fntdata"/><Relationship Id="rId71" Type="http://schemas.openxmlformats.org/officeDocument/2006/relationships/slide" Target="slides/slide63.xml"/><Relationship Id="rId70" Type="http://schemas.openxmlformats.org/officeDocument/2006/relationships/slide" Target="slides/slide62.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slide" Target="slides/slide54.xml"/><Relationship Id="rId61" Type="http://schemas.openxmlformats.org/officeDocument/2006/relationships/slide" Target="slides/slide53.xml"/><Relationship Id="rId20" Type="http://schemas.openxmlformats.org/officeDocument/2006/relationships/slide" Target="slides/slide12.xml"/><Relationship Id="rId64" Type="http://schemas.openxmlformats.org/officeDocument/2006/relationships/slide" Target="slides/slide56.xml"/><Relationship Id="rId63" Type="http://schemas.openxmlformats.org/officeDocument/2006/relationships/slide" Target="slides/slide55.xml"/><Relationship Id="rId22" Type="http://schemas.openxmlformats.org/officeDocument/2006/relationships/slide" Target="slides/slide14.xml"/><Relationship Id="rId66" Type="http://schemas.openxmlformats.org/officeDocument/2006/relationships/slide" Target="slides/slide58.xml"/><Relationship Id="rId21" Type="http://schemas.openxmlformats.org/officeDocument/2006/relationships/slide" Target="slides/slide13.xml"/><Relationship Id="rId65" Type="http://schemas.openxmlformats.org/officeDocument/2006/relationships/slide" Target="slides/slide57.xml"/><Relationship Id="rId24" Type="http://schemas.openxmlformats.org/officeDocument/2006/relationships/slide" Target="slides/slide16.xml"/><Relationship Id="rId68" Type="http://schemas.openxmlformats.org/officeDocument/2006/relationships/slide" Target="slides/slide60.xml"/><Relationship Id="rId23" Type="http://schemas.openxmlformats.org/officeDocument/2006/relationships/slide" Target="slides/slide15.xml"/><Relationship Id="rId67" Type="http://schemas.openxmlformats.org/officeDocument/2006/relationships/slide" Target="slides/slide59.xml"/><Relationship Id="rId60" Type="http://schemas.openxmlformats.org/officeDocument/2006/relationships/slide" Target="slides/slide52.xml"/><Relationship Id="rId26" Type="http://schemas.openxmlformats.org/officeDocument/2006/relationships/slide" Target="slides/slide18.xml"/><Relationship Id="rId25" Type="http://schemas.openxmlformats.org/officeDocument/2006/relationships/slide" Target="slides/slide17.xml"/><Relationship Id="rId69" Type="http://schemas.openxmlformats.org/officeDocument/2006/relationships/slide" Target="slides/slide61.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11" Type="http://schemas.openxmlformats.org/officeDocument/2006/relationships/slide" Target="slides/slide3.xml"/><Relationship Id="rId55" Type="http://schemas.openxmlformats.org/officeDocument/2006/relationships/slide" Target="slides/slide47.xml"/><Relationship Id="rId10" Type="http://schemas.openxmlformats.org/officeDocument/2006/relationships/slide" Target="slides/slide2.xml"/><Relationship Id="rId54" Type="http://schemas.openxmlformats.org/officeDocument/2006/relationships/slide" Target="slides/slide46.xml"/><Relationship Id="rId13" Type="http://schemas.openxmlformats.org/officeDocument/2006/relationships/slide" Target="slides/slide5.xml"/><Relationship Id="rId57" Type="http://schemas.openxmlformats.org/officeDocument/2006/relationships/slide" Target="slides/slide49.xml"/><Relationship Id="rId12" Type="http://schemas.openxmlformats.org/officeDocument/2006/relationships/slide" Target="slides/slide4.xml"/><Relationship Id="rId56" Type="http://schemas.openxmlformats.org/officeDocument/2006/relationships/slide" Target="slides/slide48.xml"/><Relationship Id="rId15" Type="http://schemas.openxmlformats.org/officeDocument/2006/relationships/slide" Target="slides/slide7.xml"/><Relationship Id="rId59" Type="http://schemas.openxmlformats.org/officeDocument/2006/relationships/slide" Target="slides/slide51.xml"/><Relationship Id="rId14" Type="http://schemas.openxmlformats.org/officeDocument/2006/relationships/slide" Target="slides/slide6.xml"/><Relationship Id="rId58" Type="http://schemas.openxmlformats.org/officeDocument/2006/relationships/slide" Target="slides/slide50.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 Id="rId3" Type="http://schemas.openxmlformats.org/officeDocument/2006/relationships/hyperlink" Target="https://www.fosteropenscience.eu/foster-taxonomy/open-science-definition" TargetMode="External"/><Relationship Id="rId4" Type="http://schemas.openxmlformats.org/officeDocument/2006/relationships/hyperlink" Target="https://www.fosteropenscience.eu/foster-taxonomy/open-science-definition" TargetMode="External"/><Relationship Id="rId5" Type="http://schemas.openxmlformats.org/officeDocument/2006/relationships/hyperlink" Target="https://www.fosteropenscience.eu/foster-taxonomy/open-science-definition" TargetMode="External"/><Relationship Id="rId6" Type="http://schemas.openxmlformats.org/officeDocument/2006/relationships/hyperlink" Target="https://www.fosteropenscience.eu/foster-taxonomy/open-science-definition" TargetMode="External"/><Relationship Id="rId7" Type="http://schemas.openxmlformats.org/officeDocument/2006/relationships/hyperlink" Target="https://www.fosteropenscience.eu/foster-taxonomy/open-science-definition" TargetMode="External"/><Relationship Id="rId8" Type="http://schemas.openxmlformats.org/officeDocument/2006/relationships/hyperlink" Target="https://www.fosteropenscience.eu/foster-taxonomy/open-science-definition"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 Id="rId3" Type="http://schemas.openxmlformats.org/officeDocument/2006/relationships/hyperlink" Target="https://www.fosteropenscience.eu/foster-taxonomy/open-science-definition" TargetMode="External"/><Relationship Id="rId4" Type="http://schemas.openxmlformats.org/officeDocument/2006/relationships/hyperlink" Target="https://www.fosteropenscience.eu/foster-taxonomy/open-science-definition" TargetMode="External"/><Relationship Id="rId5" Type="http://schemas.openxmlformats.org/officeDocument/2006/relationships/hyperlink" Target="https://www.fosteropenscience.eu/foster-taxonomy/open-science-definition" TargetMode="External"/><Relationship Id="rId6" Type="http://schemas.openxmlformats.org/officeDocument/2006/relationships/hyperlink" Target="https://www.fosteropenscience.eu/foster-taxonomy/open-science-definition" TargetMode="External"/><Relationship Id="rId7" Type="http://schemas.openxmlformats.org/officeDocument/2006/relationships/hyperlink" Target="https://www.fosteropenscience.eu/foster-taxonomy/open-science-definition" TargetMode="External"/><Relationship Id="rId8" Type="http://schemas.openxmlformats.org/officeDocument/2006/relationships/hyperlink" Target="https://www.fosteropenscience.eu/foster-taxonomy/open-science-definition"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 Id="rId3" Type="http://schemas.openxmlformats.org/officeDocument/2006/relationships/hyperlink" Target="https://www.fosteropenscience.eu/foster-taxonomy/open-science-definition" TargetMode="External"/><Relationship Id="rId4" Type="http://schemas.openxmlformats.org/officeDocument/2006/relationships/hyperlink" Target="https://www.fosteropenscience.eu/foster-taxonomy/open-science-definition" TargetMode="External"/><Relationship Id="rId5" Type="http://schemas.openxmlformats.org/officeDocument/2006/relationships/hyperlink" Target="https://www.fosteropenscience.eu/foster-taxonomy/open-science-definition" TargetMode="External"/><Relationship Id="rId6" Type="http://schemas.openxmlformats.org/officeDocument/2006/relationships/hyperlink" Target="https://www.fosteropenscience.eu/foster-taxonomy/open-science-definition" TargetMode="External"/><Relationship Id="rId7" Type="http://schemas.openxmlformats.org/officeDocument/2006/relationships/hyperlink" Target="https://www.fosteropenscience.eu/foster-taxonomy/open-science-definition" TargetMode="External"/><Relationship Id="rId8" Type="http://schemas.openxmlformats.org/officeDocument/2006/relationships/hyperlink" Target="https://www.fosteropenscience.eu/foster-taxonomy/open-science-definition"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 Id="rId3" Type="http://schemas.openxmlformats.org/officeDocument/2006/relationships/hyperlink" Target="https://www.fosteropenscience.eu/foster-taxonomy/open-science-definition" TargetMode="External"/><Relationship Id="rId4" Type="http://schemas.openxmlformats.org/officeDocument/2006/relationships/hyperlink" Target="https://www.fosteropenscience.eu/foster-taxonomy/open-science-definition" TargetMode="External"/><Relationship Id="rId5" Type="http://schemas.openxmlformats.org/officeDocument/2006/relationships/hyperlink" Target="https://www.fosteropenscience.eu/foster-taxonomy/open-science-definition" TargetMode="External"/><Relationship Id="rId6" Type="http://schemas.openxmlformats.org/officeDocument/2006/relationships/hyperlink" Target="https://www.fosteropenscience.eu/foster-taxonomy/open-science-definition" TargetMode="External"/><Relationship Id="rId7" Type="http://schemas.openxmlformats.org/officeDocument/2006/relationships/hyperlink" Target="https://www.fosteropenscience.eu/foster-taxonomy/open-science-definition" TargetMode="External"/><Relationship Id="rId8" Type="http://schemas.openxmlformats.org/officeDocument/2006/relationships/hyperlink" Target="https://www.fosteropenscience.eu/foster-taxonomy/open-science-definition"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 Id="rId3" Type="http://schemas.openxmlformats.org/officeDocument/2006/relationships/hyperlink" Target="https://www.fosteropenscience.eu/foster-taxonomy/open-science-definition" TargetMode="External"/><Relationship Id="rId4" Type="http://schemas.openxmlformats.org/officeDocument/2006/relationships/hyperlink" Target="https://www.fosteropenscience.eu/foster-taxonomy/open-science-definition" TargetMode="External"/><Relationship Id="rId5" Type="http://schemas.openxmlformats.org/officeDocument/2006/relationships/hyperlink" Target="https://www.fosteropenscience.eu/foster-taxonomy/open-science-definition" TargetMode="External"/><Relationship Id="rId6" Type="http://schemas.openxmlformats.org/officeDocument/2006/relationships/hyperlink" Target="https://www.fosteropenscience.eu/foster-taxonomy/open-science-definition" TargetMode="External"/><Relationship Id="rId7" Type="http://schemas.openxmlformats.org/officeDocument/2006/relationships/hyperlink" Target="https://www.fosteropenscience.eu/foster-taxonomy/open-science-definition" TargetMode="External"/><Relationship Id="rId8" Type="http://schemas.openxmlformats.org/officeDocument/2006/relationships/hyperlink" Target="https://www.fosteropenscience.eu/foster-taxonomy/open-science-definition"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 Id="rId3" Type="http://schemas.openxmlformats.org/officeDocument/2006/relationships/hyperlink" Target="https://www.fosteropenscience.eu/foster-taxonomy/open-science-definition" TargetMode="External"/><Relationship Id="rId4" Type="http://schemas.openxmlformats.org/officeDocument/2006/relationships/hyperlink" Target="https://www.fosteropenscience.eu/foster-taxonomy/open-science-definition" TargetMode="External"/><Relationship Id="rId5" Type="http://schemas.openxmlformats.org/officeDocument/2006/relationships/hyperlink" Target="https://www.fosteropenscience.eu/foster-taxonomy/open-science-definition" TargetMode="External"/><Relationship Id="rId6" Type="http://schemas.openxmlformats.org/officeDocument/2006/relationships/hyperlink" Target="https://www.fosteropenscience.eu/foster-taxonomy/open-science-definition" TargetMode="External"/><Relationship Id="rId7" Type="http://schemas.openxmlformats.org/officeDocument/2006/relationships/hyperlink" Target="https://www.fosteropenscience.eu/foster-taxonomy/open-science-definition" TargetMode="External"/><Relationship Id="rId8" Type="http://schemas.openxmlformats.org/officeDocument/2006/relationships/hyperlink" Target="https://www.fosteropenscience.eu/foster-taxonomy/open-science-definition"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 Id="rId3" Type="http://schemas.openxmlformats.org/officeDocument/2006/relationships/hyperlink" Target="https://www.fosteropenscience.eu/foster-taxonomy/open-science-definition" TargetMode="External"/><Relationship Id="rId4" Type="http://schemas.openxmlformats.org/officeDocument/2006/relationships/hyperlink" Target="https://www.fosteropenscience.eu/foster-taxonomy/open-science-definition" TargetMode="External"/><Relationship Id="rId5" Type="http://schemas.openxmlformats.org/officeDocument/2006/relationships/hyperlink" Target="https://www.fosteropenscience.eu/foster-taxonomy/open-science-definition" TargetMode="External"/><Relationship Id="rId6" Type="http://schemas.openxmlformats.org/officeDocument/2006/relationships/hyperlink" Target="https://www.fosteropenscience.eu/foster-taxonomy/open-science-definition" TargetMode="External"/><Relationship Id="rId7" Type="http://schemas.openxmlformats.org/officeDocument/2006/relationships/hyperlink" Target="https://www.fosteropenscience.eu/foster-taxonomy/open-science-definition" TargetMode="External"/><Relationship Id="rId8" Type="http://schemas.openxmlformats.org/officeDocument/2006/relationships/hyperlink" Target="https://www.fosteropenscience.eu/foster-taxonomy/open-science-definition"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 Id="rId3" Type="http://schemas.openxmlformats.org/officeDocument/2006/relationships/hyperlink" Target="https://www.fosteropenscience.eu/foster-taxonomy/open-science-definition" TargetMode="External"/><Relationship Id="rId4" Type="http://schemas.openxmlformats.org/officeDocument/2006/relationships/hyperlink" Target="https://www.fosteropenscience.eu/foster-taxonomy/open-science-definition" TargetMode="External"/><Relationship Id="rId5" Type="http://schemas.openxmlformats.org/officeDocument/2006/relationships/hyperlink" Target="https://www.fosteropenscience.eu/foster-taxonomy/open-science-definition" TargetMode="External"/><Relationship Id="rId6" Type="http://schemas.openxmlformats.org/officeDocument/2006/relationships/hyperlink" Target="https://www.fosteropenscience.eu/foster-taxonomy/open-science-definition" TargetMode="External"/><Relationship Id="rId7" Type="http://schemas.openxmlformats.org/officeDocument/2006/relationships/hyperlink" Target="https://www.fosteropenscience.eu/foster-taxonomy/open-science-definition" TargetMode="External"/><Relationship Id="rId8" Type="http://schemas.openxmlformats.org/officeDocument/2006/relationships/hyperlink" Target="https://www.fosteropenscience.eu/foster-taxonomy/open-science-definition"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 Id="rId3" Type="http://schemas.openxmlformats.org/officeDocument/2006/relationships/hyperlink" Target="https://www.fosteropenscience.eu/foster-taxonomy/open-science-definition" TargetMode="External"/><Relationship Id="rId4" Type="http://schemas.openxmlformats.org/officeDocument/2006/relationships/hyperlink" Target="https://www.fosteropenscience.eu/foster-taxonomy/open-science-definition" TargetMode="External"/><Relationship Id="rId5" Type="http://schemas.openxmlformats.org/officeDocument/2006/relationships/hyperlink" Target="https://www.fosteropenscience.eu/foster-taxonomy/open-science-definition" TargetMode="External"/><Relationship Id="rId6" Type="http://schemas.openxmlformats.org/officeDocument/2006/relationships/hyperlink" Target="https://www.fosteropenscience.eu/foster-taxonomy/open-science-definition" TargetMode="External"/><Relationship Id="rId7" Type="http://schemas.openxmlformats.org/officeDocument/2006/relationships/hyperlink" Target="https://www.fosteropenscience.eu/foster-taxonomy/open-science-definition" TargetMode="External"/><Relationship Id="rId8" Type="http://schemas.openxmlformats.org/officeDocument/2006/relationships/hyperlink" Target="https://www.fosteropenscience.eu/foster-taxonomy/open-science-definition"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 Id="rId3" Type="http://schemas.openxmlformats.org/officeDocument/2006/relationships/hyperlink" Target="https://www.fosteropenscience.eu/foster-taxonomy/open-science-definition" TargetMode="External"/><Relationship Id="rId4" Type="http://schemas.openxmlformats.org/officeDocument/2006/relationships/hyperlink" Target="https://www.fosteropenscience.eu/foster-taxonomy/open-science-definition" TargetMode="External"/><Relationship Id="rId5" Type="http://schemas.openxmlformats.org/officeDocument/2006/relationships/hyperlink" Target="https://www.fosteropenscience.eu/foster-taxonomy/open-science-definition" TargetMode="External"/><Relationship Id="rId6" Type="http://schemas.openxmlformats.org/officeDocument/2006/relationships/hyperlink" Target="https://www.fosteropenscience.eu/foster-taxonomy/open-science-definition" TargetMode="External"/><Relationship Id="rId7" Type="http://schemas.openxmlformats.org/officeDocument/2006/relationships/hyperlink" Target="https://www.fosteropenscience.eu/foster-taxonomy/open-science-definition" TargetMode="External"/><Relationship Id="rId8" Type="http://schemas.openxmlformats.org/officeDocument/2006/relationships/hyperlink" Target="https://www.fosteropenscience.eu/foster-taxonomy/open-science-definition"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g43fcd7fbf3_0_1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t/>
            </a:r>
            <a:endParaRPr>
              <a:solidFill>
                <a:schemeClr val="dk1"/>
              </a:solidFill>
            </a:endParaRPr>
          </a:p>
        </p:txBody>
      </p:sp>
      <p:sp>
        <p:nvSpPr>
          <p:cNvPr id="299" name="Google Shape;299;g43fcd7fbf3_0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8" name="Shape 408"/>
        <p:cNvGrpSpPr/>
        <p:nvPr/>
      </p:nvGrpSpPr>
      <p:grpSpPr>
        <a:xfrm>
          <a:off x="0" y="0"/>
          <a:ext cx="0" cy="0"/>
          <a:chOff x="0" y="0"/>
          <a:chExt cx="0" cy="0"/>
        </a:xfrm>
      </p:grpSpPr>
      <p:sp>
        <p:nvSpPr>
          <p:cNvPr id="409" name="Google Shape;409;g75ba65b990_0_491: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410" name="Google Shape;410;g75ba65b990_0_4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a:t>
            </a:r>
            <a:r>
              <a:rPr lang="en-ZA" u="sng">
                <a:solidFill>
                  <a:schemeClr val="hlink"/>
                </a:solidFill>
                <a:hlinkClick r:id="rId3"/>
              </a:rPr>
              <a:t> |  | </a:t>
            </a:r>
            <a:r>
              <a:rPr lang="en-ZA" u="sng">
                <a:solidFill>
                  <a:schemeClr val="hlink"/>
                </a:solidFill>
                <a:hlinkClick r:id="rId4"/>
              </a:rPr>
              <a:t>www.fosteropenscience.eu</a:t>
            </a:r>
            <a:r>
              <a:rPr lang="en-ZA" u="sng">
                <a:solidFill>
                  <a:schemeClr val="hlink"/>
                </a:solidFill>
                <a:hlinkClick r:id="rId5"/>
              </a:rPr>
              <a:t> | </a:t>
            </a:r>
            <a:r>
              <a:rPr lang="en-ZA" u="sng">
                <a:solidFill>
                  <a:schemeClr val="hlink"/>
                </a:solidFill>
                <a:hlinkClick r:id="rId6"/>
              </a:rPr>
              <a:t>foster-taxonomy</a:t>
            </a:r>
            <a:r>
              <a:rPr lang="en-ZA" u="sng">
                <a:solidFill>
                  <a:schemeClr val="hlink"/>
                </a:solidFill>
                <a:hlinkClick r:id="rId7"/>
              </a:rPr>
              <a:t> | </a:t>
            </a:r>
            <a:r>
              <a:rPr lang="en-ZA" u="sng">
                <a:solidFill>
                  <a:schemeClr val="hlink"/>
                </a:solidFill>
                <a:hlinkClick r:id="rId8"/>
              </a:rPr>
              <a:t>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1" name="Shape 441"/>
        <p:cNvGrpSpPr/>
        <p:nvPr/>
      </p:nvGrpSpPr>
      <p:grpSpPr>
        <a:xfrm>
          <a:off x="0" y="0"/>
          <a:ext cx="0" cy="0"/>
          <a:chOff x="0" y="0"/>
          <a:chExt cx="0" cy="0"/>
        </a:xfrm>
      </p:grpSpPr>
      <p:sp>
        <p:nvSpPr>
          <p:cNvPr id="442" name="Google Shape;442;g75ba65b990_0_540: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443" name="Google Shape;443;g75ba65b990_0_5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0" name="Shape 450"/>
        <p:cNvGrpSpPr/>
        <p:nvPr/>
      </p:nvGrpSpPr>
      <p:grpSpPr>
        <a:xfrm>
          <a:off x="0" y="0"/>
          <a:ext cx="0" cy="0"/>
          <a:chOff x="0" y="0"/>
          <a:chExt cx="0" cy="0"/>
        </a:xfrm>
      </p:grpSpPr>
      <p:sp>
        <p:nvSpPr>
          <p:cNvPr id="451" name="Google Shape;451;g75ba65b990_0_0: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452" name="Google Shape;452;g75ba65b99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a:t>
            </a:r>
            <a:r>
              <a:rPr lang="en-ZA" u="sng">
                <a:solidFill>
                  <a:schemeClr val="hlink"/>
                </a:solidFill>
                <a:hlinkClick r:id="rId3"/>
              </a:rPr>
              <a:t> |  | </a:t>
            </a:r>
            <a:r>
              <a:rPr lang="en-ZA" u="sng">
                <a:solidFill>
                  <a:schemeClr val="hlink"/>
                </a:solidFill>
                <a:hlinkClick r:id="rId4"/>
              </a:rPr>
              <a:t>www.fosteropenscience.eu</a:t>
            </a:r>
            <a:r>
              <a:rPr lang="en-ZA" u="sng">
                <a:solidFill>
                  <a:schemeClr val="hlink"/>
                </a:solidFill>
                <a:hlinkClick r:id="rId5"/>
              </a:rPr>
              <a:t> | </a:t>
            </a:r>
            <a:r>
              <a:rPr lang="en-ZA" u="sng">
                <a:solidFill>
                  <a:schemeClr val="hlink"/>
                </a:solidFill>
                <a:hlinkClick r:id="rId6"/>
              </a:rPr>
              <a:t>foster-taxonomy</a:t>
            </a:r>
            <a:r>
              <a:rPr lang="en-ZA" u="sng">
                <a:solidFill>
                  <a:schemeClr val="hlink"/>
                </a:solidFill>
                <a:hlinkClick r:id="rId7"/>
              </a:rPr>
              <a:t> | </a:t>
            </a:r>
            <a:r>
              <a:rPr lang="en-ZA" u="sng">
                <a:solidFill>
                  <a:schemeClr val="hlink"/>
                </a:solidFill>
                <a:hlinkClick r:id="rId8"/>
              </a:rPr>
              <a:t>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9" name="Shape 459"/>
        <p:cNvGrpSpPr/>
        <p:nvPr/>
      </p:nvGrpSpPr>
      <p:grpSpPr>
        <a:xfrm>
          <a:off x="0" y="0"/>
          <a:ext cx="0" cy="0"/>
          <a:chOff x="0" y="0"/>
          <a:chExt cx="0" cy="0"/>
        </a:xfrm>
      </p:grpSpPr>
      <p:sp>
        <p:nvSpPr>
          <p:cNvPr id="460" name="Google Shape;460;g75ba65b990_0_602: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461" name="Google Shape;461;g75ba65b990_0_6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a:t>
            </a:r>
            <a:r>
              <a:rPr lang="en-ZA" u="sng">
                <a:solidFill>
                  <a:schemeClr val="hlink"/>
                </a:solidFill>
                <a:hlinkClick r:id="rId3"/>
              </a:rPr>
              <a:t> |  | </a:t>
            </a:r>
            <a:r>
              <a:rPr lang="en-ZA" u="sng">
                <a:solidFill>
                  <a:schemeClr val="hlink"/>
                </a:solidFill>
                <a:hlinkClick r:id="rId4"/>
              </a:rPr>
              <a:t>www.fosteropenscience.eu</a:t>
            </a:r>
            <a:r>
              <a:rPr lang="en-ZA" u="sng">
                <a:solidFill>
                  <a:schemeClr val="hlink"/>
                </a:solidFill>
                <a:hlinkClick r:id="rId5"/>
              </a:rPr>
              <a:t> | </a:t>
            </a:r>
            <a:r>
              <a:rPr lang="en-ZA" u="sng">
                <a:solidFill>
                  <a:schemeClr val="hlink"/>
                </a:solidFill>
                <a:hlinkClick r:id="rId6"/>
              </a:rPr>
              <a:t>foster-taxonomy</a:t>
            </a:r>
            <a:r>
              <a:rPr lang="en-ZA" u="sng">
                <a:solidFill>
                  <a:schemeClr val="hlink"/>
                </a:solidFill>
                <a:hlinkClick r:id="rId7"/>
              </a:rPr>
              <a:t> | </a:t>
            </a:r>
            <a:r>
              <a:rPr lang="en-ZA" u="sng">
                <a:solidFill>
                  <a:schemeClr val="hlink"/>
                </a:solidFill>
                <a:hlinkClick r:id="rId8"/>
              </a:rPr>
              <a:t>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9" name="Shape 469"/>
        <p:cNvGrpSpPr/>
        <p:nvPr/>
      </p:nvGrpSpPr>
      <p:grpSpPr>
        <a:xfrm>
          <a:off x="0" y="0"/>
          <a:ext cx="0" cy="0"/>
          <a:chOff x="0" y="0"/>
          <a:chExt cx="0" cy="0"/>
        </a:xfrm>
      </p:grpSpPr>
      <p:sp>
        <p:nvSpPr>
          <p:cNvPr id="470" name="Google Shape;470;g75ba65b990_0_617: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471" name="Google Shape;471;g75ba65b990_0_6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 |  | www.fosteropenscience.eu | foster-taxonomy | 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8" name="Shape 478"/>
        <p:cNvGrpSpPr/>
        <p:nvPr/>
      </p:nvGrpSpPr>
      <p:grpSpPr>
        <a:xfrm>
          <a:off x="0" y="0"/>
          <a:ext cx="0" cy="0"/>
          <a:chOff x="0" y="0"/>
          <a:chExt cx="0" cy="0"/>
        </a:xfrm>
      </p:grpSpPr>
      <p:sp>
        <p:nvSpPr>
          <p:cNvPr id="479" name="Google Shape;479;g75ba65b990_0_642: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480" name="Google Shape;480;g75ba65b990_0_6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 |  | www.fosteropenscience.eu | foster-taxonomy | 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7" name="Shape 487"/>
        <p:cNvGrpSpPr/>
        <p:nvPr/>
      </p:nvGrpSpPr>
      <p:grpSpPr>
        <a:xfrm>
          <a:off x="0" y="0"/>
          <a:ext cx="0" cy="0"/>
          <a:chOff x="0" y="0"/>
          <a:chExt cx="0" cy="0"/>
        </a:xfrm>
      </p:grpSpPr>
      <p:sp>
        <p:nvSpPr>
          <p:cNvPr id="488" name="Google Shape;488;g75ba65b990_0_654: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489" name="Google Shape;489;g75ba65b990_0_6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 |  | www.fosteropenscience.eu | foster-taxonomy | 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 name="Shape 497"/>
        <p:cNvGrpSpPr/>
        <p:nvPr/>
      </p:nvGrpSpPr>
      <p:grpSpPr>
        <a:xfrm>
          <a:off x="0" y="0"/>
          <a:ext cx="0" cy="0"/>
          <a:chOff x="0" y="0"/>
          <a:chExt cx="0" cy="0"/>
        </a:xfrm>
      </p:grpSpPr>
      <p:sp>
        <p:nvSpPr>
          <p:cNvPr id="498" name="Google Shape;498;g75ba65b990_0_436: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499" name="Google Shape;499;g75ba65b990_0_4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a:t>
            </a:r>
            <a:r>
              <a:rPr lang="en-ZA" u="sng">
                <a:solidFill>
                  <a:schemeClr val="hlink"/>
                </a:solidFill>
                <a:hlinkClick r:id="rId3"/>
              </a:rPr>
              <a:t> |  | </a:t>
            </a:r>
            <a:r>
              <a:rPr lang="en-ZA" u="sng">
                <a:solidFill>
                  <a:schemeClr val="hlink"/>
                </a:solidFill>
                <a:hlinkClick r:id="rId4"/>
              </a:rPr>
              <a:t>www.fosteropenscience.eu</a:t>
            </a:r>
            <a:r>
              <a:rPr lang="en-ZA" u="sng">
                <a:solidFill>
                  <a:schemeClr val="hlink"/>
                </a:solidFill>
                <a:hlinkClick r:id="rId5"/>
              </a:rPr>
              <a:t> | </a:t>
            </a:r>
            <a:r>
              <a:rPr lang="en-ZA" u="sng">
                <a:solidFill>
                  <a:schemeClr val="hlink"/>
                </a:solidFill>
                <a:hlinkClick r:id="rId6"/>
              </a:rPr>
              <a:t>foster-taxonomy</a:t>
            </a:r>
            <a:r>
              <a:rPr lang="en-ZA" u="sng">
                <a:solidFill>
                  <a:schemeClr val="hlink"/>
                </a:solidFill>
                <a:hlinkClick r:id="rId7"/>
              </a:rPr>
              <a:t> | </a:t>
            </a:r>
            <a:r>
              <a:rPr lang="en-ZA" u="sng">
                <a:solidFill>
                  <a:schemeClr val="hlink"/>
                </a:solidFill>
                <a:hlinkClick r:id="rId8"/>
              </a:rPr>
              <a:t>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6" name="Shape 506"/>
        <p:cNvGrpSpPr/>
        <p:nvPr/>
      </p:nvGrpSpPr>
      <p:grpSpPr>
        <a:xfrm>
          <a:off x="0" y="0"/>
          <a:ext cx="0" cy="0"/>
          <a:chOff x="0" y="0"/>
          <a:chExt cx="0" cy="0"/>
        </a:xfrm>
      </p:grpSpPr>
      <p:sp>
        <p:nvSpPr>
          <p:cNvPr id="507" name="Google Shape;507;g75ba65b990_0_446: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75ba65b990_0_4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a:t>
            </a:r>
            <a:r>
              <a:rPr lang="en-ZA" u="sng">
                <a:solidFill>
                  <a:schemeClr val="hlink"/>
                </a:solidFill>
                <a:hlinkClick r:id="rId3"/>
              </a:rPr>
              <a:t> |  | </a:t>
            </a:r>
            <a:r>
              <a:rPr lang="en-ZA" u="sng">
                <a:solidFill>
                  <a:schemeClr val="hlink"/>
                </a:solidFill>
                <a:hlinkClick r:id="rId4"/>
              </a:rPr>
              <a:t>www.fosteropenscience.eu</a:t>
            </a:r>
            <a:r>
              <a:rPr lang="en-ZA" u="sng">
                <a:solidFill>
                  <a:schemeClr val="hlink"/>
                </a:solidFill>
                <a:hlinkClick r:id="rId5"/>
              </a:rPr>
              <a:t> | </a:t>
            </a:r>
            <a:r>
              <a:rPr lang="en-ZA" u="sng">
                <a:solidFill>
                  <a:schemeClr val="hlink"/>
                </a:solidFill>
                <a:hlinkClick r:id="rId6"/>
              </a:rPr>
              <a:t>foster-taxonomy</a:t>
            </a:r>
            <a:r>
              <a:rPr lang="en-ZA" u="sng">
                <a:solidFill>
                  <a:schemeClr val="hlink"/>
                </a:solidFill>
                <a:hlinkClick r:id="rId7"/>
              </a:rPr>
              <a:t> | </a:t>
            </a:r>
            <a:r>
              <a:rPr lang="en-ZA" u="sng">
                <a:solidFill>
                  <a:schemeClr val="hlink"/>
                </a:solidFill>
                <a:hlinkClick r:id="rId8"/>
              </a:rPr>
              <a:t>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5" name="Shape 515"/>
        <p:cNvGrpSpPr/>
        <p:nvPr/>
      </p:nvGrpSpPr>
      <p:grpSpPr>
        <a:xfrm>
          <a:off x="0" y="0"/>
          <a:ext cx="0" cy="0"/>
          <a:chOff x="0" y="0"/>
          <a:chExt cx="0" cy="0"/>
        </a:xfrm>
      </p:grpSpPr>
      <p:sp>
        <p:nvSpPr>
          <p:cNvPr id="516" name="Google Shape;516;g75ba65b990_0_472: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517" name="Google Shape;517;g75ba65b990_0_4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a:t>
            </a:r>
            <a:r>
              <a:rPr lang="en-ZA" u="sng">
                <a:solidFill>
                  <a:schemeClr val="hlink"/>
                </a:solidFill>
                <a:hlinkClick r:id="rId3"/>
              </a:rPr>
              <a:t> |  | </a:t>
            </a:r>
            <a:r>
              <a:rPr lang="en-ZA" u="sng">
                <a:solidFill>
                  <a:schemeClr val="hlink"/>
                </a:solidFill>
                <a:hlinkClick r:id="rId4"/>
              </a:rPr>
              <a:t>www.fosteropenscience.eu</a:t>
            </a:r>
            <a:r>
              <a:rPr lang="en-ZA" u="sng">
                <a:solidFill>
                  <a:schemeClr val="hlink"/>
                </a:solidFill>
                <a:hlinkClick r:id="rId5"/>
              </a:rPr>
              <a:t> | </a:t>
            </a:r>
            <a:r>
              <a:rPr lang="en-ZA" u="sng">
                <a:solidFill>
                  <a:schemeClr val="hlink"/>
                </a:solidFill>
                <a:hlinkClick r:id="rId6"/>
              </a:rPr>
              <a:t>foster-taxonomy</a:t>
            </a:r>
            <a:r>
              <a:rPr lang="en-ZA" u="sng">
                <a:solidFill>
                  <a:schemeClr val="hlink"/>
                </a:solidFill>
                <a:hlinkClick r:id="rId7"/>
              </a:rPr>
              <a:t> | </a:t>
            </a:r>
            <a:r>
              <a:rPr lang="en-ZA" u="sng">
                <a:solidFill>
                  <a:schemeClr val="hlink"/>
                </a:solidFill>
                <a:hlinkClick r:id="rId8"/>
              </a:rPr>
              <a:t>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0" name="Shape 310"/>
        <p:cNvGrpSpPr/>
        <p:nvPr/>
      </p:nvGrpSpPr>
      <p:grpSpPr>
        <a:xfrm>
          <a:off x="0" y="0"/>
          <a:ext cx="0" cy="0"/>
          <a:chOff x="0" y="0"/>
          <a:chExt cx="0" cy="0"/>
        </a:xfrm>
      </p:grpSpPr>
      <p:sp>
        <p:nvSpPr>
          <p:cNvPr id="311" name="Google Shape;311;g58b49e6a75_0_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rPr lang="en-ZA" sz="1100">
                <a:solidFill>
                  <a:schemeClr val="dk1"/>
                </a:solidFill>
              </a:rPr>
              <a:t>INDEX</a:t>
            </a:r>
            <a:endParaRPr/>
          </a:p>
        </p:txBody>
      </p:sp>
      <p:sp>
        <p:nvSpPr>
          <p:cNvPr id="312" name="Google Shape;312;g58b49e6a75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4" name="Shape 524"/>
        <p:cNvGrpSpPr/>
        <p:nvPr/>
      </p:nvGrpSpPr>
      <p:grpSpPr>
        <a:xfrm>
          <a:off x="0" y="0"/>
          <a:ext cx="0" cy="0"/>
          <a:chOff x="0" y="0"/>
          <a:chExt cx="0" cy="0"/>
        </a:xfrm>
      </p:grpSpPr>
      <p:sp>
        <p:nvSpPr>
          <p:cNvPr id="525" name="Google Shape;525;g75ba65b990_0_481: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75ba65b990_0_4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a:t>
            </a:r>
            <a:r>
              <a:rPr lang="en-ZA" u="sng">
                <a:solidFill>
                  <a:schemeClr val="hlink"/>
                </a:solidFill>
                <a:hlinkClick r:id="rId3"/>
              </a:rPr>
              <a:t> |  | </a:t>
            </a:r>
            <a:r>
              <a:rPr lang="en-ZA" u="sng">
                <a:solidFill>
                  <a:schemeClr val="hlink"/>
                </a:solidFill>
                <a:hlinkClick r:id="rId4"/>
              </a:rPr>
              <a:t>www.fosteropenscience.eu</a:t>
            </a:r>
            <a:r>
              <a:rPr lang="en-ZA" u="sng">
                <a:solidFill>
                  <a:schemeClr val="hlink"/>
                </a:solidFill>
                <a:hlinkClick r:id="rId5"/>
              </a:rPr>
              <a:t> | </a:t>
            </a:r>
            <a:r>
              <a:rPr lang="en-ZA" u="sng">
                <a:solidFill>
                  <a:schemeClr val="hlink"/>
                </a:solidFill>
                <a:hlinkClick r:id="rId6"/>
              </a:rPr>
              <a:t>foster-taxonomy</a:t>
            </a:r>
            <a:r>
              <a:rPr lang="en-ZA" u="sng">
                <a:solidFill>
                  <a:schemeClr val="hlink"/>
                </a:solidFill>
                <a:hlinkClick r:id="rId7"/>
              </a:rPr>
              <a:t> | </a:t>
            </a:r>
            <a:r>
              <a:rPr lang="en-ZA" u="sng">
                <a:solidFill>
                  <a:schemeClr val="hlink"/>
                </a:solidFill>
                <a:hlinkClick r:id="rId8"/>
              </a:rPr>
              <a:t>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3" name="Shape 533"/>
        <p:cNvGrpSpPr/>
        <p:nvPr/>
      </p:nvGrpSpPr>
      <p:grpSpPr>
        <a:xfrm>
          <a:off x="0" y="0"/>
          <a:ext cx="0" cy="0"/>
          <a:chOff x="0" y="0"/>
          <a:chExt cx="0" cy="0"/>
        </a:xfrm>
      </p:grpSpPr>
      <p:sp>
        <p:nvSpPr>
          <p:cNvPr id="534" name="Google Shape;534;g70c1dd1653_0_69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g70c1dd1653_0_69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0" name="Shape 540"/>
        <p:cNvGrpSpPr/>
        <p:nvPr/>
      </p:nvGrpSpPr>
      <p:grpSpPr>
        <a:xfrm>
          <a:off x="0" y="0"/>
          <a:ext cx="0" cy="0"/>
          <a:chOff x="0" y="0"/>
          <a:chExt cx="0" cy="0"/>
        </a:xfrm>
      </p:grpSpPr>
      <p:sp>
        <p:nvSpPr>
          <p:cNvPr id="541" name="Google Shape;541;g75ba65b990_1_0: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75ba65b99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9" name="Shape 549"/>
        <p:cNvGrpSpPr/>
        <p:nvPr/>
      </p:nvGrpSpPr>
      <p:grpSpPr>
        <a:xfrm>
          <a:off x="0" y="0"/>
          <a:ext cx="0" cy="0"/>
          <a:chOff x="0" y="0"/>
          <a:chExt cx="0" cy="0"/>
        </a:xfrm>
      </p:grpSpPr>
      <p:sp>
        <p:nvSpPr>
          <p:cNvPr id="550" name="Google Shape;550;g75ba65b990_1_8: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551" name="Google Shape;551;g75ba65b990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0" name="Shape 580"/>
        <p:cNvGrpSpPr/>
        <p:nvPr/>
      </p:nvGrpSpPr>
      <p:grpSpPr>
        <a:xfrm>
          <a:off x="0" y="0"/>
          <a:ext cx="0" cy="0"/>
          <a:chOff x="0" y="0"/>
          <a:chExt cx="0" cy="0"/>
        </a:xfrm>
      </p:grpSpPr>
      <p:sp>
        <p:nvSpPr>
          <p:cNvPr id="581" name="Google Shape;581;g75ba65b990_1_16: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582" name="Google Shape;582;g75ba65b990_1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0" name="Shape 590"/>
        <p:cNvGrpSpPr/>
        <p:nvPr/>
      </p:nvGrpSpPr>
      <p:grpSpPr>
        <a:xfrm>
          <a:off x="0" y="0"/>
          <a:ext cx="0" cy="0"/>
          <a:chOff x="0" y="0"/>
          <a:chExt cx="0" cy="0"/>
        </a:xfrm>
      </p:grpSpPr>
      <p:sp>
        <p:nvSpPr>
          <p:cNvPr id="591" name="Google Shape;591;g75ba65b990_1_24: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592" name="Google Shape;592;g75ba65b990_1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9" name="Shape 599"/>
        <p:cNvGrpSpPr/>
        <p:nvPr/>
      </p:nvGrpSpPr>
      <p:grpSpPr>
        <a:xfrm>
          <a:off x="0" y="0"/>
          <a:ext cx="0" cy="0"/>
          <a:chOff x="0" y="0"/>
          <a:chExt cx="0" cy="0"/>
        </a:xfrm>
      </p:grpSpPr>
      <p:sp>
        <p:nvSpPr>
          <p:cNvPr id="600" name="Google Shape;600;g75ba65b990_1_475: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601" name="Google Shape;601;g75ba65b990_1_4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9" name="Shape 609"/>
        <p:cNvGrpSpPr/>
        <p:nvPr/>
      </p:nvGrpSpPr>
      <p:grpSpPr>
        <a:xfrm>
          <a:off x="0" y="0"/>
          <a:ext cx="0" cy="0"/>
          <a:chOff x="0" y="0"/>
          <a:chExt cx="0" cy="0"/>
        </a:xfrm>
      </p:grpSpPr>
      <p:sp>
        <p:nvSpPr>
          <p:cNvPr id="610" name="Google Shape;610;g70c1e4a263_0_45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g70c1e4a263_0_45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6" name="Shape 616"/>
        <p:cNvGrpSpPr/>
        <p:nvPr/>
      </p:nvGrpSpPr>
      <p:grpSpPr>
        <a:xfrm>
          <a:off x="0" y="0"/>
          <a:ext cx="0" cy="0"/>
          <a:chOff x="0" y="0"/>
          <a:chExt cx="0" cy="0"/>
        </a:xfrm>
      </p:grpSpPr>
      <p:sp>
        <p:nvSpPr>
          <p:cNvPr id="617" name="Google Shape;617;g75ba65b990_1_539: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618" name="Google Shape;618;g75ba65b990_1_5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 |  | www.fosteropenscience.eu | foster-taxonomy | 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5" name="Shape 625"/>
        <p:cNvGrpSpPr/>
        <p:nvPr/>
      </p:nvGrpSpPr>
      <p:grpSpPr>
        <a:xfrm>
          <a:off x="0" y="0"/>
          <a:ext cx="0" cy="0"/>
          <a:chOff x="0" y="0"/>
          <a:chExt cx="0" cy="0"/>
        </a:xfrm>
      </p:grpSpPr>
      <p:sp>
        <p:nvSpPr>
          <p:cNvPr id="626" name="Google Shape;626;g75b3d4a892_0_0: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627" name="Google Shape;627;g75b3d4a89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a:t>
            </a:r>
            <a:r>
              <a:rPr lang="en-ZA" u="sng">
                <a:solidFill>
                  <a:schemeClr val="hlink"/>
                </a:solidFill>
                <a:hlinkClick r:id="rId3"/>
              </a:rPr>
              <a:t> |  | </a:t>
            </a:r>
            <a:r>
              <a:rPr lang="en-ZA" u="sng">
                <a:solidFill>
                  <a:schemeClr val="hlink"/>
                </a:solidFill>
                <a:hlinkClick r:id="rId4"/>
              </a:rPr>
              <a:t>www.fosteropenscience.eu</a:t>
            </a:r>
            <a:r>
              <a:rPr lang="en-ZA" u="sng">
                <a:solidFill>
                  <a:schemeClr val="hlink"/>
                </a:solidFill>
                <a:hlinkClick r:id="rId5"/>
              </a:rPr>
              <a:t> | </a:t>
            </a:r>
            <a:r>
              <a:rPr lang="en-ZA" u="sng">
                <a:solidFill>
                  <a:schemeClr val="hlink"/>
                </a:solidFill>
                <a:hlinkClick r:id="rId6"/>
              </a:rPr>
              <a:t>foster-taxonomy</a:t>
            </a:r>
            <a:r>
              <a:rPr lang="en-ZA" u="sng">
                <a:solidFill>
                  <a:schemeClr val="hlink"/>
                </a:solidFill>
                <a:hlinkClick r:id="rId7"/>
              </a:rPr>
              <a:t> | </a:t>
            </a:r>
            <a:r>
              <a:rPr lang="en-ZA" u="sng">
                <a:solidFill>
                  <a:schemeClr val="hlink"/>
                </a:solidFill>
                <a:hlinkClick r:id="rId8"/>
              </a:rPr>
              <a:t>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 name="Shape 322"/>
        <p:cNvGrpSpPr/>
        <p:nvPr/>
      </p:nvGrpSpPr>
      <p:grpSpPr>
        <a:xfrm>
          <a:off x="0" y="0"/>
          <a:ext cx="0" cy="0"/>
          <a:chOff x="0" y="0"/>
          <a:chExt cx="0" cy="0"/>
        </a:xfrm>
      </p:grpSpPr>
      <p:sp>
        <p:nvSpPr>
          <p:cNvPr id="323" name="Google Shape;323;g62083883e3_3_81: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62083883e3_3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a:t>
            </a:r>
            <a:r>
              <a:rPr lang="en-ZA" u="sng">
                <a:solidFill>
                  <a:schemeClr val="hlink"/>
                </a:solidFill>
                <a:hlinkClick r:id="rId3"/>
              </a:rPr>
              <a:t> |  | </a:t>
            </a:r>
            <a:r>
              <a:rPr lang="en-ZA" u="sng">
                <a:solidFill>
                  <a:schemeClr val="hlink"/>
                </a:solidFill>
                <a:hlinkClick r:id="rId4"/>
              </a:rPr>
              <a:t>www.fosteropenscience.eu</a:t>
            </a:r>
            <a:r>
              <a:rPr lang="en-ZA" u="sng">
                <a:solidFill>
                  <a:schemeClr val="hlink"/>
                </a:solidFill>
                <a:hlinkClick r:id="rId5"/>
              </a:rPr>
              <a:t> | </a:t>
            </a:r>
            <a:r>
              <a:rPr lang="en-ZA" u="sng">
                <a:solidFill>
                  <a:schemeClr val="hlink"/>
                </a:solidFill>
                <a:hlinkClick r:id="rId6"/>
              </a:rPr>
              <a:t>foster-taxonomy</a:t>
            </a:r>
            <a:r>
              <a:rPr lang="en-ZA" u="sng">
                <a:solidFill>
                  <a:schemeClr val="hlink"/>
                </a:solidFill>
                <a:hlinkClick r:id="rId7"/>
              </a:rPr>
              <a:t> | </a:t>
            </a:r>
            <a:r>
              <a:rPr lang="en-ZA" u="sng">
                <a:solidFill>
                  <a:schemeClr val="hlink"/>
                </a:solidFill>
                <a:hlinkClick r:id="rId8"/>
              </a:rPr>
              <a:t>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4" name="Shape 634"/>
        <p:cNvGrpSpPr/>
        <p:nvPr/>
      </p:nvGrpSpPr>
      <p:grpSpPr>
        <a:xfrm>
          <a:off x="0" y="0"/>
          <a:ext cx="0" cy="0"/>
          <a:chOff x="0" y="0"/>
          <a:chExt cx="0" cy="0"/>
        </a:xfrm>
      </p:grpSpPr>
      <p:sp>
        <p:nvSpPr>
          <p:cNvPr id="635" name="Google Shape;635;g75ba65b990_1_526: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75ba65b990_1_5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 |  | www.fosteropenscience.eu | foster-taxonomy | 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3" name="Shape 643"/>
        <p:cNvGrpSpPr/>
        <p:nvPr/>
      </p:nvGrpSpPr>
      <p:grpSpPr>
        <a:xfrm>
          <a:off x="0" y="0"/>
          <a:ext cx="0" cy="0"/>
          <a:chOff x="0" y="0"/>
          <a:chExt cx="0" cy="0"/>
        </a:xfrm>
      </p:grpSpPr>
      <p:sp>
        <p:nvSpPr>
          <p:cNvPr id="644" name="Google Shape;644;g75ba65b990_0_855: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645" name="Google Shape;645;g75ba65b990_0_8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 |  | www.fosteropenscience.eu | foster-taxonomy | 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4" name="Shape 664"/>
        <p:cNvGrpSpPr/>
        <p:nvPr/>
      </p:nvGrpSpPr>
      <p:grpSpPr>
        <a:xfrm>
          <a:off x="0" y="0"/>
          <a:ext cx="0" cy="0"/>
          <a:chOff x="0" y="0"/>
          <a:chExt cx="0" cy="0"/>
        </a:xfrm>
      </p:grpSpPr>
      <p:sp>
        <p:nvSpPr>
          <p:cNvPr id="665" name="Google Shape;665;g75ba65b990_1_563: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666" name="Google Shape;666;g75ba65b990_1_5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3" name="Shape 673"/>
        <p:cNvGrpSpPr/>
        <p:nvPr/>
      </p:nvGrpSpPr>
      <p:grpSpPr>
        <a:xfrm>
          <a:off x="0" y="0"/>
          <a:ext cx="0" cy="0"/>
          <a:chOff x="0" y="0"/>
          <a:chExt cx="0" cy="0"/>
        </a:xfrm>
      </p:grpSpPr>
      <p:sp>
        <p:nvSpPr>
          <p:cNvPr id="674" name="Google Shape;674;g70c1e4a263_0_46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g70c1e4a263_0_46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0" name="Shape 680"/>
        <p:cNvGrpSpPr/>
        <p:nvPr/>
      </p:nvGrpSpPr>
      <p:grpSpPr>
        <a:xfrm>
          <a:off x="0" y="0"/>
          <a:ext cx="0" cy="0"/>
          <a:chOff x="0" y="0"/>
          <a:chExt cx="0" cy="0"/>
        </a:xfrm>
      </p:grpSpPr>
      <p:sp>
        <p:nvSpPr>
          <p:cNvPr id="681" name="Google Shape;681;g75ba65b990_0_7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40"/>
              </a:spcBef>
              <a:spcAft>
                <a:spcPts val="0"/>
              </a:spcAft>
              <a:buClr>
                <a:schemeClr val="dk1"/>
              </a:buClr>
              <a:buSzPts val="1100"/>
              <a:buFont typeface="Arial"/>
              <a:buNone/>
            </a:pPr>
            <a:r>
              <a:t/>
            </a:r>
            <a:endParaRPr sz="1200">
              <a:latin typeface="Calibri"/>
              <a:ea typeface="Calibri"/>
              <a:cs typeface="Calibri"/>
              <a:sym typeface="Calibri"/>
            </a:endParaRPr>
          </a:p>
        </p:txBody>
      </p:sp>
      <p:sp>
        <p:nvSpPr>
          <p:cNvPr id="682" name="Google Shape;682;g75ba65b990_0_7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8" name="Shape 688"/>
        <p:cNvGrpSpPr/>
        <p:nvPr/>
      </p:nvGrpSpPr>
      <p:grpSpPr>
        <a:xfrm>
          <a:off x="0" y="0"/>
          <a:ext cx="0" cy="0"/>
          <a:chOff x="0" y="0"/>
          <a:chExt cx="0" cy="0"/>
        </a:xfrm>
      </p:grpSpPr>
      <p:sp>
        <p:nvSpPr>
          <p:cNvPr id="689" name="Google Shape;689;g75ba65b990_0_748: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690" name="Google Shape;690;g75ba65b990_0_7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 |  | www.fosteropenscience.eu | foster-taxonomy | 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9" name="Shape 699"/>
        <p:cNvGrpSpPr/>
        <p:nvPr/>
      </p:nvGrpSpPr>
      <p:grpSpPr>
        <a:xfrm>
          <a:off x="0" y="0"/>
          <a:ext cx="0" cy="0"/>
          <a:chOff x="0" y="0"/>
          <a:chExt cx="0" cy="0"/>
        </a:xfrm>
      </p:grpSpPr>
      <p:sp>
        <p:nvSpPr>
          <p:cNvPr id="700" name="Google Shape;700;g58b49e6a75_0_1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40"/>
              </a:spcBef>
              <a:spcAft>
                <a:spcPts val="0"/>
              </a:spcAft>
              <a:buClr>
                <a:schemeClr val="dk1"/>
              </a:buClr>
              <a:buSzPts val="1100"/>
              <a:buFont typeface="Arial"/>
              <a:buNone/>
            </a:pPr>
            <a:r>
              <a:t/>
            </a:r>
            <a:endParaRPr sz="1200">
              <a:latin typeface="Calibri"/>
              <a:ea typeface="Calibri"/>
              <a:cs typeface="Calibri"/>
              <a:sym typeface="Calibri"/>
            </a:endParaRPr>
          </a:p>
        </p:txBody>
      </p:sp>
      <p:sp>
        <p:nvSpPr>
          <p:cNvPr id="701" name="Google Shape;701;g58b49e6a75_0_13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1" name="Shape 711"/>
        <p:cNvGrpSpPr/>
        <p:nvPr/>
      </p:nvGrpSpPr>
      <p:grpSpPr>
        <a:xfrm>
          <a:off x="0" y="0"/>
          <a:ext cx="0" cy="0"/>
          <a:chOff x="0" y="0"/>
          <a:chExt cx="0" cy="0"/>
        </a:xfrm>
      </p:grpSpPr>
      <p:sp>
        <p:nvSpPr>
          <p:cNvPr id="712" name="Google Shape;712;g58b49e6a75_0_13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lnSpc>
                <a:spcPct val="115000"/>
              </a:lnSpc>
              <a:spcBef>
                <a:spcPts val="640"/>
              </a:spcBef>
              <a:spcAft>
                <a:spcPts val="0"/>
              </a:spcAft>
              <a:buNone/>
            </a:pPr>
            <a:r>
              <a:rPr lang="en-ZA" sz="1300">
                <a:solidFill>
                  <a:schemeClr val="dk1"/>
                </a:solidFill>
                <a:latin typeface="Calibri"/>
                <a:ea typeface="Calibri"/>
                <a:cs typeface="Calibri"/>
                <a:sym typeface="Calibri"/>
              </a:rPr>
              <a:t>Overlay Analysis </a:t>
            </a:r>
            <a:endParaRPr sz="1300">
              <a:solidFill>
                <a:schemeClr val="dk1"/>
              </a:solidFill>
              <a:latin typeface="Calibri"/>
              <a:ea typeface="Calibri"/>
              <a:cs typeface="Calibri"/>
              <a:sym typeface="Calibri"/>
            </a:endParaRPr>
          </a:p>
          <a:p>
            <a:pPr indent="0" lvl="0" marL="457200" rtl="0" algn="l">
              <a:lnSpc>
                <a:spcPct val="115000"/>
              </a:lnSpc>
              <a:spcBef>
                <a:spcPts val="640"/>
              </a:spcBef>
              <a:spcAft>
                <a:spcPts val="0"/>
              </a:spcAft>
              <a:buNone/>
            </a:pPr>
            <a:r>
              <a:rPr lang="en-ZA" sz="1300">
                <a:solidFill>
                  <a:schemeClr val="dk1"/>
                </a:solidFill>
                <a:latin typeface="Calibri"/>
                <a:ea typeface="Calibri"/>
                <a:cs typeface="Calibri"/>
                <a:sym typeface="Calibri"/>
              </a:rPr>
              <a:t>Geostatistical Analysis </a:t>
            </a:r>
            <a:endParaRPr sz="1300">
              <a:solidFill>
                <a:schemeClr val="dk1"/>
              </a:solidFill>
              <a:latin typeface="Calibri"/>
              <a:ea typeface="Calibri"/>
              <a:cs typeface="Calibri"/>
              <a:sym typeface="Calibri"/>
            </a:endParaRPr>
          </a:p>
          <a:p>
            <a:pPr indent="0" lvl="0" marL="457200" rtl="0" algn="l">
              <a:lnSpc>
                <a:spcPct val="115000"/>
              </a:lnSpc>
              <a:spcBef>
                <a:spcPts val="640"/>
              </a:spcBef>
              <a:spcAft>
                <a:spcPts val="0"/>
              </a:spcAft>
              <a:buNone/>
            </a:pPr>
            <a:r>
              <a:rPr lang="en-ZA" sz="1300">
                <a:solidFill>
                  <a:schemeClr val="dk1"/>
                </a:solidFill>
                <a:latin typeface="Calibri"/>
                <a:ea typeface="Calibri"/>
                <a:cs typeface="Calibri"/>
                <a:sym typeface="Calibri"/>
              </a:rPr>
              <a:t>Network Analysis </a:t>
            </a:r>
            <a:endParaRPr sz="1300">
              <a:solidFill>
                <a:schemeClr val="dk1"/>
              </a:solidFill>
              <a:latin typeface="Calibri"/>
              <a:ea typeface="Calibri"/>
              <a:cs typeface="Calibri"/>
              <a:sym typeface="Calibri"/>
            </a:endParaRPr>
          </a:p>
          <a:p>
            <a:pPr indent="0" lvl="0" marL="457200" rtl="0" algn="l">
              <a:lnSpc>
                <a:spcPct val="115000"/>
              </a:lnSpc>
              <a:spcBef>
                <a:spcPts val="640"/>
              </a:spcBef>
              <a:spcAft>
                <a:spcPts val="0"/>
              </a:spcAft>
              <a:buNone/>
            </a:pPr>
            <a:r>
              <a:rPr lang="en-ZA" sz="1300">
                <a:solidFill>
                  <a:schemeClr val="dk1"/>
                </a:solidFill>
                <a:latin typeface="Calibri"/>
                <a:ea typeface="Calibri"/>
                <a:cs typeface="Calibri"/>
                <a:sym typeface="Calibri"/>
              </a:rPr>
              <a:t>Creation dashboards of real time sensor feeds </a:t>
            </a:r>
            <a:endParaRPr sz="1300">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r>
              <a:rPr lang="en-ZA" sz="1300">
                <a:solidFill>
                  <a:schemeClr val="dk1"/>
                </a:solidFill>
                <a:latin typeface="Calibri"/>
                <a:ea typeface="Calibri"/>
                <a:cs typeface="Calibri"/>
                <a:sym typeface="Calibri"/>
              </a:rPr>
              <a:t>Working with spatial data can be frustrating (coordinate systems) - Let us help you</a:t>
            </a:r>
            <a:endParaRPr sz="1300">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r>
              <a:t/>
            </a:r>
            <a:endParaRPr sz="1300">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r>
              <a:rPr b="1" lang="en-ZA" sz="1300">
                <a:solidFill>
                  <a:schemeClr val="dk1"/>
                </a:solidFill>
                <a:latin typeface="Calibri"/>
                <a:ea typeface="Calibri"/>
                <a:cs typeface="Calibri"/>
                <a:sym typeface="Calibri"/>
              </a:rPr>
              <a:t>GIS software acquisition</a:t>
            </a:r>
            <a:endParaRPr b="1" sz="1300">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r>
              <a:rPr b="1" lang="en-ZA" sz="1300">
                <a:solidFill>
                  <a:schemeClr val="dk1"/>
                </a:solidFill>
                <a:latin typeface="Calibri"/>
                <a:ea typeface="Calibri"/>
                <a:cs typeface="Calibri"/>
                <a:sym typeface="Calibri"/>
              </a:rPr>
              <a:t>Project Planning, </a:t>
            </a:r>
            <a:endParaRPr b="1" sz="1300">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r>
              <a:rPr b="1" lang="en-ZA" sz="1300">
                <a:solidFill>
                  <a:schemeClr val="dk1"/>
                </a:solidFill>
                <a:latin typeface="Calibri"/>
                <a:ea typeface="Calibri"/>
                <a:cs typeface="Calibri"/>
                <a:sym typeface="Calibri"/>
              </a:rPr>
              <a:t>Troubleshooting, </a:t>
            </a:r>
            <a:endParaRPr b="1" sz="1300">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r>
              <a:rPr b="1" lang="en-ZA" sz="1300">
                <a:solidFill>
                  <a:schemeClr val="dk1"/>
                </a:solidFill>
                <a:latin typeface="Calibri"/>
                <a:ea typeface="Calibri"/>
                <a:cs typeface="Calibri"/>
                <a:sym typeface="Calibri"/>
              </a:rPr>
              <a:t>Analysis and </a:t>
            </a:r>
            <a:endParaRPr b="1" sz="1300">
              <a:solidFill>
                <a:schemeClr val="dk1"/>
              </a:solidFill>
              <a:latin typeface="Calibri"/>
              <a:ea typeface="Calibri"/>
              <a:cs typeface="Calibri"/>
              <a:sym typeface="Calibri"/>
            </a:endParaRPr>
          </a:p>
          <a:p>
            <a:pPr indent="0" lvl="0" marL="0" rtl="0" algn="l">
              <a:lnSpc>
                <a:spcPct val="115000"/>
              </a:lnSpc>
              <a:spcBef>
                <a:spcPts val="640"/>
              </a:spcBef>
              <a:spcAft>
                <a:spcPts val="0"/>
              </a:spcAft>
              <a:buClr>
                <a:schemeClr val="dk1"/>
              </a:buClr>
              <a:buSzPts val="1100"/>
              <a:buFont typeface="Arial"/>
              <a:buNone/>
            </a:pPr>
            <a:r>
              <a:rPr b="1" lang="en-ZA" sz="1300">
                <a:solidFill>
                  <a:schemeClr val="dk1"/>
                </a:solidFill>
                <a:latin typeface="Calibri"/>
                <a:ea typeface="Calibri"/>
                <a:cs typeface="Calibri"/>
                <a:sym typeface="Calibri"/>
              </a:rPr>
              <a:t>Cartographic Design.</a:t>
            </a:r>
            <a:endParaRPr b="1" sz="1300">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r>
              <a:t/>
            </a:r>
            <a:endParaRPr sz="1300">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r>
              <a:t/>
            </a:r>
            <a:endParaRPr sz="1300">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r>
              <a:t/>
            </a:r>
            <a:endParaRPr sz="1300">
              <a:solidFill>
                <a:schemeClr val="dk1"/>
              </a:solidFill>
              <a:latin typeface="Calibri"/>
              <a:ea typeface="Calibri"/>
              <a:cs typeface="Calibri"/>
              <a:sym typeface="Calibri"/>
            </a:endParaRPr>
          </a:p>
        </p:txBody>
      </p:sp>
      <p:sp>
        <p:nvSpPr>
          <p:cNvPr id="713" name="Google Shape;713;g58b49e6a75_0_135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0" name="Shape 720"/>
        <p:cNvGrpSpPr/>
        <p:nvPr/>
      </p:nvGrpSpPr>
      <p:grpSpPr>
        <a:xfrm>
          <a:off x="0" y="0"/>
          <a:ext cx="0" cy="0"/>
          <a:chOff x="0" y="0"/>
          <a:chExt cx="0" cy="0"/>
        </a:xfrm>
      </p:grpSpPr>
      <p:sp>
        <p:nvSpPr>
          <p:cNvPr id="721" name="Google Shape;721;g75ba65b990_1_398: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2" name="Google Shape;722;g75ba65b990_1_3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8" name="Shape 728"/>
        <p:cNvGrpSpPr/>
        <p:nvPr/>
      </p:nvGrpSpPr>
      <p:grpSpPr>
        <a:xfrm>
          <a:off x="0" y="0"/>
          <a:ext cx="0" cy="0"/>
          <a:chOff x="0" y="0"/>
          <a:chExt cx="0" cy="0"/>
        </a:xfrm>
      </p:grpSpPr>
      <p:sp>
        <p:nvSpPr>
          <p:cNvPr id="729" name="Google Shape;729;g75ba65b990_1_517: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0" name="Google Shape;730;g75ba65b990_1_5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62083883e3_3_8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Within the academic world we have digital tools everywhere. Working in Vula is part of digital scholarship. </a:t>
            </a:r>
            <a:endParaRPr/>
          </a:p>
          <a:p>
            <a:pPr indent="0" lvl="0" marL="0" rtl="0" algn="l">
              <a:spcBef>
                <a:spcPts val="0"/>
              </a:spcBef>
              <a:spcAft>
                <a:spcPts val="0"/>
              </a:spcAft>
              <a:buNone/>
            </a:pPr>
            <a:r>
              <a:rPr lang="en-ZA"/>
              <a:t>In today's world, with every research practice, you are practice some level of digital scholarship.</a:t>
            </a:r>
            <a:endParaRPr/>
          </a:p>
          <a:p>
            <a:pPr indent="0" lvl="0" marL="0" rtl="0" algn="l">
              <a:spcBef>
                <a:spcPts val="0"/>
              </a:spcBef>
              <a:spcAft>
                <a:spcPts val="0"/>
              </a:spcAft>
              <a:buNone/>
            </a:pPr>
            <a:r>
              <a:rPr lang="en-ZA"/>
              <a:t>Even if the only digital thing you are doing is typing your thesis on Word, that is some form of digital scholarship. Before you know it you could be adding bibliography reference, searching things only, </a:t>
            </a:r>
            <a:endParaRPr/>
          </a:p>
          <a:p>
            <a:pPr indent="0" lvl="0" marL="0" rtl="0" algn="l">
              <a:spcBef>
                <a:spcPts val="0"/>
              </a:spcBef>
              <a:spcAft>
                <a:spcPts val="0"/>
              </a:spcAft>
              <a:buNone/>
            </a:pPr>
            <a:r>
              <a:rPr lang="en-ZA"/>
              <a:t>how much you apply and integrate will depend...so there are different levels of digital scholarship, just like belts in karate - </a:t>
            </a:r>
            <a:r>
              <a:rPr lang="en-ZA" sz="1200">
                <a:solidFill>
                  <a:srgbClr val="222222"/>
                </a:solidFill>
                <a:highlight>
                  <a:srgbClr val="FFFFFF"/>
                </a:highlight>
              </a:rPr>
              <a:t>white, </a:t>
            </a:r>
            <a:r>
              <a:rPr b="1" lang="en-ZA" sz="1200">
                <a:solidFill>
                  <a:srgbClr val="222222"/>
                </a:solidFill>
                <a:highlight>
                  <a:srgbClr val="FFFFFF"/>
                </a:highlight>
              </a:rPr>
              <a:t>yellow</a:t>
            </a:r>
            <a:r>
              <a:rPr lang="en-ZA" sz="1200">
                <a:solidFill>
                  <a:srgbClr val="222222"/>
                </a:solidFill>
                <a:highlight>
                  <a:srgbClr val="FFFFFF"/>
                </a:highlight>
              </a:rPr>
              <a:t>, gold, orange, </a:t>
            </a:r>
            <a:r>
              <a:rPr b="1" lang="en-ZA" sz="1200">
                <a:solidFill>
                  <a:srgbClr val="222222"/>
                </a:solidFill>
                <a:highlight>
                  <a:srgbClr val="FFFFFF"/>
                </a:highlight>
              </a:rPr>
              <a:t>green</a:t>
            </a:r>
            <a:r>
              <a:rPr lang="en-ZA" sz="1200">
                <a:solidFill>
                  <a:srgbClr val="222222"/>
                </a:solidFill>
                <a:highlight>
                  <a:srgbClr val="FFFFFF"/>
                </a:highlight>
              </a:rPr>
              <a:t>, blue, purple, brown, red and black.</a:t>
            </a:r>
            <a:endParaRPr sz="1200">
              <a:solidFill>
                <a:srgbClr val="222222"/>
              </a:solidFill>
              <a:highlight>
                <a:srgbClr val="FFFFFF"/>
              </a:highlight>
            </a:endParaRPr>
          </a:p>
          <a:p>
            <a:pPr indent="0" lvl="0" marL="0" rtl="0" algn="l">
              <a:spcBef>
                <a:spcPts val="0"/>
              </a:spcBef>
              <a:spcAft>
                <a:spcPts val="0"/>
              </a:spcAft>
              <a:buNone/>
            </a:pPr>
            <a:r>
              <a:rPr lang="en-ZA" sz="1200">
                <a:solidFill>
                  <a:srgbClr val="222222"/>
                </a:solidFill>
                <a:highlight>
                  <a:srgbClr val="FFFFFF"/>
                </a:highlight>
              </a:rPr>
              <a:t>We are within research</a:t>
            </a:r>
            <a:endParaRPr sz="1200">
              <a:solidFill>
                <a:srgbClr val="222222"/>
              </a:solidFill>
              <a:highlight>
                <a:srgbClr val="FFFFFF"/>
              </a:highlight>
            </a:endParaRPr>
          </a:p>
        </p:txBody>
      </p:sp>
      <p:sp>
        <p:nvSpPr>
          <p:cNvPr id="333" name="Google Shape;333;g62083883e3_3_8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1" name="Shape 771"/>
        <p:cNvGrpSpPr/>
        <p:nvPr/>
      </p:nvGrpSpPr>
      <p:grpSpPr>
        <a:xfrm>
          <a:off x="0" y="0"/>
          <a:ext cx="0" cy="0"/>
          <a:chOff x="0" y="0"/>
          <a:chExt cx="0" cy="0"/>
        </a:xfrm>
      </p:grpSpPr>
      <p:sp>
        <p:nvSpPr>
          <p:cNvPr id="772" name="Google Shape;772;g75ba65b990_0_1388: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3" name="Google Shape;773;g75ba65b990_0_13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2" name="Shape 802"/>
        <p:cNvGrpSpPr/>
        <p:nvPr/>
      </p:nvGrpSpPr>
      <p:grpSpPr>
        <a:xfrm>
          <a:off x="0" y="0"/>
          <a:ext cx="0" cy="0"/>
          <a:chOff x="0" y="0"/>
          <a:chExt cx="0" cy="0"/>
        </a:xfrm>
      </p:grpSpPr>
      <p:sp>
        <p:nvSpPr>
          <p:cNvPr id="803" name="Google Shape;803;g70c1e4a263_0_47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g70c1e4a263_0_47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9" name="Shape 809"/>
        <p:cNvGrpSpPr/>
        <p:nvPr/>
      </p:nvGrpSpPr>
      <p:grpSpPr>
        <a:xfrm>
          <a:off x="0" y="0"/>
          <a:ext cx="0" cy="0"/>
          <a:chOff x="0" y="0"/>
          <a:chExt cx="0" cy="0"/>
        </a:xfrm>
      </p:grpSpPr>
      <p:sp>
        <p:nvSpPr>
          <p:cNvPr id="810" name="Google Shape;810;g75ba65b990_1_496: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811" name="Google Shape;811;g75ba65b990_1_4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 |  | www.fosteropenscience.eu | foster-taxonomy | 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8" name="Shape 818"/>
        <p:cNvGrpSpPr/>
        <p:nvPr/>
      </p:nvGrpSpPr>
      <p:grpSpPr>
        <a:xfrm>
          <a:off x="0" y="0"/>
          <a:ext cx="0" cy="0"/>
          <a:chOff x="0" y="0"/>
          <a:chExt cx="0" cy="0"/>
        </a:xfrm>
      </p:grpSpPr>
      <p:sp>
        <p:nvSpPr>
          <p:cNvPr id="819" name="Google Shape;819;g75ba65b990_1_485: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820" name="Google Shape;820;g75ba65b990_1_4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 |  | www.fosteropenscience.eu | foster-taxonomy | 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7" name="Shape 827"/>
        <p:cNvGrpSpPr/>
        <p:nvPr/>
      </p:nvGrpSpPr>
      <p:grpSpPr>
        <a:xfrm>
          <a:off x="0" y="0"/>
          <a:ext cx="0" cy="0"/>
          <a:chOff x="0" y="0"/>
          <a:chExt cx="0" cy="0"/>
        </a:xfrm>
      </p:grpSpPr>
      <p:sp>
        <p:nvSpPr>
          <p:cNvPr id="828" name="Google Shape;828;g75ba65b990_0_669: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829" name="Google Shape;829;g75ba65b990_0_6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 |  | www.fosteropenscience.eu | foster-taxonomy | 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6" name="Shape 836"/>
        <p:cNvGrpSpPr/>
        <p:nvPr/>
      </p:nvGrpSpPr>
      <p:grpSpPr>
        <a:xfrm>
          <a:off x="0" y="0"/>
          <a:ext cx="0" cy="0"/>
          <a:chOff x="0" y="0"/>
          <a:chExt cx="0" cy="0"/>
        </a:xfrm>
      </p:grpSpPr>
      <p:sp>
        <p:nvSpPr>
          <p:cNvPr id="837" name="Google Shape;837;g75ba65b990_1_506: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838" name="Google Shape;838;g75ba65b990_1_5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7" name="Shape 847"/>
        <p:cNvGrpSpPr/>
        <p:nvPr/>
      </p:nvGrpSpPr>
      <p:grpSpPr>
        <a:xfrm>
          <a:off x="0" y="0"/>
          <a:ext cx="0" cy="0"/>
          <a:chOff x="0" y="0"/>
          <a:chExt cx="0" cy="0"/>
        </a:xfrm>
      </p:grpSpPr>
      <p:sp>
        <p:nvSpPr>
          <p:cNvPr id="848" name="Google Shape;848;g75ba65b990_0_522: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849" name="Google Shape;849;g75ba65b990_0_5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6" name="Shape 856"/>
        <p:cNvGrpSpPr/>
        <p:nvPr/>
      </p:nvGrpSpPr>
      <p:grpSpPr>
        <a:xfrm>
          <a:off x="0" y="0"/>
          <a:ext cx="0" cy="0"/>
          <a:chOff x="0" y="0"/>
          <a:chExt cx="0" cy="0"/>
        </a:xfrm>
      </p:grpSpPr>
      <p:sp>
        <p:nvSpPr>
          <p:cNvPr id="857" name="Google Shape;857;g75ba65b990_0_10: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75ba65b990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6" name="Shape 866"/>
        <p:cNvGrpSpPr/>
        <p:nvPr/>
      </p:nvGrpSpPr>
      <p:grpSpPr>
        <a:xfrm>
          <a:off x="0" y="0"/>
          <a:ext cx="0" cy="0"/>
          <a:chOff x="0" y="0"/>
          <a:chExt cx="0" cy="0"/>
        </a:xfrm>
      </p:grpSpPr>
      <p:sp>
        <p:nvSpPr>
          <p:cNvPr id="867" name="Google Shape;867;g75ba65b990_0_630: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868" name="Google Shape;868;g75ba65b990_0_6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5" name="Shape 875"/>
        <p:cNvGrpSpPr/>
        <p:nvPr/>
      </p:nvGrpSpPr>
      <p:grpSpPr>
        <a:xfrm>
          <a:off x="0" y="0"/>
          <a:ext cx="0" cy="0"/>
          <a:chOff x="0" y="0"/>
          <a:chExt cx="0" cy="0"/>
        </a:xfrm>
      </p:grpSpPr>
      <p:sp>
        <p:nvSpPr>
          <p:cNvPr id="876" name="Google Shape;876;g75ba65b990_1_554: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877" name="Google Shape;877;g75ba65b990_1_5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9" name="Shape 349"/>
        <p:cNvGrpSpPr/>
        <p:nvPr/>
      </p:nvGrpSpPr>
      <p:grpSpPr>
        <a:xfrm>
          <a:off x="0" y="0"/>
          <a:ext cx="0" cy="0"/>
          <a:chOff x="0" y="0"/>
          <a:chExt cx="0" cy="0"/>
        </a:xfrm>
      </p:grpSpPr>
      <p:sp>
        <p:nvSpPr>
          <p:cNvPr id="350" name="Google Shape;350;g75ba65b990_0_67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Within the academic world we have digital tools everywhere. Working in Vula is part of digital scholarship. </a:t>
            </a:r>
            <a:endParaRPr/>
          </a:p>
          <a:p>
            <a:pPr indent="0" lvl="0" marL="0" rtl="0" algn="l">
              <a:spcBef>
                <a:spcPts val="0"/>
              </a:spcBef>
              <a:spcAft>
                <a:spcPts val="0"/>
              </a:spcAft>
              <a:buNone/>
            </a:pPr>
            <a:r>
              <a:rPr lang="en-ZA"/>
              <a:t>In today's world, with every research practice, you are practice some level of digital scholarship.</a:t>
            </a:r>
            <a:endParaRPr/>
          </a:p>
          <a:p>
            <a:pPr indent="0" lvl="0" marL="0" rtl="0" algn="l">
              <a:spcBef>
                <a:spcPts val="0"/>
              </a:spcBef>
              <a:spcAft>
                <a:spcPts val="0"/>
              </a:spcAft>
              <a:buNone/>
            </a:pPr>
            <a:r>
              <a:rPr lang="en-ZA"/>
              <a:t>Even if the only digital thing you are doing is typing your thesis on Word, that is some form of digital scholarship. Before you know it you could be adding bibliography reference, searching things only, </a:t>
            </a:r>
            <a:endParaRPr/>
          </a:p>
          <a:p>
            <a:pPr indent="0" lvl="0" marL="0" rtl="0" algn="l">
              <a:spcBef>
                <a:spcPts val="0"/>
              </a:spcBef>
              <a:spcAft>
                <a:spcPts val="0"/>
              </a:spcAft>
              <a:buNone/>
            </a:pPr>
            <a:r>
              <a:rPr lang="en-ZA"/>
              <a:t>how much you apply and integrate will depend...so there are different levels of digital scholarship, just like belts in karate - </a:t>
            </a:r>
            <a:r>
              <a:rPr lang="en-ZA" sz="1200">
                <a:solidFill>
                  <a:srgbClr val="222222"/>
                </a:solidFill>
                <a:highlight>
                  <a:srgbClr val="FFFFFF"/>
                </a:highlight>
              </a:rPr>
              <a:t>white, </a:t>
            </a:r>
            <a:r>
              <a:rPr b="1" lang="en-ZA" sz="1200">
                <a:solidFill>
                  <a:srgbClr val="222222"/>
                </a:solidFill>
                <a:highlight>
                  <a:srgbClr val="FFFFFF"/>
                </a:highlight>
              </a:rPr>
              <a:t>yellow</a:t>
            </a:r>
            <a:r>
              <a:rPr lang="en-ZA" sz="1200">
                <a:solidFill>
                  <a:srgbClr val="222222"/>
                </a:solidFill>
                <a:highlight>
                  <a:srgbClr val="FFFFFF"/>
                </a:highlight>
              </a:rPr>
              <a:t>, gold, orange, </a:t>
            </a:r>
            <a:r>
              <a:rPr b="1" lang="en-ZA" sz="1200">
                <a:solidFill>
                  <a:srgbClr val="222222"/>
                </a:solidFill>
                <a:highlight>
                  <a:srgbClr val="FFFFFF"/>
                </a:highlight>
              </a:rPr>
              <a:t>green</a:t>
            </a:r>
            <a:r>
              <a:rPr lang="en-ZA" sz="1200">
                <a:solidFill>
                  <a:srgbClr val="222222"/>
                </a:solidFill>
                <a:highlight>
                  <a:srgbClr val="FFFFFF"/>
                </a:highlight>
              </a:rPr>
              <a:t>, blue, purple, brown, red and black.</a:t>
            </a:r>
            <a:endParaRPr sz="1200">
              <a:solidFill>
                <a:srgbClr val="222222"/>
              </a:solidFill>
              <a:highlight>
                <a:srgbClr val="FFFFFF"/>
              </a:highlight>
            </a:endParaRPr>
          </a:p>
          <a:p>
            <a:pPr indent="0" lvl="0" marL="0" rtl="0" algn="l">
              <a:spcBef>
                <a:spcPts val="0"/>
              </a:spcBef>
              <a:spcAft>
                <a:spcPts val="0"/>
              </a:spcAft>
              <a:buNone/>
            </a:pPr>
            <a:r>
              <a:rPr lang="en-ZA" sz="1200">
                <a:solidFill>
                  <a:srgbClr val="222222"/>
                </a:solidFill>
                <a:highlight>
                  <a:srgbClr val="FFFFFF"/>
                </a:highlight>
              </a:rPr>
              <a:t>We are within research</a:t>
            </a:r>
            <a:endParaRPr sz="1200">
              <a:solidFill>
                <a:srgbClr val="222222"/>
              </a:solidFill>
              <a:highlight>
                <a:srgbClr val="FFFFFF"/>
              </a:highlight>
            </a:endParaRPr>
          </a:p>
        </p:txBody>
      </p:sp>
      <p:sp>
        <p:nvSpPr>
          <p:cNvPr id="351" name="Google Shape;351;g75ba65b990_0_67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4" name="Shape 884"/>
        <p:cNvGrpSpPr/>
        <p:nvPr/>
      </p:nvGrpSpPr>
      <p:grpSpPr>
        <a:xfrm>
          <a:off x="0" y="0"/>
          <a:ext cx="0" cy="0"/>
          <a:chOff x="0" y="0"/>
          <a:chExt cx="0" cy="0"/>
        </a:xfrm>
      </p:grpSpPr>
      <p:sp>
        <p:nvSpPr>
          <p:cNvPr id="885" name="Google Shape;885;g75ba65b990_0_530: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886" name="Google Shape;886;g75ba65b990_0_5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3" name="Shape 893"/>
        <p:cNvGrpSpPr/>
        <p:nvPr/>
      </p:nvGrpSpPr>
      <p:grpSpPr>
        <a:xfrm>
          <a:off x="0" y="0"/>
          <a:ext cx="0" cy="0"/>
          <a:chOff x="0" y="0"/>
          <a:chExt cx="0" cy="0"/>
        </a:xfrm>
      </p:grpSpPr>
      <p:sp>
        <p:nvSpPr>
          <p:cNvPr id="894" name="Google Shape;894;g75ba65b990_0_20: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895" name="Google Shape;895;g75ba65b990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2" name="Shape 902"/>
        <p:cNvGrpSpPr/>
        <p:nvPr/>
      </p:nvGrpSpPr>
      <p:grpSpPr>
        <a:xfrm>
          <a:off x="0" y="0"/>
          <a:ext cx="0" cy="0"/>
          <a:chOff x="0" y="0"/>
          <a:chExt cx="0" cy="0"/>
        </a:xfrm>
      </p:grpSpPr>
      <p:sp>
        <p:nvSpPr>
          <p:cNvPr id="903" name="Google Shape;903;g75ba65b990_0_28: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904" name="Google Shape;904;g75ba65b990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1" name="Shape 911"/>
        <p:cNvGrpSpPr/>
        <p:nvPr/>
      </p:nvGrpSpPr>
      <p:grpSpPr>
        <a:xfrm>
          <a:off x="0" y="0"/>
          <a:ext cx="0" cy="0"/>
          <a:chOff x="0" y="0"/>
          <a:chExt cx="0" cy="0"/>
        </a:xfrm>
      </p:grpSpPr>
      <p:sp>
        <p:nvSpPr>
          <p:cNvPr id="912" name="Google Shape;912;g58b49e6a75_0_70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A word from you?</a:t>
            </a:r>
            <a:endParaRPr/>
          </a:p>
        </p:txBody>
      </p:sp>
      <p:sp>
        <p:nvSpPr>
          <p:cNvPr id="913" name="Google Shape;913;g58b49e6a75_0_70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8" name="Shape 918"/>
        <p:cNvGrpSpPr/>
        <p:nvPr/>
      </p:nvGrpSpPr>
      <p:grpSpPr>
        <a:xfrm>
          <a:off x="0" y="0"/>
          <a:ext cx="0" cy="0"/>
          <a:chOff x="0" y="0"/>
          <a:chExt cx="0" cy="0"/>
        </a:xfrm>
      </p:grpSpPr>
      <p:sp>
        <p:nvSpPr>
          <p:cNvPr id="919" name="Google Shape;919;g70c204f081_1_52: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920" name="Google Shape;920;g70c204f081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8" name="Shape 928"/>
        <p:cNvGrpSpPr/>
        <p:nvPr/>
      </p:nvGrpSpPr>
      <p:grpSpPr>
        <a:xfrm>
          <a:off x="0" y="0"/>
          <a:ext cx="0" cy="0"/>
          <a:chOff x="0" y="0"/>
          <a:chExt cx="0" cy="0"/>
        </a:xfrm>
      </p:grpSpPr>
      <p:sp>
        <p:nvSpPr>
          <p:cNvPr id="929" name="Google Shape;929;g75ba65b990_0_409: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930" name="Google Shape;930;g75ba65b990_0_4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7" name="Shape 937"/>
        <p:cNvGrpSpPr/>
        <p:nvPr/>
      </p:nvGrpSpPr>
      <p:grpSpPr>
        <a:xfrm>
          <a:off x="0" y="0"/>
          <a:ext cx="0" cy="0"/>
          <a:chOff x="0" y="0"/>
          <a:chExt cx="0" cy="0"/>
        </a:xfrm>
      </p:grpSpPr>
      <p:sp>
        <p:nvSpPr>
          <p:cNvPr id="938" name="Google Shape;938;g75ba65b990_0_417: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939" name="Google Shape;939;g75ba65b990_0_4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7" name="Shape 947"/>
        <p:cNvGrpSpPr/>
        <p:nvPr/>
      </p:nvGrpSpPr>
      <p:grpSpPr>
        <a:xfrm>
          <a:off x="0" y="0"/>
          <a:ext cx="0" cy="0"/>
          <a:chOff x="0" y="0"/>
          <a:chExt cx="0" cy="0"/>
        </a:xfrm>
      </p:grpSpPr>
      <p:sp>
        <p:nvSpPr>
          <p:cNvPr id="948" name="Google Shape;948;g75ba65b990_1_403: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9" name="Google Shape;949;g75ba65b990_1_4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7" name="Shape 957"/>
        <p:cNvGrpSpPr/>
        <p:nvPr/>
      </p:nvGrpSpPr>
      <p:grpSpPr>
        <a:xfrm>
          <a:off x="0" y="0"/>
          <a:ext cx="0" cy="0"/>
          <a:chOff x="0" y="0"/>
          <a:chExt cx="0" cy="0"/>
        </a:xfrm>
      </p:grpSpPr>
      <p:sp>
        <p:nvSpPr>
          <p:cNvPr id="958" name="Google Shape;958;g62083883e3_3_1456: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959" name="Google Shape;959;g62083883e3_3_14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7" name="Shape 967"/>
        <p:cNvGrpSpPr/>
        <p:nvPr/>
      </p:nvGrpSpPr>
      <p:grpSpPr>
        <a:xfrm>
          <a:off x="0" y="0"/>
          <a:ext cx="0" cy="0"/>
          <a:chOff x="0" y="0"/>
          <a:chExt cx="0" cy="0"/>
        </a:xfrm>
      </p:grpSpPr>
      <p:sp>
        <p:nvSpPr>
          <p:cNvPr id="968" name="Google Shape;968;g62083883e3_3_2332: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969" name="Google Shape;969;g62083883e3_3_2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AT THE ROOT OF ALL OF THIS IS DATA</a:t>
            </a:r>
            <a:endParaRPr b="1">
              <a:solidFill>
                <a:srgbClr val="6A6A6A"/>
              </a:solidFill>
              <a:highlight>
                <a:srgbClr val="FFFFFF"/>
              </a:highlight>
            </a:endParaRPr>
          </a:p>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a:t>
            </a:r>
            <a:r>
              <a:rPr lang="en-ZA" u="sng">
                <a:solidFill>
                  <a:schemeClr val="hlink"/>
                </a:solidFill>
                <a:hlinkClick r:id="rId3"/>
              </a:rPr>
              <a:t> |  | </a:t>
            </a:r>
            <a:r>
              <a:rPr lang="en-ZA" u="sng">
                <a:solidFill>
                  <a:schemeClr val="hlink"/>
                </a:solidFill>
                <a:hlinkClick r:id="rId4"/>
              </a:rPr>
              <a:t>www.fosteropenscience.eu</a:t>
            </a:r>
            <a:r>
              <a:rPr lang="en-ZA" u="sng">
                <a:solidFill>
                  <a:schemeClr val="hlink"/>
                </a:solidFill>
                <a:hlinkClick r:id="rId5"/>
              </a:rPr>
              <a:t> | </a:t>
            </a:r>
            <a:r>
              <a:rPr lang="en-ZA" u="sng">
                <a:solidFill>
                  <a:schemeClr val="hlink"/>
                </a:solidFill>
                <a:hlinkClick r:id="rId6"/>
              </a:rPr>
              <a:t>foster-taxonomy</a:t>
            </a:r>
            <a:r>
              <a:rPr lang="en-ZA" u="sng">
                <a:solidFill>
                  <a:schemeClr val="hlink"/>
                </a:solidFill>
                <a:hlinkClick r:id="rId7"/>
              </a:rPr>
              <a:t> | </a:t>
            </a:r>
            <a:r>
              <a:rPr lang="en-ZA" u="sng">
                <a:solidFill>
                  <a:schemeClr val="hlink"/>
                </a:solidFill>
                <a:hlinkClick r:id="rId8"/>
              </a:rPr>
              <a:t>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5" name="Shape 365"/>
        <p:cNvGrpSpPr/>
        <p:nvPr/>
      </p:nvGrpSpPr>
      <p:grpSpPr>
        <a:xfrm>
          <a:off x="0" y="0"/>
          <a:ext cx="0" cy="0"/>
          <a:chOff x="0" y="0"/>
          <a:chExt cx="0" cy="0"/>
        </a:xfrm>
      </p:grpSpPr>
      <p:sp>
        <p:nvSpPr>
          <p:cNvPr id="366" name="Google Shape;366;g75ba65b990_0_69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Within the academic world we have digital tools everywhere. Working in Vula is part of digital scholarship. </a:t>
            </a:r>
            <a:endParaRPr/>
          </a:p>
          <a:p>
            <a:pPr indent="0" lvl="0" marL="0" rtl="0" algn="l">
              <a:spcBef>
                <a:spcPts val="0"/>
              </a:spcBef>
              <a:spcAft>
                <a:spcPts val="0"/>
              </a:spcAft>
              <a:buNone/>
            </a:pPr>
            <a:r>
              <a:rPr lang="en-ZA"/>
              <a:t>In today's world, with every research practice, you are practice some level of digital scholarship.</a:t>
            </a:r>
            <a:endParaRPr/>
          </a:p>
          <a:p>
            <a:pPr indent="0" lvl="0" marL="0" rtl="0" algn="l">
              <a:spcBef>
                <a:spcPts val="0"/>
              </a:spcBef>
              <a:spcAft>
                <a:spcPts val="0"/>
              </a:spcAft>
              <a:buNone/>
            </a:pPr>
            <a:r>
              <a:rPr lang="en-ZA"/>
              <a:t>Even if the only digital thing you are doing is typing your thesis on Word, that is some form of digital scholarship. Before you know it you could be adding bibliography reference, searching things only, </a:t>
            </a:r>
            <a:endParaRPr/>
          </a:p>
          <a:p>
            <a:pPr indent="0" lvl="0" marL="0" rtl="0" algn="l">
              <a:spcBef>
                <a:spcPts val="0"/>
              </a:spcBef>
              <a:spcAft>
                <a:spcPts val="0"/>
              </a:spcAft>
              <a:buNone/>
            </a:pPr>
            <a:r>
              <a:rPr lang="en-ZA"/>
              <a:t>how much you apply and integrate will depend...so there are different levels of digital scholarship, just like belts in karate - </a:t>
            </a:r>
            <a:r>
              <a:rPr lang="en-ZA" sz="1200">
                <a:solidFill>
                  <a:srgbClr val="222222"/>
                </a:solidFill>
                <a:highlight>
                  <a:srgbClr val="FFFFFF"/>
                </a:highlight>
              </a:rPr>
              <a:t>white, </a:t>
            </a:r>
            <a:r>
              <a:rPr b="1" lang="en-ZA" sz="1200">
                <a:solidFill>
                  <a:srgbClr val="222222"/>
                </a:solidFill>
                <a:highlight>
                  <a:srgbClr val="FFFFFF"/>
                </a:highlight>
              </a:rPr>
              <a:t>yellow</a:t>
            </a:r>
            <a:r>
              <a:rPr lang="en-ZA" sz="1200">
                <a:solidFill>
                  <a:srgbClr val="222222"/>
                </a:solidFill>
                <a:highlight>
                  <a:srgbClr val="FFFFFF"/>
                </a:highlight>
              </a:rPr>
              <a:t>, gold, orange, </a:t>
            </a:r>
            <a:r>
              <a:rPr b="1" lang="en-ZA" sz="1200">
                <a:solidFill>
                  <a:srgbClr val="222222"/>
                </a:solidFill>
                <a:highlight>
                  <a:srgbClr val="FFFFFF"/>
                </a:highlight>
              </a:rPr>
              <a:t>green</a:t>
            </a:r>
            <a:r>
              <a:rPr lang="en-ZA" sz="1200">
                <a:solidFill>
                  <a:srgbClr val="222222"/>
                </a:solidFill>
                <a:highlight>
                  <a:srgbClr val="FFFFFF"/>
                </a:highlight>
              </a:rPr>
              <a:t>, blue, purple, brown, red and black.</a:t>
            </a:r>
            <a:endParaRPr sz="1200">
              <a:solidFill>
                <a:srgbClr val="222222"/>
              </a:solidFill>
              <a:highlight>
                <a:srgbClr val="FFFFFF"/>
              </a:highlight>
            </a:endParaRPr>
          </a:p>
          <a:p>
            <a:pPr indent="0" lvl="0" marL="0" rtl="0" algn="l">
              <a:spcBef>
                <a:spcPts val="0"/>
              </a:spcBef>
              <a:spcAft>
                <a:spcPts val="0"/>
              </a:spcAft>
              <a:buNone/>
            </a:pPr>
            <a:r>
              <a:rPr lang="en-ZA" sz="1200">
                <a:solidFill>
                  <a:srgbClr val="222222"/>
                </a:solidFill>
                <a:highlight>
                  <a:srgbClr val="FFFFFF"/>
                </a:highlight>
              </a:rPr>
              <a:t>We are within research</a:t>
            </a:r>
            <a:endParaRPr sz="1200">
              <a:solidFill>
                <a:srgbClr val="222222"/>
              </a:solidFill>
              <a:highlight>
                <a:srgbClr val="FFFFFF"/>
              </a:highlight>
            </a:endParaRPr>
          </a:p>
        </p:txBody>
      </p:sp>
      <p:sp>
        <p:nvSpPr>
          <p:cNvPr id="367" name="Google Shape;367;g75ba65b990_0_69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6" name="Shape 976"/>
        <p:cNvGrpSpPr/>
        <p:nvPr/>
      </p:nvGrpSpPr>
      <p:grpSpPr>
        <a:xfrm>
          <a:off x="0" y="0"/>
          <a:ext cx="0" cy="0"/>
          <a:chOff x="0" y="0"/>
          <a:chExt cx="0" cy="0"/>
        </a:xfrm>
      </p:grpSpPr>
      <p:sp>
        <p:nvSpPr>
          <p:cNvPr id="977" name="Google Shape;977;g62083883e3_3_234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lang="en-ZA" sz="1200">
                <a:latin typeface="Calibri"/>
                <a:ea typeface="Calibri"/>
                <a:cs typeface="Calibri"/>
                <a:sym typeface="Calibri"/>
              </a:rPr>
              <a:t>RDM: Examples of </a:t>
            </a:r>
            <a:r>
              <a:rPr b="1" lang="en-ZA" sz="1200">
                <a:latin typeface="Calibri"/>
                <a:ea typeface="Calibri"/>
                <a:cs typeface="Calibri"/>
                <a:sym typeface="Calibri"/>
              </a:rPr>
              <a:t>sustainably planned, strategic support</a:t>
            </a:r>
            <a:r>
              <a:rPr lang="en-ZA" sz="1200">
                <a:latin typeface="Calibri"/>
                <a:ea typeface="Calibri"/>
                <a:cs typeface="Calibri"/>
                <a:sym typeface="Calibri"/>
              </a:rPr>
              <a:t>.</a:t>
            </a:r>
            <a:endParaRPr sz="1200">
              <a:latin typeface="Calibri"/>
              <a:ea typeface="Calibri"/>
              <a:cs typeface="Calibri"/>
              <a:sym typeface="Calibri"/>
            </a:endParaRPr>
          </a:p>
        </p:txBody>
      </p:sp>
      <p:sp>
        <p:nvSpPr>
          <p:cNvPr id="978" name="Google Shape;978;g62083883e3_3_23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3" name="Shape 983"/>
        <p:cNvGrpSpPr/>
        <p:nvPr/>
      </p:nvGrpSpPr>
      <p:grpSpPr>
        <a:xfrm>
          <a:off x="0" y="0"/>
          <a:ext cx="0" cy="0"/>
          <a:chOff x="0" y="0"/>
          <a:chExt cx="0" cy="0"/>
        </a:xfrm>
      </p:grpSpPr>
      <p:sp>
        <p:nvSpPr>
          <p:cNvPr id="984" name="Google Shape;984;g62083883e3_3_2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Niklas</a:t>
            </a:r>
            <a:endParaRPr/>
          </a:p>
        </p:txBody>
      </p:sp>
      <p:sp>
        <p:nvSpPr>
          <p:cNvPr id="985" name="Google Shape;985;g62083883e3_3_236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5" name="Shape 1005"/>
        <p:cNvGrpSpPr/>
        <p:nvPr/>
      </p:nvGrpSpPr>
      <p:grpSpPr>
        <a:xfrm>
          <a:off x="0" y="0"/>
          <a:ext cx="0" cy="0"/>
          <a:chOff x="0" y="0"/>
          <a:chExt cx="0" cy="0"/>
        </a:xfrm>
      </p:grpSpPr>
      <p:sp>
        <p:nvSpPr>
          <p:cNvPr id="1006" name="Google Shape;1006;g62083883e3_3_2388: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62083883e3_3_23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9" name="Shape 1019"/>
        <p:cNvGrpSpPr/>
        <p:nvPr/>
      </p:nvGrpSpPr>
      <p:grpSpPr>
        <a:xfrm>
          <a:off x="0" y="0"/>
          <a:ext cx="0" cy="0"/>
          <a:chOff x="0" y="0"/>
          <a:chExt cx="0" cy="0"/>
        </a:xfrm>
      </p:grpSpPr>
      <p:sp>
        <p:nvSpPr>
          <p:cNvPr id="1020" name="Google Shape;1020;g75ba65b990_0_1645: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lang="en-ZA" sz="1200">
                <a:latin typeface="Calibri"/>
                <a:ea typeface="Calibri"/>
                <a:cs typeface="Calibri"/>
                <a:sym typeface="Calibri"/>
              </a:rPr>
              <a:t>RDM: Examples of </a:t>
            </a:r>
            <a:r>
              <a:rPr b="1" lang="en-ZA" sz="1200">
                <a:latin typeface="Calibri"/>
                <a:ea typeface="Calibri"/>
                <a:cs typeface="Calibri"/>
                <a:sym typeface="Calibri"/>
              </a:rPr>
              <a:t>sustainably planned, strategic support</a:t>
            </a:r>
            <a:r>
              <a:rPr lang="en-ZA" sz="1200">
                <a:latin typeface="Calibri"/>
                <a:ea typeface="Calibri"/>
                <a:cs typeface="Calibri"/>
                <a:sym typeface="Calibri"/>
              </a:rPr>
              <a:t>.</a:t>
            </a:r>
            <a:endParaRPr sz="1200">
              <a:latin typeface="Calibri"/>
              <a:ea typeface="Calibri"/>
              <a:cs typeface="Calibri"/>
              <a:sym typeface="Calibri"/>
            </a:endParaRPr>
          </a:p>
        </p:txBody>
      </p:sp>
      <p:sp>
        <p:nvSpPr>
          <p:cNvPr id="1021" name="Google Shape;1021;g75ba65b990_0_16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Google Shape;383;g58b49e6a75_0_27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Reconfiguring research and teaching to safeguard critical and relational thought</a:t>
            </a:r>
            <a:endParaRPr/>
          </a:p>
          <a:p>
            <a:pPr indent="0" lvl="0" marL="0" rtl="0" algn="l">
              <a:spcBef>
                <a:spcPts val="0"/>
              </a:spcBef>
              <a:spcAft>
                <a:spcPts val="0"/>
              </a:spcAft>
              <a:buNone/>
            </a:pPr>
            <a:r>
              <a:t/>
            </a:r>
            <a:endParaRPr/>
          </a:p>
          <a:p>
            <a:pPr indent="0" lvl="0" marL="0" rtl="0" algn="l">
              <a:spcBef>
                <a:spcPts val="0"/>
              </a:spcBef>
              <a:spcAft>
                <a:spcPts val="0"/>
              </a:spcAft>
              <a:buNone/>
            </a:pPr>
            <a:r>
              <a:rPr lang="en-ZA"/>
              <a:t>Digital technology opens new avenues for humanist scholarship</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84" name="Google Shape;384;g58b49e6a75_0_27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9" name="Shape 389"/>
        <p:cNvGrpSpPr/>
        <p:nvPr/>
      </p:nvGrpSpPr>
      <p:grpSpPr>
        <a:xfrm>
          <a:off x="0" y="0"/>
          <a:ext cx="0" cy="0"/>
          <a:chOff x="0" y="0"/>
          <a:chExt cx="0" cy="0"/>
        </a:xfrm>
      </p:grpSpPr>
      <p:sp>
        <p:nvSpPr>
          <p:cNvPr id="390" name="Google Shape;390;g75ba65b990_1_384: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75ba65b990_1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1" name="Shape 401"/>
        <p:cNvGrpSpPr/>
        <p:nvPr/>
      </p:nvGrpSpPr>
      <p:grpSpPr>
        <a:xfrm>
          <a:off x="0" y="0"/>
          <a:ext cx="0" cy="0"/>
          <a:chOff x="0" y="0"/>
          <a:chExt cx="0" cy="0"/>
        </a:xfrm>
      </p:grpSpPr>
      <p:sp>
        <p:nvSpPr>
          <p:cNvPr id="402" name="Google Shape;402;g75ba65b990_1_39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Reconfiguring research and teaching to safeguard critical and relational thought</a:t>
            </a:r>
            <a:endParaRPr/>
          </a:p>
          <a:p>
            <a:pPr indent="0" lvl="0" marL="0" rtl="0" algn="l">
              <a:spcBef>
                <a:spcPts val="0"/>
              </a:spcBef>
              <a:spcAft>
                <a:spcPts val="0"/>
              </a:spcAft>
              <a:buNone/>
            </a:pPr>
            <a:r>
              <a:t/>
            </a:r>
            <a:endParaRPr/>
          </a:p>
          <a:p>
            <a:pPr indent="0" lvl="0" marL="0" rtl="0" algn="l">
              <a:spcBef>
                <a:spcPts val="0"/>
              </a:spcBef>
              <a:spcAft>
                <a:spcPts val="0"/>
              </a:spcAft>
              <a:buNone/>
            </a:pPr>
            <a:r>
              <a:rPr lang="en-ZA"/>
              <a:t>Digital technology opens new avenues for humanist scholarship</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403" name="Google Shape;403;g75ba65b990_1_39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685800" y="2130425"/>
            <a:ext cx="7772400" cy="1470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0" name="Google Shape;10;p2"/>
          <p:cNvSpPr txBox="1"/>
          <p:nvPr>
            <p:ph idx="1" type="subTitle"/>
          </p:nvPr>
        </p:nvSpPr>
        <p:spPr>
          <a:xfrm>
            <a:off x="1371600" y="3886200"/>
            <a:ext cx="6400800" cy="17526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lvl="1" marR="0" rtl="0" algn="ctr">
              <a:lnSpc>
                <a:spcPct val="100000"/>
              </a:lnSpc>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lvl="2" marR="0" rtl="0" algn="ctr">
              <a:lnSpc>
                <a:spcPct val="100000"/>
              </a:lnSpc>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lvl="3"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lvl="4"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lvl="5"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lvl="6"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lvl="7"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lvl="8"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11" name="Google Shape;11;p2"/>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2" name="Google Shape;12;p2"/>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3" name="Google Shape;13;p2"/>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65" name="Shape 65"/>
        <p:cNvGrpSpPr/>
        <p:nvPr/>
      </p:nvGrpSpPr>
      <p:grpSpPr>
        <a:xfrm>
          <a:off x="0" y="0"/>
          <a:ext cx="0" cy="0"/>
          <a:chOff x="0" y="0"/>
          <a:chExt cx="0" cy="0"/>
        </a:xfrm>
      </p:grpSpPr>
      <p:sp>
        <p:nvSpPr>
          <p:cNvPr id="66" name="Google Shape;66;p11"/>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67" name="Google Shape;67;p11"/>
          <p:cNvSpPr txBox="1"/>
          <p:nvPr>
            <p:ph idx="1" type="body"/>
          </p:nvPr>
        </p:nvSpPr>
        <p:spPr>
          <a:xfrm rot="5400000">
            <a:off x="2308949" y="-251550"/>
            <a:ext cx="4526100" cy="82296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68" name="Google Shape;68;p11"/>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9" name="Google Shape;69;p11"/>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0" name="Google Shape;70;p11"/>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71" name="Shape 71"/>
        <p:cNvGrpSpPr/>
        <p:nvPr/>
      </p:nvGrpSpPr>
      <p:grpSpPr>
        <a:xfrm>
          <a:off x="0" y="0"/>
          <a:ext cx="0" cy="0"/>
          <a:chOff x="0" y="0"/>
          <a:chExt cx="0" cy="0"/>
        </a:xfrm>
      </p:grpSpPr>
      <p:sp>
        <p:nvSpPr>
          <p:cNvPr id="72" name="Google Shape;72;p12"/>
          <p:cNvSpPr txBox="1"/>
          <p:nvPr>
            <p:ph type="title"/>
          </p:nvPr>
        </p:nvSpPr>
        <p:spPr>
          <a:xfrm rot="5400000">
            <a:off x="4732349" y="2171688"/>
            <a:ext cx="5851500" cy="20574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73" name="Google Shape;73;p12"/>
          <p:cNvSpPr txBox="1"/>
          <p:nvPr>
            <p:ph idx="1" type="body"/>
          </p:nvPr>
        </p:nvSpPr>
        <p:spPr>
          <a:xfrm rot="5400000">
            <a:off x="541349" y="190487"/>
            <a:ext cx="5851500" cy="60198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74" name="Google Shape;74;p12"/>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5" name="Google Shape;75;p12"/>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6" name="Google Shape;76;p12"/>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77" name="Shape 77"/>
        <p:cNvGrpSpPr/>
        <p:nvPr/>
      </p:nvGrpSpPr>
      <p:grpSpPr>
        <a:xfrm>
          <a:off x="0" y="0"/>
          <a:ext cx="0" cy="0"/>
          <a:chOff x="0" y="0"/>
          <a:chExt cx="0" cy="0"/>
        </a:xfrm>
      </p:grpSpPr>
      <p:sp>
        <p:nvSpPr>
          <p:cNvPr id="78" name="Google Shape;78;p13"/>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2800"/>
              <a:buNone/>
              <a:defRPr/>
            </a:lvl1pPr>
            <a:lvl2pPr lvl="1" rtl="0" algn="l">
              <a:lnSpc>
                <a:spcPct val="100000"/>
              </a:lnSpc>
              <a:spcBef>
                <a:spcPts val="0"/>
              </a:spcBef>
              <a:spcAft>
                <a:spcPts val="0"/>
              </a:spcAft>
              <a:buSzPts val="2800"/>
              <a:buNone/>
              <a:defRPr/>
            </a:lvl2pPr>
            <a:lvl3pPr lvl="2" rtl="0" algn="l">
              <a:lnSpc>
                <a:spcPct val="100000"/>
              </a:lnSpc>
              <a:spcBef>
                <a:spcPts val="0"/>
              </a:spcBef>
              <a:spcAft>
                <a:spcPts val="0"/>
              </a:spcAft>
              <a:buSzPts val="2800"/>
              <a:buNone/>
              <a:defRPr/>
            </a:lvl3pPr>
            <a:lvl4pPr lvl="3" rtl="0" algn="l">
              <a:lnSpc>
                <a:spcPct val="100000"/>
              </a:lnSpc>
              <a:spcBef>
                <a:spcPts val="0"/>
              </a:spcBef>
              <a:spcAft>
                <a:spcPts val="0"/>
              </a:spcAft>
              <a:buSzPts val="2800"/>
              <a:buNone/>
              <a:defRPr/>
            </a:lvl4pPr>
            <a:lvl5pPr lvl="4" rtl="0" algn="l">
              <a:lnSpc>
                <a:spcPct val="100000"/>
              </a:lnSpc>
              <a:spcBef>
                <a:spcPts val="0"/>
              </a:spcBef>
              <a:spcAft>
                <a:spcPts val="0"/>
              </a:spcAft>
              <a:buSzPts val="2800"/>
              <a:buNone/>
              <a:defRPr/>
            </a:lvl5pPr>
            <a:lvl6pPr lvl="5" rtl="0" algn="l">
              <a:lnSpc>
                <a:spcPct val="100000"/>
              </a:lnSpc>
              <a:spcBef>
                <a:spcPts val="0"/>
              </a:spcBef>
              <a:spcAft>
                <a:spcPts val="0"/>
              </a:spcAft>
              <a:buSzPts val="2800"/>
              <a:buNone/>
              <a:defRPr/>
            </a:lvl6pPr>
            <a:lvl7pPr lvl="6" rtl="0" algn="l">
              <a:lnSpc>
                <a:spcPct val="100000"/>
              </a:lnSpc>
              <a:spcBef>
                <a:spcPts val="0"/>
              </a:spcBef>
              <a:spcAft>
                <a:spcPts val="0"/>
              </a:spcAft>
              <a:buSzPts val="2800"/>
              <a:buNone/>
              <a:defRPr/>
            </a:lvl7pPr>
            <a:lvl8pPr lvl="7" rtl="0" algn="l">
              <a:lnSpc>
                <a:spcPct val="100000"/>
              </a:lnSpc>
              <a:spcBef>
                <a:spcPts val="0"/>
              </a:spcBef>
              <a:spcAft>
                <a:spcPts val="0"/>
              </a:spcAft>
              <a:buSzPts val="2800"/>
              <a:buNone/>
              <a:defRPr/>
            </a:lvl8pPr>
            <a:lvl9pPr lvl="8" rtl="0" algn="l">
              <a:lnSpc>
                <a:spcPct val="100000"/>
              </a:lnSpc>
              <a:spcBef>
                <a:spcPts val="0"/>
              </a:spcBef>
              <a:spcAft>
                <a:spcPts val="0"/>
              </a:spcAft>
              <a:buSzPts val="2800"/>
              <a:buNone/>
              <a:defRPr/>
            </a:lvl9pPr>
          </a:lstStyle>
          <a:p/>
        </p:txBody>
      </p:sp>
      <p:sp>
        <p:nvSpPr>
          <p:cNvPr id="79" name="Google Shape;79;p13"/>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rtl="0" algn="l">
              <a:lnSpc>
                <a:spcPct val="115000"/>
              </a:lnSpc>
              <a:spcBef>
                <a:spcPts val="0"/>
              </a:spcBef>
              <a:spcAft>
                <a:spcPts val="0"/>
              </a:spcAft>
              <a:buSzPts val="1800"/>
              <a:buChar char="●"/>
              <a:defRPr/>
            </a:lvl1pPr>
            <a:lvl2pPr indent="-317500" lvl="1" marL="914400" rtl="0" algn="l">
              <a:lnSpc>
                <a:spcPct val="115000"/>
              </a:lnSpc>
              <a:spcBef>
                <a:spcPts val="1600"/>
              </a:spcBef>
              <a:spcAft>
                <a:spcPts val="0"/>
              </a:spcAft>
              <a:buSzPts val="1400"/>
              <a:buChar char="○"/>
              <a:defRPr/>
            </a:lvl2pPr>
            <a:lvl3pPr indent="-317500" lvl="2" marL="1371600" rtl="0" algn="l">
              <a:lnSpc>
                <a:spcPct val="115000"/>
              </a:lnSpc>
              <a:spcBef>
                <a:spcPts val="1600"/>
              </a:spcBef>
              <a:spcAft>
                <a:spcPts val="0"/>
              </a:spcAft>
              <a:buSzPts val="1400"/>
              <a:buChar char="■"/>
              <a:defRPr/>
            </a:lvl3pPr>
            <a:lvl4pPr indent="-317500" lvl="3" marL="1828800" rtl="0" algn="l">
              <a:lnSpc>
                <a:spcPct val="115000"/>
              </a:lnSpc>
              <a:spcBef>
                <a:spcPts val="1600"/>
              </a:spcBef>
              <a:spcAft>
                <a:spcPts val="0"/>
              </a:spcAft>
              <a:buSzPts val="1400"/>
              <a:buChar char="●"/>
              <a:defRPr/>
            </a:lvl4pPr>
            <a:lvl5pPr indent="-317500" lvl="4" marL="2286000" rtl="0" algn="l">
              <a:lnSpc>
                <a:spcPct val="115000"/>
              </a:lnSpc>
              <a:spcBef>
                <a:spcPts val="1600"/>
              </a:spcBef>
              <a:spcAft>
                <a:spcPts val="0"/>
              </a:spcAft>
              <a:buSzPts val="1400"/>
              <a:buChar char="○"/>
              <a:defRPr/>
            </a:lvl5pPr>
            <a:lvl6pPr indent="-317500" lvl="5" marL="2743200" rtl="0" algn="l">
              <a:lnSpc>
                <a:spcPct val="115000"/>
              </a:lnSpc>
              <a:spcBef>
                <a:spcPts val="1600"/>
              </a:spcBef>
              <a:spcAft>
                <a:spcPts val="0"/>
              </a:spcAft>
              <a:buSzPts val="1400"/>
              <a:buChar char="■"/>
              <a:defRPr/>
            </a:lvl6pPr>
            <a:lvl7pPr indent="-317500" lvl="6" marL="3200400" rtl="0" algn="l">
              <a:lnSpc>
                <a:spcPct val="115000"/>
              </a:lnSpc>
              <a:spcBef>
                <a:spcPts val="1600"/>
              </a:spcBef>
              <a:spcAft>
                <a:spcPts val="0"/>
              </a:spcAft>
              <a:buSzPts val="1400"/>
              <a:buChar char="●"/>
              <a:defRPr/>
            </a:lvl7pPr>
            <a:lvl8pPr indent="-317500" lvl="7" marL="3657600" rtl="0" algn="l">
              <a:lnSpc>
                <a:spcPct val="115000"/>
              </a:lnSpc>
              <a:spcBef>
                <a:spcPts val="1600"/>
              </a:spcBef>
              <a:spcAft>
                <a:spcPts val="0"/>
              </a:spcAft>
              <a:buSzPts val="1400"/>
              <a:buChar char="○"/>
              <a:defRPr/>
            </a:lvl8pPr>
            <a:lvl9pPr indent="-317500" lvl="8" marL="4114800" rtl="0" algn="l">
              <a:lnSpc>
                <a:spcPct val="115000"/>
              </a:lnSpc>
              <a:spcBef>
                <a:spcPts val="1600"/>
              </a:spcBef>
              <a:spcAft>
                <a:spcPts val="1600"/>
              </a:spcAft>
              <a:buSzPts val="1400"/>
              <a:buChar char="■"/>
              <a:defRPr/>
            </a:lvl9pPr>
          </a:lstStyle>
          <a:p/>
        </p:txBody>
      </p:sp>
      <p:sp>
        <p:nvSpPr>
          <p:cNvPr id="80" name="Google Shape;80;p13"/>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84" name="Shape 84"/>
        <p:cNvGrpSpPr/>
        <p:nvPr/>
      </p:nvGrpSpPr>
      <p:grpSpPr>
        <a:xfrm>
          <a:off x="0" y="0"/>
          <a:ext cx="0" cy="0"/>
          <a:chOff x="0" y="0"/>
          <a:chExt cx="0" cy="0"/>
        </a:xfrm>
      </p:grpSpPr>
      <p:sp>
        <p:nvSpPr>
          <p:cNvPr id="85" name="Google Shape;85;p15"/>
          <p:cNvSpPr txBox="1"/>
          <p:nvPr>
            <p:ph type="ctrTitle"/>
          </p:nvPr>
        </p:nvSpPr>
        <p:spPr>
          <a:xfrm>
            <a:off x="685800" y="2130425"/>
            <a:ext cx="7772400" cy="1470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86" name="Google Shape;86;p15"/>
          <p:cNvSpPr txBox="1"/>
          <p:nvPr>
            <p:ph idx="1" type="subTitle"/>
          </p:nvPr>
        </p:nvSpPr>
        <p:spPr>
          <a:xfrm>
            <a:off x="1371600" y="3886200"/>
            <a:ext cx="6400800" cy="17526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lvl="1" marR="0" rtl="0" algn="ctr">
              <a:lnSpc>
                <a:spcPct val="100000"/>
              </a:lnSpc>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lvl="2" marR="0" rtl="0" algn="ctr">
              <a:lnSpc>
                <a:spcPct val="100000"/>
              </a:lnSpc>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lvl="3"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lvl="4"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lvl="5"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lvl="6"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lvl="7"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lvl="8"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87" name="Google Shape;87;p15"/>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88" name="Google Shape;88;p15"/>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89" name="Google Shape;89;p15"/>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90" name="Shape 90"/>
        <p:cNvGrpSpPr/>
        <p:nvPr/>
      </p:nvGrpSpPr>
      <p:grpSpPr>
        <a:xfrm>
          <a:off x="0" y="0"/>
          <a:ext cx="0" cy="0"/>
          <a:chOff x="0" y="0"/>
          <a:chExt cx="0" cy="0"/>
        </a:xfrm>
      </p:grpSpPr>
      <p:sp>
        <p:nvSpPr>
          <p:cNvPr id="91" name="Google Shape;91;p16"/>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92" name="Google Shape;92;p16"/>
          <p:cNvSpPr txBox="1"/>
          <p:nvPr>
            <p:ph idx="1" type="body"/>
          </p:nvPr>
        </p:nvSpPr>
        <p:spPr>
          <a:xfrm>
            <a:off x="457200" y="1600200"/>
            <a:ext cx="8229600" cy="45261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93" name="Google Shape;93;p16"/>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94" name="Google Shape;94;p16"/>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95" name="Google Shape;95;p16"/>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96" name="Shape 96"/>
        <p:cNvGrpSpPr/>
        <p:nvPr/>
      </p:nvGrpSpPr>
      <p:grpSpPr>
        <a:xfrm>
          <a:off x="0" y="0"/>
          <a:ext cx="0" cy="0"/>
          <a:chOff x="0" y="0"/>
          <a:chExt cx="0" cy="0"/>
        </a:xfrm>
      </p:grpSpPr>
      <p:sp>
        <p:nvSpPr>
          <p:cNvPr id="97" name="Google Shape;97;p17"/>
          <p:cNvSpPr txBox="1"/>
          <p:nvPr>
            <p:ph type="title"/>
          </p:nvPr>
        </p:nvSpPr>
        <p:spPr>
          <a:xfrm>
            <a:off x="722312" y="4406900"/>
            <a:ext cx="7772400" cy="13620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98" name="Google Shape;98;p17"/>
          <p:cNvSpPr txBox="1"/>
          <p:nvPr>
            <p:ph idx="1" type="body"/>
          </p:nvPr>
        </p:nvSpPr>
        <p:spPr>
          <a:xfrm>
            <a:off x="722312" y="2906713"/>
            <a:ext cx="7772400" cy="15003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rtl="0" algn="l">
              <a:lnSpc>
                <a:spcPct val="100000"/>
              </a:lnSpc>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228600" lvl="2" marL="1371600" marR="0" rtl="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228600" lvl="4" marL="22860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228600" lvl="5" marL="27432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228600" lvl="6" marL="32004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228600" lvl="7" marL="36576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228600" lvl="8" marL="41148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99" name="Google Shape;99;p17"/>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00" name="Google Shape;100;p17"/>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01" name="Google Shape;101;p17"/>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02" name="Shape 102"/>
        <p:cNvGrpSpPr/>
        <p:nvPr/>
      </p:nvGrpSpPr>
      <p:grpSpPr>
        <a:xfrm>
          <a:off x="0" y="0"/>
          <a:ext cx="0" cy="0"/>
          <a:chOff x="0" y="0"/>
          <a:chExt cx="0" cy="0"/>
        </a:xfrm>
      </p:grpSpPr>
      <p:sp>
        <p:nvSpPr>
          <p:cNvPr id="103" name="Google Shape;103;p18"/>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04" name="Google Shape;104;p18"/>
          <p:cNvSpPr txBox="1"/>
          <p:nvPr>
            <p:ph idx="1" type="body"/>
          </p:nvPr>
        </p:nvSpPr>
        <p:spPr>
          <a:xfrm>
            <a:off x="457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5" name="Google Shape;105;p18"/>
          <p:cNvSpPr txBox="1"/>
          <p:nvPr>
            <p:ph idx="2" type="body"/>
          </p:nvPr>
        </p:nvSpPr>
        <p:spPr>
          <a:xfrm>
            <a:off x="4648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6" name="Google Shape;106;p18"/>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07" name="Google Shape;107;p18"/>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08" name="Google Shape;108;p18"/>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09" name="Shape 109"/>
        <p:cNvGrpSpPr/>
        <p:nvPr/>
      </p:nvGrpSpPr>
      <p:grpSpPr>
        <a:xfrm>
          <a:off x="0" y="0"/>
          <a:ext cx="0" cy="0"/>
          <a:chOff x="0" y="0"/>
          <a:chExt cx="0" cy="0"/>
        </a:xfrm>
      </p:grpSpPr>
      <p:sp>
        <p:nvSpPr>
          <p:cNvPr id="110" name="Google Shape;110;p19"/>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11" name="Google Shape;111;p19"/>
          <p:cNvSpPr txBox="1"/>
          <p:nvPr>
            <p:ph idx="1" type="body"/>
          </p:nvPr>
        </p:nvSpPr>
        <p:spPr>
          <a:xfrm>
            <a:off x="457200" y="1535112"/>
            <a:ext cx="4040100" cy="6399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112" name="Google Shape;112;p19"/>
          <p:cNvSpPr txBox="1"/>
          <p:nvPr>
            <p:ph idx="2" type="body"/>
          </p:nvPr>
        </p:nvSpPr>
        <p:spPr>
          <a:xfrm>
            <a:off x="457200" y="2174875"/>
            <a:ext cx="4040100" cy="39513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113" name="Google Shape;113;p19"/>
          <p:cNvSpPr txBox="1"/>
          <p:nvPr>
            <p:ph idx="3" type="body"/>
          </p:nvPr>
        </p:nvSpPr>
        <p:spPr>
          <a:xfrm>
            <a:off x="4645025" y="1535112"/>
            <a:ext cx="4041900" cy="6399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114" name="Google Shape;114;p19"/>
          <p:cNvSpPr txBox="1"/>
          <p:nvPr>
            <p:ph idx="4" type="body"/>
          </p:nvPr>
        </p:nvSpPr>
        <p:spPr>
          <a:xfrm>
            <a:off x="4645025" y="2174875"/>
            <a:ext cx="4041900" cy="39513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115" name="Google Shape;115;p19"/>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16" name="Google Shape;116;p19"/>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17" name="Google Shape;117;p19"/>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18" name="Shape 118"/>
        <p:cNvGrpSpPr/>
        <p:nvPr/>
      </p:nvGrpSpPr>
      <p:grpSpPr>
        <a:xfrm>
          <a:off x="0" y="0"/>
          <a:ext cx="0" cy="0"/>
          <a:chOff x="0" y="0"/>
          <a:chExt cx="0" cy="0"/>
        </a:xfrm>
      </p:grpSpPr>
      <p:sp>
        <p:nvSpPr>
          <p:cNvPr id="119" name="Google Shape;119;p20"/>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20" name="Google Shape;120;p20"/>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21" name="Google Shape;121;p20"/>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22" name="Google Shape;122;p20"/>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3" name="Shape 123"/>
        <p:cNvGrpSpPr/>
        <p:nvPr/>
      </p:nvGrpSpPr>
      <p:grpSpPr>
        <a:xfrm>
          <a:off x="0" y="0"/>
          <a:ext cx="0" cy="0"/>
          <a:chOff x="0" y="0"/>
          <a:chExt cx="0" cy="0"/>
        </a:xfrm>
      </p:grpSpPr>
      <p:sp>
        <p:nvSpPr>
          <p:cNvPr id="124" name="Google Shape;124;p21"/>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25" name="Google Shape;125;p21"/>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26" name="Google Shape;126;p21"/>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4" name="Shape 14"/>
        <p:cNvGrpSpPr/>
        <p:nvPr/>
      </p:nvGrpSpPr>
      <p:grpSpPr>
        <a:xfrm>
          <a:off x="0" y="0"/>
          <a:ext cx="0" cy="0"/>
          <a:chOff x="0" y="0"/>
          <a:chExt cx="0" cy="0"/>
        </a:xfrm>
      </p:grpSpPr>
      <p:sp>
        <p:nvSpPr>
          <p:cNvPr id="15" name="Google Shape;15;p3"/>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6" name="Google Shape;16;p3"/>
          <p:cNvSpPr txBox="1"/>
          <p:nvPr>
            <p:ph idx="1" type="body"/>
          </p:nvPr>
        </p:nvSpPr>
        <p:spPr>
          <a:xfrm>
            <a:off x="457200" y="1600200"/>
            <a:ext cx="8229600" cy="45261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7" name="Google Shape;17;p3"/>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8" name="Google Shape;18;p3"/>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9" name="Google Shape;19;p3"/>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27" name="Shape 127"/>
        <p:cNvGrpSpPr/>
        <p:nvPr/>
      </p:nvGrpSpPr>
      <p:grpSpPr>
        <a:xfrm>
          <a:off x="0" y="0"/>
          <a:ext cx="0" cy="0"/>
          <a:chOff x="0" y="0"/>
          <a:chExt cx="0" cy="0"/>
        </a:xfrm>
      </p:grpSpPr>
      <p:sp>
        <p:nvSpPr>
          <p:cNvPr id="128" name="Google Shape;128;p22"/>
          <p:cNvSpPr txBox="1"/>
          <p:nvPr>
            <p:ph type="title"/>
          </p:nvPr>
        </p:nvSpPr>
        <p:spPr>
          <a:xfrm>
            <a:off x="457200" y="273050"/>
            <a:ext cx="3008400" cy="11619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29" name="Google Shape;129;p22"/>
          <p:cNvSpPr txBox="1"/>
          <p:nvPr>
            <p:ph idx="1" type="body"/>
          </p:nvPr>
        </p:nvSpPr>
        <p:spPr>
          <a:xfrm>
            <a:off x="3575050" y="273050"/>
            <a:ext cx="5111700" cy="58530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30" name="Google Shape;130;p22"/>
          <p:cNvSpPr txBox="1"/>
          <p:nvPr>
            <p:ph idx="2" type="body"/>
          </p:nvPr>
        </p:nvSpPr>
        <p:spPr>
          <a:xfrm>
            <a:off x="457200" y="1435100"/>
            <a:ext cx="3008400" cy="4691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131" name="Google Shape;131;p22"/>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32" name="Google Shape;132;p22"/>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33" name="Google Shape;133;p22"/>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34" name="Shape 134"/>
        <p:cNvGrpSpPr/>
        <p:nvPr/>
      </p:nvGrpSpPr>
      <p:grpSpPr>
        <a:xfrm>
          <a:off x="0" y="0"/>
          <a:ext cx="0" cy="0"/>
          <a:chOff x="0" y="0"/>
          <a:chExt cx="0" cy="0"/>
        </a:xfrm>
      </p:grpSpPr>
      <p:sp>
        <p:nvSpPr>
          <p:cNvPr id="135" name="Google Shape;135;p23"/>
          <p:cNvSpPr txBox="1"/>
          <p:nvPr>
            <p:ph type="title"/>
          </p:nvPr>
        </p:nvSpPr>
        <p:spPr>
          <a:xfrm>
            <a:off x="1792288" y="4800600"/>
            <a:ext cx="5486400" cy="566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36" name="Google Shape;136;p23"/>
          <p:cNvSpPr/>
          <p:nvPr>
            <p:ph idx="2" type="pic"/>
          </p:nvPr>
        </p:nvSpPr>
        <p:spPr>
          <a:xfrm>
            <a:off x="1792288" y="612775"/>
            <a:ext cx="5486400" cy="41148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137" name="Google Shape;137;p23"/>
          <p:cNvSpPr txBox="1"/>
          <p:nvPr>
            <p:ph idx="1" type="body"/>
          </p:nvPr>
        </p:nvSpPr>
        <p:spPr>
          <a:xfrm>
            <a:off x="1792288" y="5367337"/>
            <a:ext cx="5486400" cy="804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138" name="Google Shape;138;p23"/>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39" name="Google Shape;139;p23"/>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40" name="Google Shape;140;p23"/>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41" name="Shape 141"/>
        <p:cNvGrpSpPr/>
        <p:nvPr/>
      </p:nvGrpSpPr>
      <p:grpSpPr>
        <a:xfrm>
          <a:off x="0" y="0"/>
          <a:ext cx="0" cy="0"/>
          <a:chOff x="0" y="0"/>
          <a:chExt cx="0" cy="0"/>
        </a:xfrm>
      </p:grpSpPr>
      <p:sp>
        <p:nvSpPr>
          <p:cNvPr id="142" name="Google Shape;142;p24"/>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43" name="Google Shape;143;p24"/>
          <p:cNvSpPr txBox="1"/>
          <p:nvPr>
            <p:ph idx="1" type="body"/>
          </p:nvPr>
        </p:nvSpPr>
        <p:spPr>
          <a:xfrm rot="5400000">
            <a:off x="2308949" y="-251550"/>
            <a:ext cx="4526100" cy="82296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44" name="Google Shape;144;p24"/>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45" name="Google Shape;145;p24"/>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46" name="Google Shape;146;p24"/>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47" name="Shape 147"/>
        <p:cNvGrpSpPr/>
        <p:nvPr/>
      </p:nvGrpSpPr>
      <p:grpSpPr>
        <a:xfrm>
          <a:off x="0" y="0"/>
          <a:ext cx="0" cy="0"/>
          <a:chOff x="0" y="0"/>
          <a:chExt cx="0" cy="0"/>
        </a:xfrm>
      </p:grpSpPr>
      <p:sp>
        <p:nvSpPr>
          <p:cNvPr id="148" name="Google Shape;148;p25"/>
          <p:cNvSpPr txBox="1"/>
          <p:nvPr>
            <p:ph type="title"/>
          </p:nvPr>
        </p:nvSpPr>
        <p:spPr>
          <a:xfrm rot="5400000">
            <a:off x="4732349" y="2171688"/>
            <a:ext cx="5851500" cy="20574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49" name="Google Shape;149;p25"/>
          <p:cNvSpPr txBox="1"/>
          <p:nvPr>
            <p:ph idx="1" type="body"/>
          </p:nvPr>
        </p:nvSpPr>
        <p:spPr>
          <a:xfrm rot="5400000">
            <a:off x="541349" y="190487"/>
            <a:ext cx="5851500" cy="60198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50" name="Google Shape;150;p25"/>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51" name="Google Shape;151;p25"/>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52" name="Google Shape;152;p25"/>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56" name="Shape 156"/>
        <p:cNvGrpSpPr/>
        <p:nvPr/>
      </p:nvGrpSpPr>
      <p:grpSpPr>
        <a:xfrm>
          <a:off x="0" y="0"/>
          <a:ext cx="0" cy="0"/>
          <a:chOff x="0" y="0"/>
          <a:chExt cx="0" cy="0"/>
        </a:xfrm>
      </p:grpSpPr>
      <p:sp>
        <p:nvSpPr>
          <p:cNvPr id="157" name="Google Shape;157;p27"/>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58" name="Google Shape;158;p27"/>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59" name="Google Shape;159;p27"/>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60" name="Google Shape;160;p27"/>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61" name="Google Shape;161;p27"/>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62" name="Shape 162"/>
        <p:cNvGrpSpPr/>
        <p:nvPr/>
      </p:nvGrpSpPr>
      <p:grpSpPr>
        <a:xfrm>
          <a:off x="0" y="0"/>
          <a:ext cx="0" cy="0"/>
          <a:chOff x="0" y="0"/>
          <a:chExt cx="0" cy="0"/>
        </a:xfrm>
      </p:grpSpPr>
      <p:sp>
        <p:nvSpPr>
          <p:cNvPr id="163" name="Google Shape;163;p28"/>
          <p:cNvSpPr txBox="1"/>
          <p:nvPr>
            <p:ph type="ctrTitle"/>
          </p:nvPr>
        </p:nvSpPr>
        <p:spPr>
          <a:xfrm>
            <a:off x="685800" y="2130425"/>
            <a:ext cx="7772400" cy="1470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64" name="Google Shape;164;p28"/>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Autofit/>
          </a:bodyPr>
          <a:lstStyle>
            <a:lvl1pPr lvl="0" marR="0" rtl="0" algn="ctr">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165" name="Google Shape;165;p28"/>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66" name="Google Shape;166;p28"/>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67" name="Google Shape;167;p28"/>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68" name="Shape 168"/>
        <p:cNvGrpSpPr/>
        <p:nvPr/>
      </p:nvGrpSpPr>
      <p:grpSpPr>
        <a:xfrm>
          <a:off x="0" y="0"/>
          <a:ext cx="0" cy="0"/>
          <a:chOff x="0" y="0"/>
          <a:chExt cx="0" cy="0"/>
        </a:xfrm>
      </p:grpSpPr>
      <p:sp>
        <p:nvSpPr>
          <p:cNvPr id="169" name="Google Shape;169;p29"/>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70" name="Google Shape;170;p29"/>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rtl="0" algn="l">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228600" lvl="2" marL="1371600" marR="0" rtl="0" algn="l">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228600" lvl="4" marL="22860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228600" lvl="5" marL="27432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228600" lvl="6" marL="32004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228600" lvl="7" marL="36576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228600" lvl="8" marL="41148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171" name="Google Shape;171;p29"/>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72" name="Google Shape;172;p29"/>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73" name="Google Shape;173;p29"/>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74" name="Shape 174"/>
        <p:cNvGrpSpPr/>
        <p:nvPr/>
      </p:nvGrpSpPr>
      <p:grpSpPr>
        <a:xfrm>
          <a:off x="0" y="0"/>
          <a:ext cx="0" cy="0"/>
          <a:chOff x="0" y="0"/>
          <a:chExt cx="0" cy="0"/>
        </a:xfrm>
      </p:grpSpPr>
      <p:sp>
        <p:nvSpPr>
          <p:cNvPr id="175" name="Google Shape;175;p30"/>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76" name="Google Shape;176;p30"/>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77" name="Google Shape;177;p30"/>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78" name="Google Shape;178;p30"/>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79" name="Google Shape;179;p30"/>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80" name="Google Shape;180;p30"/>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81" name="Shape 181"/>
        <p:cNvGrpSpPr/>
        <p:nvPr/>
      </p:nvGrpSpPr>
      <p:grpSpPr>
        <a:xfrm>
          <a:off x="0" y="0"/>
          <a:ext cx="0" cy="0"/>
          <a:chOff x="0" y="0"/>
          <a:chExt cx="0" cy="0"/>
        </a:xfrm>
      </p:grpSpPr>
      <p:sp>
        <p:nvSpPr>
          <p:cNvPr id="182" name="Google Shape;182;p31"/>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83" name="Google Shape;183;p31"/>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184" name="Google Shape;184;p31"/>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185" name="Google Shape;185;p31"/>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186" name="Google Shape;186;p31"/>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187" name="Google Shape;187;p31"/>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88" name="Google Shape;188;p31"/>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89" name="Google Shape;189;p31"/>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90" name="Shape 190"/>
        <p:cNvGrpSpPr/>
        <p:nvPr/>
      </p:nvGrpSpPr>
      <p:grpSpPr>
        <a:xfrm>
          <a:off x="0" y="0"/>
          <a:ext cx="0" cy="0"/>
          <a:chOff x="0" y="0"/>
          <a:chExt cx="0" cy="0"/>
        </a:xfrm>
      </p:grpSpPr>
      <p:sp>
        <p:nvSpPr>
          <p:cNvPr id="191" name="Google Shape;191;p32"/>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92" name="Google Shape;192;p32"/>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93" name="Google Shape;193;p32"/>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94" name="Google Shape;194;p32"/>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0" name="Shape 20"/>
        <p:cNvGrpSpPr/>
        <p:nvPr/>
      </p:nvGrpSpPr>
      <p:grpSpPr>
        <a:xfrm>
          <a:off x="0" y="0"/>
          <a:ext cx="0" cy="0"/>
          <a:chOff x="0" y="0"/>
          <a:chExt cx="0" cy="0"/>
        </a:xfrm>
      </p:grpSpPr>
      <p:sp>
        <p:nvSpPr>
          <p:cNvPr id="21" name="Google Shape;21;p4"/>
          <p:cNvSpPr txBox="1"/>
          <p:nvPr>
            <p:ph type="title"/>
          </p:nvPr>
        </p:nvSpPr>
        <p:spPr>
          <a:xfrm>
            <a:off x="722312" y="4406900"/>
            <a:ext cx="7772400" cy="13620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22" name="Google Shape;22;p4"/>
          <p:cNvSpPr txBox="1"/>
          <p:nvPr>
            <p:ph idx="1" type="body"/>
          </p:nvPr>
        </p:nvSpPr>
        <p:spPr>
          <a:xfrm>
            <a:off x="722312" y="2906713"/>
            <a:ext cx="7772400" cy="15003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rtl="0" algn="l">
              <a:lnSpc>
                <a:spcPct val="100000"/>
              </a:lnSpc>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228600" lvl="2" marL="1371600" marR="0" rtl="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228600" lvl="4" marL="22860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228600" lvl="5" marL="27432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228600" lvl="6" marL="32004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228600" lvl="7" marL="36576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228600" lvl="8" marL="41148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23" name="Google Shape;23;p4"/>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4" name="Google Shape;24;p4"/>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5" name="Google Shape;25;p4"/>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95" name="Shape 195"/>
        <p:cNvGrpSpPr/>
        <p:nvPr/>
      </p:nvGrpSpPr>
      <p:grpSpPr>
        <a:xfrm>
          <a:off x="0" y="0"/>
          <a:ext cx="0" cy="0"/>
          <a:chOff x="0" y="0"/>
          <a:chExt cx="0" cy="0"/>
        </a:xfrm>
      </p:grpSpPr>
      <p:sp>
        <p:nvSpPr>
          <p:cNvPr id="196" name="Google Shape;196;p33"/>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97" name="Google Shape;197;p33"/>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98" name="Google Shape;198;p33"/>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99" name="Shape 199"/>
        <p:cNvGrpSpPr/>
        <p:nvPr/>
      </p:nvGrpSpPr>
      <p:grpSpPr>
        <a:xfrm>
          <a:off x="0" y="0"/>
          <a:ext cx="0" cy="0"/>
          <a:chOff x="0" y="0"/>
          <a:chExt cx="0" cy="0"/>
        </a:xfrm>
      </p:grpSpPr>
      <p:sp>
        <p:nvSpPr>
          <p:cNvPr id="200" name="Google Shape;200;p34"/>
          <p:cNvSpPr txBox="1"/>
          <p:nvPr>
            <p:ph type="title"/>
          </p:nvPr>
        </p:nvSpPr>
        <p:spPr>
          <a:xfrm>
            <a:off x="457200" y="273050"/>
            <a:ext cx="3008400" cy="11619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201" name="Google Shape;201;p34"/>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02" name="Google Shape;202;p34"/>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203" name="Google Shape;203;p34"/>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04" name="Google Shape;204;p34"/>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05" name="Google Shape;205;p34"/>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206" name="Shape 206"/>
        <p:cNvGrpSpPr/>
        <p:nvPr/>
      </p:nvGrpSpPr>
      <p:grpSpPr>
        <a:xfrm>
          <a:off x="0" y="0"/>
          <a:ext cx="0" cy="0"/>
          <a:chOff x="0" y="0"/>
          <a:chExt cx="0" cy="0"/>
        </a:xfrm>
      </p:grpSpPr>
      <p:sp>
        <p:nvSpPr>
          <p:cNvPr id="207" name="Google Shape;207;p35"/>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208" name="Google Shape;208;p35"/>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209" name="Google Shape;209;p35"/>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210" name="Google Shape;210;p35"/>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11" name="Google Shape;211;p35"/>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12" name="Google Shape;212;p35"/>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13" name="Shape 213"/>
        <p:cNvGrpSpPr/>
        <p:nvPr/>
      </p:nvGrpSpPr>
      <p:grpSpPr>
        <a:xfrm>
          <a:off x="0" y="0"/>
          <a:ext cx="0" cy="0"/>
          <a:chOff x="0" y="0"/>
          <a:chExt cx="0" cy="0"/>
        </a:xfrm>
      </p:grpSpPr>
      <p:sp>
        <p:nvSpPr>
          <p:cNvPr id="214" name="Google Shape;214;p36"/>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215" name="Google Shape;215;p36"/>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16" name="Google Shape;216;p36"/>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17" name="Google Shape;217;p36"/>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18" name="Google Shape;218;p36"/>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219" name="Shape 219"/>
        <p:cNvGrpSpPr/>
        <p:nvPr/>
      </p:nvGrpSpPr>
      <p:grpSpPr>
        <a:xfrm>
          <a:off x="0" y="0"/>
          <a:ext cx="0" cy="0"/>
          <a:chOff x="0" y="0"/>
          <a:chExt cx="0" cy="0"/>
        </a:xfrm>
      </p:grpSpPr>
      <p:sp>
        <p:nvSpPr>
          <p:cNvPr id="220" name="Google Shape;220;p37"/>
          <p:cNvSpPr txBox="1"/>
          <p:nvPr>
            <p:ph type="title"/>
          </p:nvPr>
        </p:nvSpPr>
        <p:spPr>
          <a:xfrm rot="5400000">
            <a:off x="4732350" y="2171688"/>
            <a:ext cx="5851500" cy="20574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221" name="Google Shape;221;p37"/>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22" name="Google Shape;222;p37"/>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3" name="Google Shape;223;p37"/>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4" name="Google Shape;224;p37"/>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28" name="Shape 228"/>
        <p:cNvGrpSpPr/>
        <p:nvPr/>
      </p:nvGrpSpPr>
      <p:grpSpPr>
        <a:xfrm>
          <a:off x="0" y="0"/>
          <a:ext cx="0" cy="0"/>
          <a:chOff x="0" y="0"/>
          <a:chExt cx="0" cy="0"/>
        </a:xfrm>
      </p:grpSpPr>
      <p:sp>
        <p:nvSpPr>
          <p:cNvPr id="229" name="Google Shape;229;p39"/>
          <p:cNvSpPr txBox="1"/>
          <p:nvPr>
            <p:ph type="ctrTitle"/>
          </p:nvPr>
        </p:nvSpPr>
        <p:spPr>
          <a:xfrm>
            <a:off x="685800" y="2130425"/>
            <a:ext cx="7772400" cy="1470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
        <p:nvSpPr>
          <p:cNvPr id="230" name="Google Shape;230;p39"/>
          <p:cNvSpPr txBox="1"/>
          <p:nvPr>
            <p:ph idx="1" type="subTitle"/>
          </p:nvPr>
        </p:nvSpPr>
        <p:spPr>
          <a:xfrm>
            <a:off x="1371600" y="3886200"/>
            <a:ext cx="6400800" cy="17526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lvl="1" marR="0" rtl="0" algn="ctr">
              <a:lnSpc>
                <a:spcPct val="100000"/>
              </a:lnSpc>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lvl="2" marR="0" rtl="0" algn="ctr">
              <a:lnSpc>
                <a:spcPct val="100000"/>
              </a:lnSpc>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lvl="3"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lvl="4"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lvl="5"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lvl="6"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lvl="7"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lvl="8"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231" name="Google Shape;231;p39"/>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32" name="Google Shape;232;p39"/>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33" name="Google Shape;233;p39"/>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34" name="Shape 234"/>
        <p:cNvGrpSpPr/>
        <p:nvPr/>
      </p:nvGrpSpPr>
      <p:grpSpPr>
        <a:xfrm>
          <a:off x="0" y="0"/>
          <a:ext cx="0" cy="0"/>
          <a:chOff x="0" y="0"/>
          <a:chExt cx="0" cy="0"/>
        </a:xfrm>
      </p:grpSpPr>
      <p:sp>
        <p:nvSpPr>
          <p:cNvPr id="235" name="Google Shape;235;p40"/>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
        <p:nvSpPr>
          <p:cNvPr id="236" name="Google Shape;236;p40"/>
          <p:cNvSpPr txBox="1"/>
          <p:nvPr>
            <p:ph idx="1" type="body"/>
          </p:nvPr>
        </p:nvSpPr>
        <p:spPr>
          <a:xfrm>
            <a:off x="457200" y="1600200"/>
            <a:ext cx="8229600" cy="45261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37" name="Google Shape;237;p40"/>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38" name="Google Shape;238;p40"/>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39" name="Google Shape;239;p40"/>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40" name="Shape 240"/>
        <p:cNvGrpSpPr/>
        <p:nvPr/>
      </p:nvGrpSpPr>
      <p:grpSpPr>
        <a:xfrm>
          <a:off x="0" y="0"/>
          <a:ext cx="0" cy="0"/>
          <a:chOff x="0" y="0"/>
          <a:chExt cx="0" cy="0"/>
        </a:xfrm>
      </p:grpSpPr>
      <p:sp>
        <p:nvSpPr>
          <p:cNvPr id="241" name="Google Shape;241;p41"/>
          <p:cNvSpPr txBox="1"/>
          <p:nvPr>
            <p:ph type="title"/>
          </p:nvPr>
        </p:nvSpPr>
        <p:spPr>
          <a:xfrm>
            <a:off x="722312" y="4406900"/>
            <a:ext cx="7772400" cy="13620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
        <p:nvSpPr>
          <p:cNvPr id="242" name="Google Shape;242;p41"/>
          <p:cNvSpPr txBox="1"/>
          <p:nvPr>
            <p:ph idx="1" type="body"/>
          </p:nvPr>
        </p:nvSpPr>
        <p:spPr>
          <a:xfrm>
            <a:off x="722312" y="2906713"/>
            <a:ext cx="7772400" cy="15003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rtl="0" algn="l">
              <a:lnSpc>
                <a:spcPct val="100000"/>
              </a:lnSpc>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228600" lvl="2" marL="1371600" marR="0" rtl="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228600" lvl="4" marL="22860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228600" lvl="5" marL="27432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228600" lvl="6" marL="32004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228600" lvl="7" marL="36576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228600" lvl="8" marL="41148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243" name="Google Shape;243;p41"/>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44" name="Google Shape;244;p41"/>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45" name="Google Shape;245;p41"/>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246" name="Shape 246"/>
        <p:cNvGrpSpPr/>
        <p:nvPr/>
      </p:nvGrpSpPr>
      <p:grpSpPr>
        <a:xfrm>
          <a:off x="0" y="0"/>
          <a:ext cx="0" cy="0"/>
          <a:chOff x="0" y="0"/>
          <a:chExt cx="0" cy="0"/>
        </a:xfrm>
      </p:grpSpPr>
      <p:sp>
        <p:nvSpPr>
          <p:cNvPr id="247" name="Google Shape;247;p42"/>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
        <p:nvSpPr>
          <p:cNvPr id="248" name="Google Shape;248;p42"/>
          <p:cNvSpPr txBox="1"/>
          <p:nvPr>
            <p:ph idx="1" type="body"/>
          </p:nvPr>
        </p:nvSpPr>
        <p:spPr>
          <a:xfrm>
            <a:off x="457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9" name="Google Shape;249;p42"/>
          <p:cNvSpPr txBox="1"/>
          <p:nvPr>
            <p:ph idx="2" type="body"/>
          </p:nvPr>
        </p:nvSpPr>
        <p:spPr>
          <a:xfrm>
            <a:off x="4648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50" name="Google Shape;250;p42"/>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51" name="Google Shape;251;p42"/>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52" name="Google Shape;252;p42"/>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253" name="Shape 253"/>
        <p:cNvGrpSpPr/>
        <p:nvPr/>
      </p:nvGrpSpPr>
      <p:grpSpPr>
        <a:xfrm>
          <a:off x="0" y="0"/>
          <a:ext cx="0" cy="0"/>
          <a:chOff x="0" y="0"/>
          <a:chExt cx="0" cy="0"/>
        </a:xfrm>
      </p:grpSpPr>
      <p:sp>
        <p:nvSpPr>
          <p:cNvPr id="254" name="Google Shape;254;p43"/>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
        <p:nvSpPr>
          <p:cNvPr id="255" name="Google Shape;255;p43"/>
          <p:cNvSpPr txBox="1"/>
          <p:nvPr>
            <p:ph idx="1" type="body"/>
          </p:nvPr>
        </p:nvSpPr>
        <p:spPr>
          <a:xfrm>
            <a:off x="457200" y="1535112"/>
            <a:ext cx="4040100" cy="6399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256" name="Google Shape;256;p43"/>
          <p:cNvSpPr txBox="1"/>
          <p:nvPr>
            <p:ph idx="2" type="body"/>
          </p:nvPr>
        </p:nvSpPr>
        <p:spPr>
          <a:xfrm>
            <a:off x="457200" y="2174875"/>
            <a:ext cx="4040100" cy="39513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257" name="Google Shape;257;p43"/>
          <p:cNvSpPr txBox="1"/>
          <p:nvPr>
            <p:ph idx="3" type="body"/>
          </p:nvPr>
        </p:nvSpPr>
        <p:spPr>
          <a:xfrm>
            <a:off x="4645025" y="1535112"/>
            <a:ext cx="4041900" cy="6399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258" name="Google Shape;258;p43"/>
          <p:cNvSpPr txBox="1"/>
          <p:nvPr>
            <p:ph idx="4" type="body"/>
          </p:nvPr>
        </p:nvSpPr>
        <p:spPr>
          <a:xfrm>
            <a:off x="4645025" y="2174875"/>
            <a:ext cx="4041900" cy="39513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259" name="Google Shape;259;p43"/>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60" name="Google Shape;260;p43"/>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61" name="Google Shape;261;p43"/>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26" name="Shape 26"/>
        <p:cNvGrpSpPr/>
        <p:nvPr/>
      </p:nvGrpSpPr>
      <p:grpSpPr>
        <a:xfrm>
          <a:off x="0" y="0"/>
          <a:ext cx="0" cy="0"/>
          <a:chOff x="0" y="0"/>
          <a:chExt cx="0" cy="0"/>
        </a:xfrm>
      </p:grpSpPr>
      <p:sp>
        <p:nvSpPr>
          <p:cNvPr id="27" name="Google Shape;27;p5"/>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28" name="Google Shape;28;p5"/>
          <p:cNvSpPr txBox="1"/>
          <p:nvPr>
            <p:ph idx="1" type="body"/>
          </p:nvPr>
        </p:nvSpPr>
        <p:spPr>
          <a:xfrm>
            <a:off x="457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9" name="Google Shape;29;p5"/>
          <p:cNvSpPr txBox="1"/>
          <p:nvPr>
            <p:ph idx="2" type="body"/>
          </p:nvPr>
        </p:nvSpPr>
        <p:spPr>
          <a:xfrm>
            <a:off x="4648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0" name="Google Shape;30;p5"/>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31" name="Google Shape;31;p5"/>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32" name="Google Shape;32;p5"/>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62" name="Shape 262"/>
        <p:cNvGrpSpPr/>
        <p:nvPr/>
      </p:nvGrpSpPr>
      <p:grpSpPr>
        <a:xfrm>
          <a:off x="0" y="0"/>
          <a:ext cx="0" cy="0"/>
          <a:chOff x="0" y="0"/>
          <a:chExt cx="0" cy="0"/>
        </a:xfrm>
      </p:grpSpPr>
      <p:sp>
        <p:nvSpPr>
          <p:cNvPr id="263" name="Google Shape;263;p44"/>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
        <p:nvSpPr>
          <p:cNvPr id="264" name="Google Shape;264;p44"/>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65" name="Google Shape;265;p44"/>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66" name="Google Shape;266;p44"/>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67" name="Shape 267"/>
        <p:cNvGrpSpPr/>
        <p:nvPr/>
      </p:nvGrpSpPr>
      <p:grpSpPr>
        <a:xfrm>
          <a:off x="0" y="0"/>
          <a:ext cx="0" cy="0"/>
          <a:chOff x="0" y="0"/>
          <a:chExt cx="0" cy="0"/>
        </a:xfrm>
      </p:grpSpPr>
      <p:sp>
        <p:nvSpPr>
          <p:cNvPr id="268" name="Google Shape;268;p45"/>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69" name="Google Shape;269;p45"/>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70" name="Google Shape;270;p45"/>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271" name="Shape 271"/>
        <p:cNvGrpSpPr/>
        <p:nvPr/>
      </p:nvGrpSpPr>
      <p:grpSpPr>
        <a:xfrm>
          <a:off x="0" y="0"/>
          <a:ext cx="0" cy="0"/>
          <a:chOff x="0" y="0"/>
          <a:chExt cx="0" cy="0"/>
        </a:xfrm>
      </p:grpSpPr>
      <p:sp>
        <p:nvSpPr>
          <p:cNvPr id="272" name="Google Shape;272;p46"/>
          <p:cNvSpPr txBox="1"/>
          <p:nvPr>
            <p:ph type="title"/>
          </p:nvPr>
        </p:nvSpPr>
        <p:spPr>
          <a:xfrm>
            <a:off x="457200" y="273050"/>
            <a:ext cx="3008400" cy="11619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
        <p:nvSpPr>
          <p:cNvPr id="273" name="Google Shape;273;p46"/>
          <p:cNvSpPr txBox="1"/>
          <p:nvPr>
            <p:ph idx="1" type="body"/>
          </p:nvPr>
        </p:nvSpPr>
        <p:spPr>
          <a:xfrm>
            <a:off x="3575050" y="273050"/>
            <a:ext cx="5111700" cy="58530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74" name="Google Shape;274;p46"/>
          <p:cNvSpPr txBox="1"/>
          <p:nvPr>
            <p:ph idx="2" type="body"/>
          </p:nvPr>
        </p:nvSpPr>
        <p:spPr>
          <a:xfrm>
            <a:off x="457200" y="1435100"/>
            <a:ext cx="3008400" cy="4691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275" name="Google Shape;275;p46"/>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76" name="Google Shape;276;p46"/>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77" name="Google Shape;277;p46"/>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278" name="Shape 278"/>
        <p:cNvGrpSpPr/>
        <p:nvPr/>
      </p:nvGrpSpPr>
      <p:grpSpPr>
        <a:xfrm>
          <a:off x="0" y="0"/>
          <a:ext cx="0" cy="0"/>
          <a:chOff x="0" y="0"/>
          <a:chExt cx="0" cy="0"/>
        </a:xfrm>
      </p:grpSpPr>
      <p:sp>
        <p:nvSpPr>
          <p:cNvPr id="279" name="Google Shape;279;p47"/>
          <p:cNvSpPr txBox="1"/>
          <p:nvPr>
            <p:ph type="title"/>
          </p:nvPr>
        </p:nvSpPr>
        <p:spPr>
          <a:xfrm>
            <a:off x="1792288" y="4800600"/>
            <a:ext cx="5486400" cy="566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
        <p:nvSpPr>
          <p:cNvPr id="280" name="Google Shape;280;p47"/>
          <p:cNvSpPr/>
          <p:nvPr>
            <p:ph idx="2" type="pic"/>
          </p:nvPr>
        </p:nvSpPr>
        <p:spPr>
          <a:xfrm>
            <a:off x="1792288" y="612775"/>
            <a:ext cx="5486400" cy="41148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281" name="Google Shape;281;p47"/>
          <p:cNvSpPr txBox="1"/>
          <p:nvPr>
            <p:ph idx="1" type="body"/>
          </p:nvPr>
        </p:nvSpPr>
        <p:spPr>
          <a:xfrm>
            <a:off x="1792288" y="5367337"/>
            <a:ext cx="5486400" cy="804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282" name="Google Shape;282;p47"/>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83" name="Google Shape;283;p47"/>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84" name="Google Shape;284;p47"/>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85" name="Shape 285"/>
        <p:cNvGrpSpPr/>
        <p:nvPr/>
      </p:nvGrpSpPr>
      <p:grpSpPr>
        <a:xfrm>
          <a:off x="0" y="0"/>
          <a:ext cx="0" cy="0"/>
          <a:chOff x="0" y="0"/>
          <a:chExt cx="0" cy="0"/>
        </a:xfrm>
      </p:grpSpPr>
      <p:sp>
        <p:nvSpPr>
          <p:cNvPr id="286" name="Google Shape;286;p48"/>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
        <p:nvSpPr>
          <p:cNvPr id="287" name="Google Shape;287;p48"/>
          <p:cNvSpPr txBox="1"/>
          <p:nvPr>
            <p:ph idx="1" type="body"/>
          </p:nvPr>
        </p:nvSpPr>
        <p:spPr>
          <a:xfrm rot="5400000">
            <a:off x="2308949" y="-251550"/>
            <a:ext cx="4526100" cy="82296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88" name="Google Shape;288;p48"/>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89" name="Google Shape;289;p48"/>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90" name="Google Shape;290;p48"/>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291" name="Shape 291"/>
        <p:cNvGrpSpPr/>
        <p:nvPr/>
      </p:nvGrpSpPr>
      <p:grpSpPr>
        <a:xfrm>
          <a:off x="0" y="0"/>
          <a:ext cx="0" cy="0"/>
          <a:chOff x="0" y="0"/>
          <a:chExt cx="0" cy="0"/>
        </a:xfrm>
      </p:grpSpPr>
      <p:sp>
        <p:nvSpPr>
          <p:cNvPr id="292" name="Google Shape;292;p49"/>
          <p:cNvSpPr txBox="1"/>
          <p:nvPr>
            <p:ph type="title"/>
          </p:nvPr>
        </p:nvSpPr>
        <p:spPr>
          <a:xfrm rot="5400000">
            <a:off x="4732349" y="2171688"/>
            <a:ext cx="5851500" cy="20574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
        <p:nvSpPr>
          <p:cNvPr id="293" name="Google Shape;293;p49"/>
          <p:cNvSpPr txBox="1"/>
          <p:nvPr>
            <p:ph idx="1" type="body"/>
          </p:nvPr>
        </p:nvSpPr>
        <p:spPr>
          <a:xfrm rot="5400000">
            <a:off x="541349" y="190487"/>
            <a:ext cx="5851500" cy="60198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94" name="Google Shape;294;p49"/>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95" name="Google Shape;295;p49"/>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96" name="Google Shape;296;p49"/>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35" name="Google Shape;35;p6"/>
          <p:cNvSpPr txBox="1"/>
          <p:nvPr>
            <p:ph idx="1" type="body"/>
          </p:nvPr>
        </p:nvSpPr>
        <p:spPr>
          <a:xfrm>
            <a:off x="457200" y="1535112"/>
            <a:ext cx="4040100" cy="6399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36" name="Google Shape;36;p6"/>
          <p:cNvSpPr txBox="1"/>
          <p:nvPr>
            <p:ph idx="2" type="body"/>
          </p:nvPr>
        </p:nvSpPr>
        <p:spPr>
          <a:xfrm>
            <a:off x="457200" y="2174875"/>
            <a:ext cx="4040100" cy="39513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37" name="Google Shape;37;p6"/>
          <p:cNvSpPr txBox="1"/>
          <p:nvPr>
            <p:ph idx="3" type="body"/>
          </p:nvPr>
        </p:nvSpPr>
        <p:spPr>
          <a:xfrm>
            <a:off x="4645025" y="1535112"/>
            <a:ext cx="4041900" cy="6399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38" name="Google Shape;38;p6"/>
          <p:cNvSpPr txBox="1"/>
          <p:nvPr>
            <p:ph idx="4" type="body"/>
          </p:nvPr>
        </p:nvSpPr>
        <p:spPr>
          <a:xfrm>
            <a:off x="4645025" y="2174875"/>
            <a:ext cx="4041900" cy="39513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39" name="Google Shape;39;p6"/>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0" name="Google Shape;40;p6"/>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1" name="Google Shape;41;p6"/>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2" name="Shape 42"/>
        <p:cNvGrpSpPr/>
        <p:nvPr/>
      </p:nvGrpSpPr>
      <p:grpSpPr>
        <a:xfrm>
          <a:off x="0" y="0"/>
          <a:ext cx="0" cy="0"/>
          <a:chOff x="0" y="0"/>
          <a:chExt cx="0" cy="0"/>
        </a:xfrm>
      </p:grpSpPr>
      <p:sp>
        <p:nvSpPr>
          <p:cNvPr id="43" name="Google Shape;43;p7"/>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44" name="Google Shape;44;p7"/>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5" name="Google Shape;45;p7"/>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6" name="Google Shape;46;p7"/>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7" name="Shape 47"/>
        <p:cNvGrpSpPr/>
        <p:nvPr/>
      </p:nvGrpSpPr>
      <p:grpSpPr>
        <a:xfrm>
          <a:off x="0" y="0"/>
          <a:ext cx="0" cy="0"/>
          <a:chOff x="0" y="0"/>
          <a:chExt cx="0" cy="0"/>
        </a:xfrm>
      </p:grpSpPr>
      <p:sp>
        <p:nvSpPr>
          <p:cNvPr id="48" name="Google Shape;48;p8"/>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9" name="Google Shape;49;p8"/>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0" name="Google Shape;50;p8"/>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51" name="Shape 51"/>
        <p:cNvGrpSpPr/>
        <p:nvPr/>
      </p:nvGrpSpPr>
      <p:grpSpPr>
        <a:xfrm>
          <a:off x="0" y="0"/>
          <a:ext cx="0" cy="0"/>
          <a:chOff x="0" y="0"/>
          <a:chExt cx="0" cy="0"/>
        </a:xfrm>
      </p:grpSpPr>
      <p:sp>
        <p:nvSpPr>
          <p:cNvPr id="52" name="Google Shape;52;p9"/>
          <p:cNvSpPr txBox="1"/>
          <p:nvPr>
            <p:ph type="title"/>
          </p:nvPr>
        </p:nvSpPr>
        <p:spPr>
          <a:xfrm>
            <a:off x="457200" y="273050"/>
            <a:ext cx="3008400" cy="11619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53" name="Google Shape;53;p9"/>
          <p:cNvSpPr txBox="1"/>
          <p:nvPr>
            <p:ph idx="1" type="body"/>
          </p:nvPr>
        </p:nvSpPr>
        <p:spPr>
          <a:xfrm>
            <a:off x="3575050" y="273050"/>
            <a:ext cx="5111700" cy="58530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54" name="Google Shape;54;p9"/>
          <p:cNvSpPr txBox="1"/>
          <p:nvPr>
            <p:ph idx="2" type="body"/>
          </p:nvPr>
        </p:nvSpPr>
        <p:spPr>
          <a:xfrm>
            <a:off x="457200" y="1435100"/>
            <a:ext cx="3008400" cy="4691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55" name="Google Shape;55;p9"/>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6" name="Google Shape;56;p9"/>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7" name="Google Shape;57;p9"/>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58" name="Shape 58"/>
        <p:cNvGrpSpPr/>
        <p:nvPr/>
      </p:nvGrpSpPr>
      <p:grpSpPr>
        <a:xfrm>
          <a:off x="0" y="0"/>
          <a:ext cx="0" cy="0"/>
          <a:chOff x="0" y="0"/>
          <a:chExt cx="0" cy="0"/>
        </a:xfrm>
      </p:grpSpPr>
      <p:sp>
        <p:nvSpPr>
          <p:cNvPr id="59" name="Google Shape;59;p10"/>
          <p:cNvSpPr txBox="1"/>
          <p:nvPr>
            <p:ph type="title"/>
          </p:nvPr>
        </p:nvSpPr>
        <p:spPr>
          <a:xfrm>
            <a:off x="1792288" y="4800600"/>
            <a:ext cx="5486400" cy="566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60" name="Google Shape;60;p10"/>
          <p:cNvSpPr/>
          <p:nvPr>
            <p:ph idx="2" type="pic"/>
          </p:nvPr>
        </p:nvSpPr>
        <p:spPr>
          <a:xfrm>
            <a:off x="1792288" y="612775"/>
            <a:ext cx="5486400" cy="41148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1" name="Google Shape;61;p10"/>
          <p:cNvSpPr txBox="1"/>
          <p:nvPr>
            <p:ph idx="1" type="body"/>
          </p:nvPr>
        </p:nvSpPr>
        <p:spPr>
          <a:xfrm>
            <a:off x="1792288" y="5367337"/>
            <a:ext cx="5486400" cy="804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62" name="Google Shape;62;p10"/>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3" name="Google Shape;63;p10"/>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4" name="Google Shape;64;p10"/>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theme" Target="../theme/theme3.xml"/><Relationship Id="rId14" Type="http://schemas.openxmlformats.org/officeDocument/2006/relationships/slideLayout" Target="../slideLayouts/slideLayout1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 Type="http://schemas.openxmlformats.org/officeDocument/2006/relationships/image" Target="../media/image3.png"/><Relationship Id="rId2" Type="http://schemas.openxmlformats.org/officeDocument/2006/relationships/image" Target="../media/image4.png"/><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5.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2.xml"/><Relationship Id="rId10" Type="http://schemas.openxmlformats.org/officeDocument/2006/relationships/slideLayout" Target="../slideLayouts/slideLayout31.xml"/><Relationship Id="rId13" Type="http://schemas.openxmlformats.org/officeDocument/2006/relationships/slideLayout" Target="../slideLayouts/slideLayout34.xml"/><Relationship Id="rId12" Type="http://schemas.openxmlformats.org/officeDocument/2006/relationships/slideLayout" Target="../slideLayouts/slideLayout33.xml"/><Relationship Id="rId1" Type="http://schemas.openxmlformats.org/officeDocument/2006/relationships/image" Target="../media/image6.png"/><Relationship Id="rId2" Type="http://schemas.openxmlformats.org/officeDocument/2006/relationships/image" Target="../media/image7.png"/><Relationship Id="rId3" Type="http://schemas.openxmlformats.org/officeDocument/2006/relationships/slideLayout" Target="../slideLayouts/slideLayout24.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theme" Target="../theme/theme1.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3.xml"/><Relationship Id="rId10" Type="http://schemas.openxmlformats.org/officeDocument/2006/relationships/slideLayout" Target="../slideLayouts/slideLayout42.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 Type="http://schemas.openxmlformats.org/officeDocument/2006/relationships/image" Target="../media/image5.png"/><Relationship Id="rId2" Type="http://schemas.openxmlformats.org/officeDocument/2006/relationships/image" Target="../media/image15.png"/><Relationship Id="rId3" Type="http://schemas.openxmlformats.org/officeDocument/2006/relationships/slideLayout" Target="../slideLayouts/slideLayout35.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theme" Target="../theme/theme4.xml"/><Relationship Id="rId5" Type="http://schemas.openxmlformats.org/officeDocument/2006/relationships/slideLayout" Target="../slideLayouts/slideLayout37.xml"/><Relationship Id="rId6" Type="http://schemas.openxmlformats.org/officeDocument/2006/relationships/slideLayout" Target="../slideLayouts/slideLayout38.xml"/><Relationship Id="rId7" Type="http://schemas.openxmlformats.org/officeDocument/2006/relationships/slideLayout" Target="../slideLayouts/slideLayout39.xml"/><Relationship Id="rId8"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2"/>
        </a:solidFill>
      </p:bgPr>
    </p:bg>
    <p:spTree>
      <p:nvGrpSpPr>
        <p:cNvPr id="5" name="Shape 5"/>
        <p:cNvGrpSpPr/>
        <p:nvPr/>
      </p:nvGrpSpPr>
      <p:grpSpPr>
        <a:xfrm>
          <a:off x="0" y="0"/>
          <a:ext cx="0" cy="0"/>
          <a:chOff x="0" y="0"/>
          <a:chExt cx="0" cy="0"/>
        </a:xfrm>
      </p:grpSpPr>
      <p:pic>
        <p:nvPicPr>
          <p:cNvPr id="6" name="Google Shape;6;p1"/>
          <p:cNvPicPr preferRelativeResize="0"/>
          <p:nvPr/>
        </p:nvPicPr>
        <p:blipFill rotWithShape="1">
          <a:blip r:embed="rId1">
            <a:alphaModFix/>
          </a:blip>
          <a:srcRect b="0" l="0" r="0" t="0"/>
          <a:stretch/>
        </p:blipFill>
        <p:spPr>
          <a:xfrm>
            <a:off x="0" y="343"/>
            <a:ext cx="9143086" cy="6857314"/>
          </a:xfrm>
          <a:prstGeom prst="rect">
            <a:avLst/>
          </a:prstGeom>
          <a:noFill/>
          <a:ln>
            <a:noFill/>
          </a:ln>
        </p:spPr>
      </p:pic>
      <p:pic>
        <p:nvPicPr>
          <p:cNvPr descr="Header-01-01.png" id="7" name="Google Shape;7;p1"/>
          <p:cNvPicPr preferRelativeResize="0"/>
          <p:nvPr/>
        </p:nvPicPr>
        <p:blipFill rotWithShape="1">
          <a:blip r:embed="rId2">
            <a:alphaModFix/>
          </a:blip>
          <a:srcRect b="0" l="0" r="0" t="0"/>
          <a:stretch/>
        </p:blipFill>
        <p:spPr>
          <a:xfrm>
            <a:off x="0" y="5927439"/>
            <a:ext cx="9144000" cy="93056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mc:AlternateContent>
    <mc:Choice Requires="p14">
      <p:transition spd="slow" p14:dur="1000">
        <p:fade thruBlk="1"/>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2"/>
        </a:solidFill>
      </p:bgPr>
    </p:bg>
    <p:spTree>
      <p:nvGrpSpPr>
        <p:cNvPr id="81" name="Shape 81"/>
        <p:cNvGrpSpPr/>
        <p:nvPr/>
      </p:nvGrpSpPr>
      <p:grpSpPr>
        <a:xfrm>
          <a:off x="0" y="0"/>
          <a:ext cx="0" cy="0"/>
          <a:chOff x="0" y="0"/>
          <a:chExt cx="0" cy="0"/>
        </a:xfrm>
      </p:grpSpPr>
      <p:pic>
        <p:nvPicPr>
          <p:cNvPr id="82" name="Google Shape;82;p14"/>
          <p:cNvPicPr preferRelativeResize="0"/>
          <p:nvPr/>
        </p:nvPicPr>
        <p:blipFill rotWithShape="1">
          <a:blip r:embed="rId1">
            <a:alphaModFix/>
          </a:blip>
          <a:srcRect b="0" l="0" r="0" t="0"/>
          <a:stretch/>
        </p:blipFill>
        <p:spPr>
          <a:xfrm>
            <a:off x="0" y="343"/>
            <a:ext cx="9143086" cy="6857314"/>
          </a:xfrm>
          <a:prstGeom prst="rect">
            <a:avLst/>
          </a:prstGeom>
          <a:noFill/>
          <a:ln>
            <a:noFill/>
          </a:ln>
        </p:spPr>
      </p:pic>
      <p:pic>
        <p:nvPicPr>
          <p:cNvPr descr="Header-01-01.png" id="83" name="Google Shape;83;p14"/>
          <p:cNvPicPr preferRelativeResize="0"/>
          <p:nvPr/>
        </p:nvPicPr>
        <p:blipFill rotWithShape="1">
          <a:blip r:embed="rId2">
            <a:alphaModFix/>
          </a:blip>
          <a:srcRect b="0" l="0" r="0" t="0"/>
          <a:stretch/>
        </p:blipFill>
        <p:spPr>
          <a:xfrm>
            <a:off x="0" y="5927439"/>
            <a:ext cx="9144000" cy="93056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53" name="Shape 153"/>
        <p:cNvGrpSpPr/>
        <p:nvPr/>
      </p:nvGrpSpPr>
      <p:grpSpPr>
        <a:xfrm>
          <a:off x="0" y="0"/>
          <a:ext cx="0" cy="0"/>
          <a:chOff x="0" y="0"/>
          <a:chExt cx="0" cy="0"/>
        </a:xfrm>
      </p:grpSpPr>
      <p:pic>
        <p:nvPicPr>
          <p:cNvPr id="154" name="Google Shape;154;p26"/>
          <p:cNvPicPr preferRelativeResize="0"/>
          <p:nvPr/>
        </p:nvPicPr>
        <p:blipFill rotWithShape="1">
          <a:blip r:embed="rId1">
            <a:alphaModFix/>
          </a:blip>
          <a:srcRect b="0" l="0" r="0" t="0"/>
          <a:stretch/>
        </p:blipFill>
        <p:spPr>
          <a:xfrm>
            <a:off x="-25400" y="1931"/>
            <a:ext cx="9180000" cy="6881825"/>
          </a:xfrm>
          <a:prstGeom prst="rect">
            <a:avLst/>
          </a:prstGeom>
          <a:noFill/>
          <a:ln>
            <a:noFill/>
          </a:ln>
        </p:spPr>
      </p:pic>
      <p:pic>
        <p:nvPicPr>
          <p:cNvPr descr="Header-01-01.png" id="155" name="Google Shape;155;p26"/>
          <p:cNvPicPr preferRelativeResize="0"/>
          <p:nvPr/>
        </p:nvPicPr>
        <p:blipFill rotWithShape="1">
          <a:blip r:embed="rId2">
            <a:alphaModFix/>
          </a:blip>
          <a:srcRect b="0" l="0" r="0" t="0"/>
          <a:stretch/>
        </p:blipFill>
        <p:spPr>
          <a:xfrm>
            <a:off x="0" y="5955127"/>
            <a:ext cx="9144003" cy="93056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Lst>
  <mc:AlternateContent>
    <mc:Choice Requires="p14">
      <p:transition spd="slow" p14:dur="1000">
        <p:fade thruBlk="1"/>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25" name="Shape 225"/>
        <p:cNvGrpSpPr/>
        <p:nvPr/>
      </p:nvGrpSpPr>
      <p:grpSpPr>
        <a:xfrm>
          <a:off x="0" y="0"/>
          <a:ext cx="0" cy="0"/>
          <a:chOff x="0" y="0"/>
          <a:chExt cx="0" cy="0"/>
        </a:xfrm>
      </p:grpSpPr>
      <p:pic>
        <p:nvPicPr>
          <p:cNvPr id="226" name="Google Shape;226;p38"/>
          <p:cNvPicPr preferRelativeResize="0"/>
          <p:nvPr/>
        </p:nvPicPr>
        <p:blipFill rotWithShape="1">
          <a:blip r:embed="rId1">
            <a:alphaModFix/>
          </a:blip>
          <a:srcRect b="0" l="0" r="0" t="0"/>
          <a:stretch/>
        </p:blipFill>
        <p:spPr>
          <a:xfrm>
            <a:off x="0" y="343"/>
            <a:ext cx="9143086" cy="6857314"/>
          </a:xfrm>
          <a:prstGeom prst="rect">
            <a:avLst/>
          </a:prstGeom>
          <a:noFill/>
          <a:ln>
            <a:noFill/>
          </a:ln>
        </p:spPr>
      </p:pic>
      <p:pic>
        <p:nvPicPr>
          <p:cNvPr descr="Header-01-01.png" id="227" name="Google Shape;227;p38"/>
          <p:cNvPicPr preferRelativeResize="0"/>
          <p:nvPr/>
        </p:nvPicPr>
        <p:blipFill rotWithShape="1">
          <a:blip r:embed="rId2">
            <a:alphaModFix/>
          </a:blip>
          <a:srcRect b="0" l="0" r="0" t="0"/>
          <a:stretch/>
        </p:blipFill>
        <p:spPr>
          <a:xfrm>
            <a:off x="0" y="5927439"/>
            <a:ext cx="9144000" cy="93056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www.digitalservices.lib.uct.ac.za/" TargetMode="External"/><Relationship Id="rId4" Type="http://schemas.openxmlformats.org/officeDocument/2006/relationships/image" Target="../media/image8.png"/><Relationship Id="rId9" Type="http://schemas.openxmlformats.org/officeDocument/2006/relationships/hyperlink" Target="mailto:sanjin.muftic@uct.ac.za" TargetMode="External"/><Relationship Id="rId5" Type="http://schemas.openxmlformats.org/officeDocument/2006/relationships/hyperlink" Target="https://creativecommons.org/licenses/by-sa/2.0/" TargetMode="External"/><Relationship Id="rId6" Type="http://schemas.openxmlformats.org/officeDocument/2006/relationships/image" Target="../media/image9.png"/><Relationship Id="rId7" Type="http://schemas.openxmlformats.org/officeDocument/2006/relationships/hyperlink" Target="https://sfdora.org/" TargetMode="External"/><Relationship Id="rId8" Type="http://schemas.openxmlformats.org/officeDocument/2006/relationships/image" Target="../media/image10.png"/></Relationships>
</file>

<file path=ppt/slides/_rels/slide10.xml.rels><?xml version="1.0" encoding="UTF-8" standalone="yes"?><Relationships xmlns="http://schemas.openxmlformats.org/package/2006/relationships"><Relationship Id="rId11" Type="http://schemas.openxmlformats.org/officeDocument/2006/relationships/hyperlink" Target="https://www.salesforce.com/blog/2018/12/what-is-the-fourth-industrial-revolution-4IR.html" TargetMode="External"/><Relationship Id="rId10" Type="http://schemas.openxmlformats.org/officeDocument/2006/relationships/hyperlink" Target="https://www.salesforce.com/blog/2018/12/what-is-the-fourth-industrial-revolution-4IR.html" TargetMode="External"/><Relationship Id="rId13" Type="http://schemas.openxmlformats.org/officeDocument/2006/relationships/hyperlink" Target="https://www.salesforce.com/blog/2018/12/what-is-the-fourth-industrial-revolution-4IR.html" TargetMode="External"/><Relationship Id="rId12" Type="http://schemas.openxmlformats.org/officeDocument/2006/relationships/hyperlink" Target="https://www.salesforce.com/blog/2018/12/what-is-the-fourth-industrial-revolution-4IR.html"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www.digitalservices.lib.uct.ac.za/" TargetMode="External"/><Relationship Id="rId4" Type="http://schemas.openxmlformats.org/officeDocument/2006/relationships/image" Target="../media/image11.png"/><Relationship Id="rId9" Type="http://schemas.openxmlformats.org/officeDocument/2006/relationships/hyperlink" Target="https://www.salesforce.com/blog/2018/12/what-is-the-fourth-industrial-revolution-4IR.html" TargetMode="External"/><Relationship Id="rId15" Type="http://schemas.openxmlformats.org/officeDocument/2006/relationships/hyperlink" Target="https://www.salesforce.com/blog/2018/12/what-is-the-fourth-industrial-revolution-4IR.html" TargetMode="External"/><Relationship Id="rId14" Type="http://schemas.openxmlformats.org/officeDocument/2006/relationships/hyperlink" Target="https://www.salesforce.com/blog/2018/12/what-is-the-fourth-industrial-revolution-4IR.html" TargetMode="External"/><Relationship Id="rId5" Type="http://schemas.openxmlformats.org/officeDocument/2006/relationships/hyperlink" Target="https://www.salesforce.com/blog/2018/12/what-is-the-fourth-industrial-revolution-4IR.html" TargetMode="External"/><Relationship Id="rId6" Type="http://schemas.openxmlformats.org/officeDocument/2006/relationships/hyperlink" Target="https://www.salesforce.com/blog/2018/12/what-is-the-fourth-industrial-revolution-4IR.html" TargetMode="External"/><Relationship Id="rId7" Type="http://schemas.openxmlformats.org/officeDocument/2006/relationships/hyperlink" Target="https://www.salesforce.com/blog/2018/12/what-is-the-fourth-industrial-revolution-4IR.html" TargetMode="External"/><Relationship Id="rId8" Type="http://schemas.openxmlformats.org/officeDocument/2006/relationships/hyperlink" Target="https://www.salesforce.com/blog/2018/12/what-is-the-fourth-industrial-revolution-4IR.html"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www.digitalservices.lib.uct.ac.za/" TargetMode="External"/><Relationship Id="rId4" Type="http://schemas.openxmlformats.org/officeDocument/2006/relationships/image" Target="../media/image11.png"/><Relationship Id="rId5" Type="http://schemas.openxmlformats.org/officeDocument/2006/relationships/hyperlink" Target="http://www.corpusthomisticum.org/it/index.age"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tei-c.org/" TargetMode="External"/><Relationship Id="rId4" Type="http://schemas.openxmlformats.org/officeDocument/2006/relationships/hyperlink" Target="https://tei-c.org/" TargetMode="External"/><Relationship Id="rId5" Type="http://schemas.openxmlformats.org/officeDocument/2006/relationships/hyperlink" Target="http://www.digitalservices.lib.uct.ac.za/" TargetMode="External"/><Relationship Id="rId6" Type="http://schemas.openxmlformats.org/officeDocument/2006/relationships/image" Target="../media/image11.png"/><Relationship Id="rId7" Type="http://schemas.openxmlformats.org/officeDocument/2006/relationships/hyperlink" Target="https://litlab.stanford.edu/"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rrchnm.org/what-we-do/" TargetMode="External"/><Relationship Id="rId4" Type="http://schemas.openxmlformats.org/officeDocument/2006/relationships/hyperlink" Target="http://www.digitalservices.lib.uct.ac.za/" TargetMode="External"/><Relationship Id="rId5" Type="http://schemas.openxmlformats.org/officeDocument/2006/relationships/image" Target="../media/image11.png"/><Relationship Id="rId6" Type="http://schemas.openxmlformats.org/officeDocument/2006/relationships/image" Target="../media/image4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www.digitalservices.lib.uct.ac.za/" TargetMode="External"/><Relationship Id="rId4" Type="http://schemas.openxmlformats.org/officeDocument/2006/relationships/image" Target="../media/image12.png"/><Relationship Id="rId5" Type="http://schemas.openxmlformats.org/officeDocument/2006/relationships/hyperlink" Target="http://www.digitalservices.lib.uct.ac.za/" TargetMode="External"/><Relationship Id="rId6" Type="http://schemas.openxmlformats.org/officeDocument/2006/relationships/image" Target="../media/image14.png"/><Relationship Id="rId7" Type="http://schemas.openxmlformats.org/officeDocument/2006/relationships/image" Target="../media/image39.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 Id="rId3" Type="http://schemas.openxmlformats.org/officeDocument/2006/relationships/hyperlink" Target="http://www.digitalservices.lib.uct.ac.za/" TargetMode="Externa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chimurengachronic.co.za/the-internet-is-afropolitan/" TargetMode="External"/><Relationship Id="rId4" Type="http://schemas.openxmlformats.org/officeDocument/2006/relationships/hyperlink" Target="http://www.digitalservices.lib.uct.ac.za/" TargetMode="External"/><Relationship Id="rId5"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http://www.digitalservices.lib.uct.ac.za/" TargetMode="External"/><Relationship Id="rId4" Type="http://schemas.openxmlformats.org/officeDocument/2006/relationships/image" Target="../media/image11.png"/><Relationship Id="rId5" Type="http://schemas.openxmlformats.org/officeDocument/2006/relationships/hyperlink" Target="http://chimurengachronic.co.za/the-internet-is-afropolitan/"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hyperlink" Target="http://www.digitalservices.lib.uct.ac.za/" TargetMode="External"/><Relationship Id="rId4" Type="http://schemas.openxmlformats.org/officeDocument/2006/relationships/image" Target="../media/image11.png"/><Relationship Id="rId5" Type="http://schemas.openxmlformats.org/officeDocument/2006/relationships/hyperlink" Target="http://chimurengachronic.co.za/the-internet-is-afropolitan/"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hyperlink" Target="http://www.digitalservices.lib.uct.ac.za/" TargetMode="External"/><Relationship Id="rId4" Type="http://schemas.openxmlformats.org/officeDocument/2006/relationships/image" Target="../media/image11.png"/><Relationship Id="rId5" Type="http://schemas.openxmlformats.org/officeDocument/2006/relationships/hyperlink" Target="http://chimurengachronic.co.za/the-internet-is-afropolitan/"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7.xml"/><Relationship Id="rId3" Type="http://schemas.openxmlformats.org/officeDocument/2006/relationships/hyperlink" Target="http://www.digitalservices.lib.uct.ac.za/" TargetMode="Externa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www.digitalservices.lib.uct.ac.za/" TargetMode="External"/><Relationship Id="rId4" Type="http://schemas.openxmlformats.org/officeDocument/2006/relationships/hyperlink" Target="http://www.digitalservices.lib.uct.ac.za/" TargetMode="External"/><Relationship Id="rId5" Type="http://schemas.openxmlformats.org/officeDocument/2006/relationships/hyperlink" Target="http://www.digitalservices.lib.uct.ac.za/" TargetMode="External"/><Relationship Id="rId6" Type="http://schemas.openxmlformats.org/officeDocument/2006/relationships/hyperlink" Target="http://www.digitalservices.lib.uct.ac.za/" TargetMode="External"/><Relationship Id="rId7" Type="http://schemas.openxmlformats.org/officeDocument/2006/relationships/hyperlink" Target="http://www.digitalservices.lib.uct.ac.za/" TargetMode="External"/><Relationship Id="rId8"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3.xml"/><Relationship Id="rId3" Type="http://schemas.openxmlformats.org/officeDocument/2006/relationships/hyperlink" Target="http://www.digitalservices.lib.uct.ac.za/" TargetMode="Externa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hyperlink" Target="http://www.digitalservices.lib.uct.ac.za/" TargetMode="External"/><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hyperlink" Target="http://www.digitalservices.lib.uct.ac.za/" TargetMode="External"/><Relationship Id="rId4" Type="http://schemas.openxmlformats.org/officeDocument/2006/relationships/image" Target="../media/image12.png"/><Relationship Id="rId5" Type="http://schemas.openxmlformats.org/officeDocument/2006/relationships/image" Target="../media/image24.png"/><Relationship Id="rId6" Type="http://schemas.openxmlformats.org/officeDocument/2006/relationships/image" Target="../media/image18.png"/><Relationship Id="rId7" Type="http://schemas.openxmlformats.org/officeDocument/2006/relationships/hyperlink" Target="http://www.urbanobservatory.org/compare/index.html"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hyperlink" Target="http://www.digitalservices.lib.uct.ac.za/" TargetMode="External"/><Relationship Id="rId4" Type="http://schemas.openxmlformats.org/officeDocument/2006/relationships/image" Target="../media/image12.png"/><Relationship Id="rId5" Type="http://schemas.openxmlformats.org/officeDocument/2006/relationships/hyperlink" Target="http://www.gis.uct.ac.za" TargetMode="External"/><Relationship Id="rId6" Type="http://schemas.openxmlformats.org/officeDocument/2006/relationships/image" Target="../media/image32.png"/><Relationship Id="rId7" Type="http://schemas.openxmlformats.org/officeDocument/2006/relationships/hyperlink" Target="https://urbanobservatory.maps.arcgis.com/apps/MapSeries/index.html?appid=a5d4be0a508b4e6d8fc75cae07dd9e49&amp;embed"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8.xml"/><Relationship Id="rId3" Type="http://schemas.openxmlformats.org/officeDocument/2006/relationships/image" Target="../media/image19.png"/><Relationship Id="rId4" Type="http://schemas.openxmlformats.org/officeDocument/2006/relationships/hyperlink" Target="https://www.salesforce.com/blog/2018/12/what-is-the-fourth-industrial-revolution-4IR.html"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1" Type="http://schemas.openxmlformats.org/officeDocument/2006/relationships/hyperlink" Target="https://www.open.edu/openlearn/ocw/mod/oucontent/view.php?id=48677&amp;section=2" TargetMode="External"/><Relationship Id="rId10" Type="http://schemas.openxmlformats.org/officeDocument/2006/relationships/hyperlink" Target="https://www.open.edu/openlearn/ocw/mod/oucontent/view.php?id=48677&amp;section=2" TargetMode="External"/><Relationship Id="rId13" Type="http://schemas.openxmlformats.org/officeDocument/2006/relationships/hyperlink" Target="https://www.open.edu/openlearn/ocw/mod/oucontent/view.php?id=48677&amp;section=2" TargetMode="External"/><Relationship Id="rId12" Type="http://schemas.openxmlformats.org/officeDocument/2006/relationships/hyperlink" Target="https://www.open.edu/openlearn/ocw/mod/oucontent/view.php?id=48677&amp;section=2"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www.digitalservices.lib.uct.ac.za/" TargetMode="External"/><Relationship Id="rId4" Type="http://schemas.openxmlformats.org/officeDocument/2006/relationships/image" Target="../media/image11.png"/><Relationship Id="rId9" Type="http://schemas.openxmlformats.org/officeDocument/2006/relationships/hyperlink" Target="https://www.open.edu/openlearn/ocw/mod/oucontent/view.php?id=48677&amp;section=2" TargetMode="External"/><Relationship Id="rId15" Type="http://schemas.openxmlformats.org/officeDocument/2006/relationships/hyperlink" Target="https://www.open.edu/openlearn/ocw/mod/oucontent/view.php?id=48677&amp;section=2" TargetMode="External"/><Relationship Id="rId14" Type="http://schemas.openxmlformats.org/officeDocument/2006/relationships/hyperlink" Target="https://www.open.edu/openlearn/ocw/mod/oucontent/view.php?id=48677&amp;section=2" TargetMode="External"/><Relationship Id="rId17" Type="http://schemas.openxmlformats.org/officeDocument/2006/relationships/hyperlink" Target="https://www.open.edu/openlearn/ocw/mod/oucontent/view.php?id=48677&amp;section=2" TargetMode="External"/><Relationship Id="rId16" Type="http://schemas.openxmlformats.org/officeDocument/2006/relationships/hyperlink" Target="https://www.open.edu/openlearn/ocw/mod/oucontent/view.php?id=48677&amp;section=2" TargetMode="External"/><Relationship Id="rId5" Type="http://schemas.openxmlformats.org/officeDocument/2006/relationships/hyperlink" Target="https://www.open.edu/openlearn/ocw/mod/oucontent/view.php?id=48677&amp;section=2" TargetMode="External"/><Relationship Id="rId6" Type="http://schemas.openxmlformats.org/officeDocument/2006/relationships/hyperlink" Target="https://www.open.edu/openlearn/ocw/mod/oucontent/view.php?id=48677&amp;section=2" TargetMode="External"/><Relationship Id="rId7" Type="http://schemas.openxmlformats.org/officeDocument/2006/relationships/hyperlink" Target="https://www.open.edu/openlearn/ocw/mod/oucontent/view.php?id=48677&amp;section=2" TargetMode="External"/><Relationship Id="rId8" Type="http://schemas.openxmlformats.org/officeDocument/2006/relationships/hyperlink" Target="https://www.open.edu/openlearn/ocw/mod/oucontent/view.php?id=48677&amp;section=2"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1.xml"/><Relationship Id="rId3" Type="http://schemas.openxmlformats.org/officeDocument/2006/relationships/hyperlink" Target="http://www.digitalservices.lib.uct.ac.za/" TargetMode="External"/><Relationship Id="rId4" Type="http://schemas.openxmlformats.org/officeDocument/2006/relationships/image" Target="../media/image1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hyperlink" Target="http://trevormunoz.com/notebook/2012/08/19/doing-dh-in-the-library.html" TargetMode="External"/><Relationship Id="rId4" Type="http://schemas.openxmlformats.org/officeDocument/2006/relationships/hyperlink" Target="http://www.digitalservices.lib.uct.ac.za/" TargetMode="External"/><Relationship Id="rId5" Type="http://schemas.openxmlformats.org/officeDocument/2006/relationships/image" Target="../media/image1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hyperlink" Target="http://www.digitalhumanities.org/companion/" TargetMode="External"/><Relationship Id="rId4" Type="http://schemas.openxmlformats.org/officeDocument/2006/relationships/hyperlink" Target="http://www.digitalservices.lib.uct.ac.za/" TargetMode="External"/><Relationship Id="rId5" Type="http://schemas.openxmlformats.org/officeDocument/2006/relationships/image" Target="../media/image1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hyperlink" Target="http://www.digitalservices.lib.uct.ac.za/" TargetMode="External"/><Relationship Id="rId4" Type="http://schemas.openxmlformats.org/officeDocument/2006/relationships/image" Target="../media/image11.png"/><Relationship Id="rId5" Type="http://schemas.openxmlformats.org/officeDocument/2006/relationships/image" Target="../media/image20.png"/><Relationship Id="rId6" Type="http://schemas.openxmlformats.org/officeDocument/2006/relationships/hyperlink" Target="https://echoes.xyz/" TargetMode="External"/><Relationship Id="rId7" Type="http://schemas.openxmlformats.org/officeDocument/2006/relationships/image" Target="../media/image17.png"/><Relationship Id="rId8" Type="http://schemas.openxmlformats.org/officeDocument/2006/relationships/image" Target="../media/image21.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45.png"/><Relationship Id="rId4" Type="http://schemas.openxmlformats.org/officeDocument/2006/relationships/hyperlink" Target="http://www.digitalservices.lib.uct.ac.za/" TargetMode="External"/><Relationship Id="rId5" Type="http://schemas.openxmlformats.org/officeDocument/2006/relationships/image" Target="../media/image1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www.digitalservices.lib.uct.ac.za/" TargetMode="External"/><Relationship Id="rId4" Type="http://schemas.openxmlformats.org/officeDocument/2006/relationships/image" Target="../media/image11.png"/><Relationship Id="rId5" Type="http://schemas.openxmlformats.org/officeDocument/2006/relationships/hyperlink" Target="https://www.open.edu/openlearn/ocw/mod/oucontent/view.php?id=48677&amp;section=2"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hyperlink" Target="http://www.digitalservices.lib.uct.ac.za/" TargetMode="External"/><Relationship Id="rId4" Type="http://schemas.openxmlformats.org/officeDocument/2006/relationships/image" Target="../media/image1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3.xml"/><Relationship Id="rId3" Type="http://schemas.openxmlformats.org/officeDocument/2006/relationships/hyperlink" Target="http://www.digitalservices.lib.uct.ac.za/" TargetMode="External"/><Relationship Id="rId4" Type="http://schemas.openxmlformats.org/officeDocument/2006/relationships/image" Target="../media/image29.png"/></Relationships>
</file>

<file path=ppt/slides/_rels/slide54.xml.rels><?xml version="1.0" encoding="UTF-8" standalone="yes"?><Relationships xmlns="http://schemas.openxmlformats.org/package/2006/relationships"><Relationship Id="rId40" Type="http://schemas.openxmlformats.org/officeDocument/2006/relationships/hyperlink" Target="https://librarycarpentry.org/lc-open-refine/" TargetMode="External"/><Relationship Id="rId42" Type="http://schemas.openxmlformats.org/officeDocument/2006/relationships/hyperlink" Target="https://librarycarpentry.org/lc-open-refine/" TargetMode="External"/><Relationship Id="rId41" Type="http://schemas.openxmlformats.org/officeDocument/2006/relationships/hyperlink" Target="https://librarycarpentry.org/lc-open-refine/" TargetMode="External"/><Relationship Id="rId44" Type="http://schemas.openxmlformats.org/officeDocument/2006/relationships/hyperlink" Target="https://librarycarpentry.org/lc-open-refine/" TargetMode="External"/><Relationship Id="rId43" Type="http://schemas.openxmlformats.org/officeDocument/2006/relationships/hyperlink" Target="https://librarycarpentry.org/lc-open-refine/" TargetMode="External"/><Relationship Id="rId46" Type="http://schemas.openxmlformats.org/officeDocument/2006/relationships/hyperlink" Target="https://librarycarpentry.org/lc-webscraping/" TargetMode="External"/><Relationship Id="rId45" Type="http://schemas.openxmlformats.org/officeDocument/2006/relationships/hyperlink" Target="https://librarycarpentry.org/lc-webscraping/" TargetMode="External"/><Relationship Id="rId1" Type="http://schemas.openxmlformats.org/officeDocument/2006/relationships/slideLayout" Target="../slideLayouts/slideLayout14.xml"/><Relationship Id="rId2" Type="http://schemas.openxmlformats.org/officeDocument/2006/relationships/notesSlide" Target="../notesSlides/notesSlide54.xml"/><Relationship Id="rId3" Type="http://schemas.openxmlformats.org/officeDocument/2006/relationships/hyperlink" Target="http://www.digitalservices.lib.uct.ac.za/" TargetMode="External"/><Relationship Id="rId4" Type="http://schemas.openxmlformats.org/officeDocument/2006/relationships/image" Target="../media/image16.png"/><Relationship Id="rId9" Type="http://schemas.openxmlformats.org/officeDocument/2006/relationships/hyperlink" Target="https://authorcarpentry.github.io/executable-documents-rstudio/" TargetMode="External"/><Relationship Id="rId48" Type="http://schemas.openxmlformats.org/officeDocument/2006/relationships/hyperlink" Target="https://librarycarpentry.org/lc-webscraping/" TargetMode="External"/><Relationship Id="rId47" Type="http://schemas.openxmlformats.org/officeDocument/2006/relationships/hyperlink" Target="https://librarycarpentry.org/lc-webscraping/" TargetMode="External"/><Relationship Id="rId49" Type="http://schemas.openxmlformats.org/officeDocument/2006/relationships/hyperlink" Target="https://librarycarpentry.org/lc-webscraping/" TargetMode="External"/><Relationship Id="rId5" Type="http://schemas.openxmlformats.org/officeDocument/2006/relationships/hyperlink" Target="https://docs.google.com/spreadsheets/d/14FRAs5tEDB77znS5D5zg7MYmFRpDTHw-v5yXXQaZgCw/edit?usp=sharing" TargetMode="External"/><Relationship Id="rId6" Type="http://schemas.openxmlformats.org/officeDocument/2006/relationships/hyperlink" Target="https://docs.google.com/spreadsheets/d/14FRAs5tEDB77znS5D5zg7MYmFRpDTHw-v5yXXQaZgCw/edit?usp=sharing" TargetMode="External"/><Relationship Id="rId7" Type="http://schemas.openxmlformats.org/officeDocument/2006/relationships/hyperlink" Target="https://docs.google.com/spreadsheets/d/14FRAs5tEDB77znS5D5zg7MYmFRpDTHw-v5yXXQaZgCw/edit?usp=sharing" TargetMode="External"/><Relationship Id="rId8" Type="http://schemas.openxmlformats.org/officeDocument/2006/relationships/image" Target="../media/image25.jpg"/><Relationship Id="rId31" Type="http://schemas.openxmlformats.org/officeDocument/2006/relationships/hyperlink" Target="https://datacarpentry.org/openrefine-socialsci/" TargetMode="External"/><Relationship Id="rId30" Type="http://schemas.openxmlformats.org/officeDocument/2006/relationships/hyperlink" Target="https://datacarpentry.org/openrefine-socialsci/" TargetMode="External"/><Relationship Id="rId33" Type="http://schemas.openxmlformats.org/officeDocument/2006/relationships/hyperlink" Target="https://datacarpentry.org/spreadsheets-socialsci/" TargetMode="External"/><Relationship Id="rId32" Type="http://schemas.openxmlformats.org/officeDocument/2006/relationships/hyperlink" Target="https://datacarpentry.org/openrefine-socialsci/" TargetMode="External"/><Relationship Id="rId35" Type="http://schemas.openxmlformats.org/officeDocument/2006/relationships/hyperlink" Target="https://datacarpentry.org/spreadsheets-socialsci/" TargetMode="External"/><Relationship Id="rId34" Type="http://schemas.openxmlformats.org/officeDocument/2006/relationships/hyperlink" Target="https://datacarpentry.org/spreadsheets-socialsci/" TargetMode="External"/><Relationship Id="rId37" Type="http://schemas.openxmlformats.org/officeDocument/2006/relationships/hyperlink" Target="https://datacarpentry.org/spreadsheets-socialsci/" TargetMode="External"/><Relationship Id="rId36" Type="http://schemas.openxmlformats.org/officeDocument/2006/relationships/hyperlink" Target="https://datacarpentry.org/spreadsheets-socialsci/" TargetMode="External"/><Relationship Id="rId39" Type="http://schemas.openxmlformats.org/officeDocument/2006/relationships/hyperlink" Target="https://librarycarpentry.org/lc-open-refine/" TargetMode="External"/><Relationship Id="rId38" Type="http://schemas.openxmlformats.org/officeDocument/2006/relationships/hyperlink" Target="https://datacarpentry.org/spreadsheets-socialsci/" TargetMode="External"/><Relationship Id="rId62" Type="http://schemas.openxmlformats.org/officeDocument/2006/relationships/hyperlink" Target="https://librarycarpentry.org/lc-data-intro-archives/" TargetMode="External"/><Relationship Id="rId61" Type="http://schemas.openxmlformats.org/officeDocument/2006/relationships/hyperlink" Target="https://librarycarpentry.org/lc-data-intro-archives/" TargetMode="External"/><Relationship Id="rId20" Type="http://schemas.openxmlformats.org/officeDocument/2006/relationships/hyperlink" Target="https://swcarpentry.github.io/r-novice-gapminder/" TargetMode="External"/><Relationship Id="rId22" Type="http://schemas.openxmlformats.org/officeDocument/2006/relationships/hyperlink" Target="https://datacarpentry.org/r-socialsci/" TargetMode="External"/><Relationship Id="rId21" Type="http://schemas.openxmlformats.org/officeDocument/2006/relationships/hyperlink" Target="https://datacarpentry.org/r-socialsci/" TargetMode="External"/><Relationship Id="rId24" Type="http://schemas.openxmlformats.org/officeDocument/2006/relationships/hyperlink" Target="https://datacarpentry.org/r-socialsci/" TargetMode="External"/><Relationship Id="rId23" Type="http://schemas.openxmlformats.org/officeDocument/2006/relationships/hyperlink" Target="https://datacarpentry.org/r-socialsci/" TargetMode="External"/><Relationship Id="rId60" Type="http://schemas.openxmlformats.org/officeDocument/2006/relationships/hyperlink" Target="https://librarycarpentry.org/lc-data-intro-archives/" TargetMode="External"/><Relationship Id="rId26" Type="http://schemas.openxmlformats.org/officeDocument/2006/relationships/hyperlink" Target="https://datacarpentry.org/r-socialsci/" TargetMode="External"/><Relationship Id="rId25" Type="http://schemas.openxmlformats.org/officeDocument/2006/relationships/hyperlink" Target="https://datacarpentry.org/r-socialsci/" TargetMode="External"/><Relationship Id="rId28" Type="http://schemas.openxmlformats.org/officeDocument/2006/relationships/hyperlink" Target="https://datacarpentry.org/openrefine-socialsci/" TargetMode="External"/><Relationship Id="rId27" Type="http://schemas.openxmlformats.org/officeDocument/2006/relationships/hyperlink" Target="https://datacarpentry.org/openrefine-socialsci/" TargetMode="External"/><Relationship Id="rId29" Type="http://schemas.openxmlformats.org/officeDocument/2006/relationships/hyperlink" Target="https://datacarpentry.org/openrefine-socialsci/" TargetMode="External"/><Relationship Id="rId51" Type="http://schemas.openxmlformats.org/officeDocument/2006/relationships/hyperlink" Target="https://librarycarpentry.org/lc-spreadsheets/" TargetMode="External"/><Relationship Id="rId50" Type="http://schemas.openxmlformats.org/officeDocument/2006/relationships/hyperlink" Target="https://librarycarpentry.org/lc-webscraping/" TargetMode="External"/><Relationship Id="rId53" Type="http://schemas.openxmlformats.org/officeDocument/2006/relationships/hyperlink" Target="https://librarycarpentry.org/lc-spreadsheets/" TargetMode="External"/><Relationship Id="rId52" Type="http://schemas.openxmlformats.org/officeDocument/2006/relationships/hyperlink" Target="https://librarycarpentry.org/lc-spreadsheets/" TargetMode="External"/><Relationship Id="rId11" Type="http://schemas.openxmlformats.org/officeDocument/2006/relationships/hyperlink" Target="https://authorcarpentry.github.io/executable-documents-rstudio/" TargetMode="External"/><Relationship Id="rId55" Type="http://schemas.openxmlformats.org/officeDocument/2006/relationships/hyperlink" Target="https://librarycarpentry.org/lc-spreadsheets/" TargetMode="External"/><Relationship Id="rId10" Type="http://schemas.openxmlformats.org/officeDocument/2006/relationships/hyperlink" Target="https://authorcarpentry.github.io/executable-documents-rstudio/" TargetMode="External"/><Relationship Id="rId54" Type="http://schemas.openxmlformats.org/officeDocument/2006/relationships/hyperlink" Target="https://librarycarpentry.org/lc-spreadsheets/" TargetMode="External"/><Relationship Id="rId13" Type="http://schemas.openxmlformats.org/officeDocument/2006/relationships/hyperlink" Target="https://authorcarpentry.github.io/executable-documents-rstudio/" TargetMode="External"/><Relationship Id="rId57" Type="http://schemas.openxmlformats.org/officeDocument/2006/relationships/hyperlink" Target="https://librarycarpentry.org/lc-data-intro-archives/" TargetMode="External"/><Relationship Id="rId12" Type="http://schemas.openxmlformats.org/officeDocument/2006/relationships/hyperlink" Target="https://authorcarpentry.github.io/executable-documents-rstudio/" TargetMode="External"/><Relationship Id="rId56" Type="http://schemas.openxmlformats.org/officeDocument/2006/relationships/hyperlink" Target="https://librarycarpentry.org/lc-spreadsheets/" TargetMode="External"/><Relationship Id="rId15" Type="http://schemas.openxmlformats.org/officeDocument/2006/relationships/hyperlink" Target="https://swcarpentry.github.io/r-novice-gapminder/" TargetMode="External"/><Relationship Id="rId59" Type="http://schemas.openxmlformats.org/officeDocument/2006/relationships/hyperlink" Target="https://librarycarpentry.org/lc-data-intro-archives/" TargetMode="External"/><Relationship Id="rId14" Type="http://schemas.openxmlformats.org/officeDocument/2006/relationships/hyperlink" Target="https://authorcarpentry.github.io/executable-documents-rstudio/" TargetMode="External"/><Relationship Id="rId58" Type="http://schemas.openxmlformats.org/officeDocument/2006/relationships/hyperlink" Target="https://librarycarpentry.org/lc-data-intro-archives/" TargetMode="External"/><Relationship Id="rId17" Type="http://schemas.openxmlformats.org/officeDocument/2006/relationships/hyperlink" Target="https://swcarpentry.github.io/r-novice-gapminder/" TargetMode="External"/><Relationship Id="rId16" Type="http://schemas.openxmlformats.org/officeDocument/2006/relationships/hyperlink" Target="https://swcarpentry.github.io/r-novice-gapminder/" TargetMode="External"/><Relationship Id="rId19" Type="http://schemas.openxmlformats.org/officeDocument/2006/relationships/hyperlink" Target="https://swcarpentry.github.io/r-novice-gapminder/" TargetMode="External"/><Relationship Id="rId18" Type="http://schemas.openxmlformats.org/officeDocument/2006/relationships/hyperlink" Target="https://swcarpentry.github.io/r-novice-gapminder/"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51.png"/><Relationship Id="rId4" Type="http://schemas.openxmlformats.org/officeDocument/2006/relationships/hyperlink" Target="https://programminghistorian.org/en/" TargetMode="External"/><Relationship Id="rId9" Type="http://schemas.openxmlformats.org/officeDocument/2006/relationships/hyperlink" Target="http://www.digitalservices.lib.uct.ac.za/" TargetMode="External"/><Relationship Id="rId5" Type="http://schemas.openxmlformats.org/officeDocument/2006/relationships/hyperlink" Target="http://www.digitalservices.lib.uct.ac.za/" TargetMode="External"/><Relationship Id="rId6" Type="http://schemas.openxmlformats.org/officeDocument/2006/relationships/hyperlink" Target="http://www.digitalservices.lib.uct.ac.za/" TargetMode="External"/><Relationship Id="rId7" Type="http://schemas.openxmlformats.org/officeDocument/2006/relationships/hyperlink" Target="http://www.digitalservices.lib.uct.ac.za/" TargetMode="External"/><Relationship Id="rId8" Type="http://schemas.openxmlformats.org/officeDocument/2006/relationships/hyperlink" Target="http://www.digitalservices.lib.uct.ac.za/" TargetMode="External"/><Relationship Id="rId11" Type="http://schemas.openxmlformats.org/officeDocument/2006/relationships/image" Target="../media/image49.png"/><Relationship Id="rId10" Type="http://schemas.openxmlformats.org/officeDocument/2006/relationships/image" Target="../media/image1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hyperlink" Target="https://hcommons.org/" TargetMode="External"/><Relationship Id="rId4" Type="http://schemas.openxmlformats.org/officeDocument/2006/relationships/hyperlink" Target="http://www.digitalservices.lib.uct.ac.za/" TargetMode="External"/><Relationship Id="rId9" Type="http://schemas.openxmlformats.org/officeDocument/2006/relationships/image" Target="../media/image11.png"/><Relationship Id="rId5" Type="http://schemas.openxmlformats.org/officeDocument/2006/relationships/hyperlink" Target="http://www.digitalservices.lib.uct.ac.za/" TargetMode="External"/><Relationship Id="rId6" Type="http://schemas.openxmlformats.org/officeDocument/2006/relationships/hyperlink" Target="http://www.digitalservices.lib.uct.ac.za/" TargetMode="External"/><Relationship Id="rId7" Type="http://schemas.openxmlformats.org/officeDocument/2006/relationships/hyperlink" Target="http://www.digitalservices.lib.uct.ac.za/" TargetMode="External"/><Relationship Id="rId8" Type="http://schemas.openxmlformats.org/officeDocument/2006/relationships/hyperlink" Target="http://www.digitalservices.lib.uct.ac.za/" TargetMode="External"/><Relationship Id="rId10" Type="http://schemas.openxmlformats.org/officeDocument/2006/relationships/image" Target="../media/image4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7.xml"/><Relationship Id="rId3" Type="http://schemas.openxmlformats.org/officeDocument/2006/relationships/hyperlink" Target="https://www.sadilar.org/" TargetMode="External"/><Relationship Id="rId4" Type="http://schemas.openxmlformats.org/officeDocument/2006/relationships/image" Target="../media/image23.png"/><Relationship Id="rId9" Type="http://schemas.openxmlformats.org/officeDocument/2006/relationships/hyperlink" Target="http://africandigitalart.com/" TargetMode="External"/><Relationship Id="rId5" Type="http://schemas.openxmlformats.org/officeDocument/2006/relationships/hyperlink" Target="http://fakugesi.co.za/" TargetMode="External"/><Relationship Id="rId6" Type="http://schemas.openxmlformats.org/officeDocument/2006/relationships/image" Target="../media/image28.png"/><Relationship Id="rId7" Type="http://schemas.openxmlformats.org/officeDocument/2006/relationships/hyperlink" Target="https://digitalhumanities.org.za/" TargetMode="External"/><Relationship Id="rId8" Type="http://schemas.openxmlformats.org/officeDocument/2006/relationships/image" Target="../media/image27.png"/><Relationship Id="rId10" Type="http://schemas.openxmlformats.org/officeDocument/2006/relationships/image" Target="../media/image26.png"/></Relationships>
</file>

<file path=ppt/slides/_rels/slide58.xml.rels><?xml version="1.0" encoding="UTF-8" standalone="yes"?><Relationships xmlns="http://schemas.openxmlformats.org/package/2006/relationships"><Relationship Id="rId40" Type="http://schemas.openxmlformats.org/officeDocument/2006/relationships/hyperlink" Target="https://atlasti.com/" TargetMode="External"/><Relationship Id="rId42" Type="http://schemas.openxmlformats.org/officeDocument/2006/relationships/hyperlink" Target="https://otter.ai" TargetMode="External"/><Relationship Id="rId41" Type="http://schemas.openxmlformats.org/officeDocument/2006/relationships/hyperlink" Target="https://atlasti.com/" TargetMode="External"/><Relationship Id="rId44" Type="http://schemas.openxmlformats.org/officeDocument/2006/relationships/hyperlink" Target="https://otter.ai" TargetMode="External"/><Relationship Id="rId43" Type="http://schemas.openxmlformats.org/officeDocument/2006/relationships/hyperlink" Target="https://otter.ai" TargetMode="External"/><Relationship Id="rId46" Type="http://schemas.openxmlformats.org/officeDocument/2006/relationships/hyperlink" Target="http://openrefine.org/" TargetMode="External"/><Relationship Id="rId45" Type="http://schemas.openxmlformats.org/officeDocument/2006/relationships/hyperlink" Target="http://openrefine.org/" TargetMode="External"/><Relationship Id="rId1" Type="http://schemas.openxmlformats.org/officeDocument/2006/relationships/slideLayout" Target="../slideLayouts/slideLayout14.xml"/><Relationship Id="rId2" Type="http://schemas.openxmlformats.org/officeDocument/2006/relationships/notesSlide" Target="../notesSlides/notesSlide58.xml"/><Relationship Id="rId3" Type="http://schemas.openxmlformats.org/officeDocument/2006/relationships/hyperlink" Target="https://public.tableau.com/" TargetMode="External"/><Relationship Id="rId4" Type="http://schemas.openxmlformats.org/officeDocument/2006/relationships/hyperlink" Target="https://public.tableau.com/" TargetMode="External"/><Relationship Id="rId9" Type="http://schemas.openxmlformats.org/officeDocument/2006/relationships/hyperlink" Target="https://www.arcgis.com/home/index.html" TargetMode="External"/><Relationship Id="rId48" Type="http://schemas.openxmlformats.org/officeDocument/2006/relationships/hyperlink" Target="http://openrefine.org/" TargetMode="External"/><Relationship Id="rId47" Type="http://schemas.openxmlformats.org/officeDocument/2006/relationships/hyperlink" Target="http://openrefine.org/" TargetMode="External"/><Relationship Id="rId49" Type="http://schemas.openxmlformats.org/officeDocument/2006/relationships/hyperlink" Target="http://www.digitalservices.lib.uct.ac.za/" TargetMode="External"/><Relationship Id="rId5" Type="http://schemas.openxmlformats.org/officeDocument/2006/relationships/hyperlink" Target="https://public.tableau.com/" TargetMode="External"/><Relationship Id="rId6" Type="http://schemas.openxmlformats.org/officeDocument/2006/relationships/hyperlink" Target="https://public.tableau.com/" TargetMode="External"/><Relationship Id="rId7" Type="http://schemas.openxmlformats.org/officeDocument/2006/relationships/hyperlink" Target="https://www.arcgis.com/home/index.html" TargetMode="External"/><Relationship Id="rId8" Type="http://schemas.openxmlformats.org/officeDocument/2006/relationships/hyperlink" Target="https://www.arcgis.com/home/index.html" TargetMode="External"/><Relationship Id="rId31" Type="http://schemas.openxmlformats.org/officeDocument/2006/relationships/hyperlink" Target="https://www.ibm.com/za-en/analytics/spss-statistics-software" TargetMode="External"/><Relationship Id="rId30" Type="http://schemas.openxmlformats.org/officeDocument/2006/relationships/hyperlink" Target="https://www.ibm.com/za-en/analytics/spss-statistics-software" TargetMode="External"/><Relationship Id="rId33" Type="http://schemas.openxmlformats.org/officeDocument/2006/relationships/hyperlink" Target="https://www.ibm.com/za-en/analytics/spss-statistics-software" TargetMode="External"/><Relationship Id="rId32" Type="http://schemas.openxmlformats.org/officeDocument/2006/relationships/hyperlink" Target="https://www.ibm.com/za-en/analytics/spss-statistics-software" TargetMode="External"/><Relationship Id="rId35" Type="http://schemas.openxmlformats.org/officeDocument/2006/relationships/hyperlink" Target="https://www.ibm.com/za-en/analytics/spss-statistics-software" TargetMode="External"/><Relationship Id="rId34" Type="http://schemas.openxmlformats.org/officeDocument/2006/relationships/hyperlink" Target="https://www.ibm.com/za-en/analytics/spss-statistics-software" TargetMode="External"/><Relationship Id="rId37" Type="http://schemas.openxmlformats.org/officeDocument/2006/relationships/hyperlink" Target="https://www.ibm.com/za-en/analytics/spss-statistics-software" TargetMode="External"/><Relationship Id="rId36" Type="http://schemas.openxmlformats.org/officeDocument/2006/relationships/hyperlink" Target="https://www.ibm.com/za-en/analytics/spss-statistics-software" TargetMode="External"/><Relationship Id="rId39" Type="http://schemas.openxmlformats.org/officeDocument/2006/relationships/hyperlink" Target="https://atlasti.com/" TargetMode="External"/><Relationship Id="rId38" Type="http://schemas.openxmlformats.org/officeDocument/2006/relationships/hyperlink" Target="https://atlasti.com/" TargetMode="External"/><Relationship Id="rId20" Type="http://schemas.openxmlformats.org/officeDocument/2006/relationships/hyperlink" Target="https://rstudio.com/" TargetMode="External"/><Relationship Id="rId22" Type="http://schemas.openxmlformats.org/officeDocument/2006/relationships/hyperlink" Target="https://www.qsrinternational.com/nvivo/home" TargetMode="External"/><Relationship Id="rId21" Type="http://schemas.openxmlformats.org/officeDocument/2006/relationships/hyperlink" Target="https://rstudio.com/" TargetMode="External"/><Relationship Id="rId24" Type="http://schemas.openxmlformats.org/officeDocument/2006/relationships/hyperlink" Target="https://www.qsrinternational.com/nvivo/home" TargetMode="External"/><Relationship Id="rId23" Type="http://schemas.openxmlformats.org/officeDocument/2006/relationships/hyperlink" Target="https://www.qsrinternational.com/nvivo/home" TargetMode="External"/><Relationship Id="rId26" Type="http://schemas.openxmlformats.org/officeDocument/2006/relationships/hyperlink" Target="https://www.qsrinternational.com/nvivo/home" TargetMode="External"/><Relationship Id="rId25" Type="http://schemas.openxmlformats.org/officeDocument/2006/relationships/hyperlink" Target="https://www.qsrinternational.com/nvivo/home" TargetMode="External"/><Relationship Id="rId28" Type="http://schemas.openxmlformats.org/officeDocument/2006/relationships/hyperlink" Target="https://www.qsrinternational.com/nvivo/home" TargetMode="External"/><Relationship Id="rId27" Type="http://schemas.openxmlformats.org/officeDocument/2006/relationships/hyperlink" Target="https://www.qsrinternational.com/nvivo/home" TargetMode="External"/><Relationship Id="rId29" Type="http://schemas.openxmlformats.org/officeDocument/2006/relationships/hyperlink" Target="https://www.ibm.com/za-en/analytics/spss-statistics-software" TargetMode="External"/><Relationship Id="rId51" Type="http://schemas.openxmlformats.org/officeDocument/2006/relationships/hyperlink" Target="https://docs.google.com/spreadsheets/d/14FRAs5tEDB77znS5D5zg7MYmFRpDTHw-v5yXXQaZgCw/edit?usp=sharing" TargetMode="External"/><Relationship Id="rId50" Type="http://schemas.openxmlformats.org/officeDocument/2006/relationships/image" Target="../media/image16.png"/><Relationship Id="rId53" Type="http://schemas.openxmlformats.org/officeDocument/2006/relationships/hyperlink" Target="https://docs.google.com/spreadsheets/d/14FRAs5tEDB77znS5D5zg7MYmFRpDTHw-v5yXXQaZgCw/edit?usp=sharing" TargetMode="External"/><Relationship Id="rId52" Type="http://schemas.openxmlformats.org/officeDocument/2006/relationships/hyperlink" Target="https://docs.google.com/spreadsheets/d/14FRAs5tEDB77znS5D5zg7MYmFRpDTHw-v5yXXQaZgCw/edit?usp=sharing" TargetMode="External"/><Relationship Id="rId11" Type="http://schemas.openxmlformats.org/officeDocument/2006/relationships/hyperlink" Target="https://www.arcgis.com/home/index.html" TargetMode="External"/><Relationship Id="rId10" Type="http://schemas.openxmlformats.org/officeDocument/2006/relationships/hyperlink" Target="https://www.arcgis.com/home/index.html" TargetMode="External"/><Relationship Id="rId54" Type="http://schemas.openxmlformats.org/officeDocument/2006/relationships/image" Target="../media/image25.jpg"/><Relationship Id="rId13" Type="http://schemas.openxmlformats.org/officeDocument/2006/relationships/hyperlink" Target="https://www.arcgis.com/home/index.html" TargetMode="External"/><Relationship Id="rId12" Type="http://schemas.openxmlformats.org/officeDocument/2006/relationships/hyperlink" Target="https://www.arcgis.com/home/index.html" TargetMode="External"/><Relationship Id="rId15" Type="http://schemas.openxmlformats.org/officeDocument/2006/relationships/hyperlink" Target="https://amnesia.openaire.eu/" TargetMode="External"/><Relationship Id="rId14" Type="http://schemas.openxmlformats.org/officeDocument/2006/relationships/hyperlink" Target="https://amnesia.openaire.eu/" TargetMode="External"/><Relationship Id="rId17" Type="http://schemas.openxmlformats.org/officeDocument/2006/relationships/hyperlink" Target="https://amnesia.openaire.eu/" TargetMode="External"/><Relationship Id="rId16" Type="http://schemas.openxmlformats.org/officeDocument/2006/relationships/hyperlink" Target="https://amnesia.openaire.eu/" TargetMode="External"/><Relationship Id="rId19" Type="http://schemas.openxmlformats.org/officeDocument/2006/relationships/hyperlink" Target="https://rstudio.com/" TargetMode="External"/><Relationship Id="rId18" Type="http://schemas.openxmlformats.org/officeDocument/2006/relationships/hyperlink" Target="https://rstudio.com/"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hyperlink" Target="http://www.digitalservices.lib.uct.ac.za/" TargetMode="External"/><Relationship Id="rId4" Type="http://schemas.openxmlformats.org/officeDocument/2006/relationships/hyperlink" Target="http://www.digitalservices.lib.uct.ac.za/" TargetMode="External"/><Relationship Id="rId5" Type="http://schemas.openxmlformats.org/officeDocument/2006/relationships/hyperlink" Target="http://www.digitalservices.lib.uct.ac.za/" TargetMode="External"/><Relationship Id="rId6" Type="http://schemas.openxmlformats.org/officeDocument/2006/relationships/hyperlink" Target="http://www.digitalservices.lib.uct.ac.za/" TargetMode="External"/><Relationship Id="rId7" Type="http://schemas.openxmlformats.org/officeDocument/2006/relationships/hyperlink" Target="http://www.digitalservices.lib.uct.ac.za/" TargetMode="External"/><Relationship Id="rId8"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www.digitalservices.lib.uct.ac.za/" TargetMode="External"/><Relationship Id="rId4" Type="http://schemas.openxmlformats.org/officeDocument/2006/relationships/image" Target="../media/image11.png"/><Relationship Id="rId5" Type="http://schemas.openxmlformats.org/officeDocument/2006/relationships/hyperlink" Target="https://www.open.edu/openlearn/ocw/mod/oucontent/view.php?id=48677&amp;section=2"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60.xml"/><Relationship Id="rId3" Type="http://schemas.openxmlformats.org/officeDocument/2006/relationships/hyperlink" Target="http://www.digitalservices.lib.uct.ac.za/" TargetMode="External"/><Relationship Id="rId4" Type="http://schemas.openxmlformats.org/officeDocument/2006/relationships/image" Target="../media/image2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hyperlink" Target="https://join.slack.com/t/rdm-at-uct/shared_invite/enQtMjQyNjM2ODUwNTE4LWQ5ZWVkZGE5MTlmNTJlYzZiM2QwYjkzNWYzYzQyMGQ5NzMyYjQxNTdlNDliYjA0MTU4MzcyZjEzYjcyNjIxY2M" TargetMode="External"/><Relationship Id="rId4" Type="http://schemas.openxmlformats.org/officeDocument/2006/relationships/image" Target="../media/image42.jpg"/><Relationship Id="rId9" Type="http://schemas.openxmlformats.org/officeDocument/2006/relationships/hyperlink" Target="https://osf.io/institutions/uct/" TargetMode="External"/><Relationship Id="rId5" Type="http://schemas.openxmlformats.org/officeDocument/2006/relationships/hyperlink" Target="https://join.slack.com/t/rdm-at-uct/shared_invite/enQtMjQyNjM2ODUwNTE4LWQ5ZWVkZGE5MTlmNTJlYzZiM2QwYjkzNWYzYzQyMGQ5NzMyYjQxNTdlNDliYjA0MTU4MzcyZjEzYjcyNjIxY2M" TargetMode="External"/><Relationship Id="rId6" Type="http://schemas.openxmlformats.org/officeDocument/2006/relationships/hyperlink" Target="https://join.slack.com/t/rdm-at-uct/shared_invite/enQtMjQyNjM2ODUwNTE4LWQ5ZWVkZGE5MTlmNTJlYzZiM2QwYjkzNWYzYzQyMGQ5NzMyYjQxNTdlNDliYjA0MTU4MzcyZjEzYjcyNjIxY2M" TargetMode="External"/><Relationship Id="rId7" Type="http://schemas.openxmlformats.org/officeDocument/2006/relationships/hyperlink" Target="https://osf.io/institutions/uct/" TargetMode="External"/><Relationship Id="rId8" Type="http://schemas.openxmlformats.org/officeDocument/2006/relationships/hyperlink" Target="https://osf.io/institutions/uct/" TargetMode="External"/><Relationship Id="rId31" Type="http://schemas.openxmlformats.org/officeDocument/2006/relationships/hyperlink" Target="https://arkivum.com/" TargetMode="External"/><Relationship Id="rId30" Type="http://schemas.openxmlformats.org/officeDocument/2006/relationships/image" Target="../media/image37.jpg"/><Relationship Id="rId33" Type="http://schemas.openxmlformats.org/officeDocument/2006/relationships/hyperlink" Target="http://www.digitalservices.lib.uct.ac.za/" TargetMode="External"/><Relationship Id="rId32" Type="http://schemas.openxmlformats.org/officeDocument/2006/relationships/image" Target="../media/image35.jpg"/><Relationship Id="rId35" Type="http://schemas.openxmlformats.org/officeDocument/2006/relationships/hyperlink" Target="https://join.slack.com/t/rdm-at-uct/shared_invite/enQtMjQyNjM2ODUwNTE4LWQ5ZWVkZGE5MTlmNTJlYzZiM2QwYjkzNWYzYzQyMGQ5NzMyYjQxNTdlNDliYjA0MTU4MzcyZjEzYjcyNjIxY2M" TargetMode="External"/><Relationship Id="rId34" Type="http://schemas.openxmlformats.org/officeDocument/2006/relationships/image" Target="../media/image11.png"/><Relationship Id="rId37" Type="http://schemas.openxmlformats.org/officeDocument/2006/relationships/image" Target="../media/image50.jpg"/><Relationship Id="rId36" Type="http://schemas.openxmlformats.org/officeDocument/2006/relationships/hyperlink" Target="https://dmp.lib.uct.ac.za/" TargetMode="External"/><Relationship Id="rId20" Type="http://schemas.openxmlformats.org/officeDocument/2006/relationships/hyperlink" Target="http://www.icts.uct.ac.za/Data_backup_storage" TargetMode="External"/><Relationship Id="rId22" Type="http://schemas.openxmlformats.org/officeDocument/2006/relationships/image" Target="../media/image30.png"/><Relationship Id="rId21" Type="http://schemas.openxmlformats.org/officeDocument/2006/relationships/hyperlink" Target="http://www.icts.uct.ac.za/Data_backup_storage" TargetMode="External"/><Relationship Id="rId24" Type="http://schemas.openxmlformats.org/officeDocument/2006/relationships/image" Target="../media/image33.jpg"/><Relationship Id="rId23" Type="http://schemas.openxmlformats.org/officeDocument/2006/relationships/hyperlink" Target="http://www.icts.uct.ac.za/Data_backup_storage" TargetMode="External"/><Relationship Id="rId26" Type="http://schemas.openxmlformats.org/officeDocument/2006/relationships/hyperlink" Target="https://uct.figshare.com/" TargetMode="External"/><Relationship Id="rId25" Type="http://schemas.openxmlformats.org/officeDocument/2006/relationships/hyperlink" Target="https://uct.figshare.com/" TargetMode="External"/><Relationship Id="rId28" Type="http://schemas.openxmlformats.org/officeDocument/2006/relationships/hyperlink" Target="https://uct.figshare.com/" TargetMode="External"/><Relationship Id="rId27" Type="http://schemas.openxmlformats.org/officeDocument/2006/relationships/hyperlink" Target="https://uct.figshare.com/" TargetMode="External"/><Relationship Id="rId29" Type="http://schemas.openxmlformats.org/officeDocument/2006/relationships/hyperlink" Target="https://uct.figshare.com/" TargetMode="External"/><Relationship Id="rId11" Type="http://schemas.openxmlformats.org/officeDocument/2006/relationships/hyperlink" Target="https://dmp.lib.uct.ac.za/" TargetMode="External"/><Relationship Id="rId10" Type="http://schemas.openxmlformats.org/officeDocument/2006/relationships/hyperlink" Target="http://www.digitalservices.lib.uct.ac.za/dls/digital-preservation" TargetMode="External"/><Relationship Id="rId13" Type="http://schemas.openxmlformats.org/officeDocument/2006/relationships/hyperlink" Target="https://osf.io/institutions/uct/" TargetMode="External"/><Relationship Id="rId12" Type="http://schemas.openxmlformats.org/officeDocument/2006/relationships/hyperlink" Target="https://dmp.lib.uct.ac.za/" TargetMode="External"/><Relationship Id="rId15" Type="http://schemas.openxmlformats.org/officeDocument/2006/relationships/hyperlink" Target="https://join.slack.com/t/rdm-at-uct/shared_invite/enQtMjQyNjM2ODUwNTE4LWQ5ZWVkZGE5MTlmNTJlYzZiM2QwYjkzNWYzYzQyMGQ5NzMyYjQxNTdlNDliYjA0MTU4MzcyZjEzYjcyNjIxY2M" TargetMode="External"/><Relationship Id="rId14" Type="http://schemas.openxmlformats.org/officeDocument/2006/relationships/image" Target="../media/image38.jpg"/><Relationship Id="rId17" Type="http://schemas.openxmlformats.org/officeDocument/2006/relationships/hyperlink" Target="http://www.icts.uct.ac.za/Data_backup_storage" TargetMode="External"/><Relationship Id="rId16" Type="http://schemas.openxmlformats.org/officeDocument/2006/relationships/image" Target="../media/image31.jpg"/><Relationship Id="rId19" Type="http://schemas.openxmlformats.org/officeDocument/2006/relationships/hyperlink" Target="http://www.icts.uct.ac.za/Data_backup_storage" TargetMode="External"/><Relationship Id="rId18" Type="http://schemas.openxmlformats.org/officeDocument/2006/relationships/hyperlink" Target="http://www.icts.uct.ac.za/Data_backup_storage"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hyperlink" Target="http://www.digitalservices.lib.uct.ac.za/" TargetMode="External"/><Relationship Id="rId4" Type="http://schemas.openxmlformats.org/officeDocument/2006/relationships/image" Target="../media/image11.png"/><Relationship Id="rId9" Type="http://schemas.openxmlformats.org/officeDocument/2006/relationships/hyperlink" Target="mailto:dls@uct.ac.za" TargetMode="External"/><Relationship Id="rId5" Type="http://schemas.openxmlformats.org/officeDocument/2006/relationships/hyperlink" Target="https://join.slack.com/t/rdm-at-uct/shared_invite/enQtMjQyNjM2ODUwNTE4LWQ5ZWVkZGE5MTlmNTJlYzZiM2QwYjkzNWYzYzQyMGQ5NzMyYjQxNTdlNDliYjA0MTU4MzcyZjEzYjcyNjIxY2M" TargetMode="External"/><Relationship Id="rId6" Type="http://schemas.openxmlformats.org/officeDocument/2006/relationships/image" Target="../media/image40.jpg"/><Relationship Id="rId7" Type="http://schemas.openxmlformats.org/officeDocument/2006/relationships/hyperlink" Target="http://@digitaluct" TargetMode="External"/><Relationship Id="rId8" Type="http://schemas.openxmlformats.org/officeDocument/2006/relationships/image" Target="../media/image34.png"/><Relationship Id="rId20" Type="http://schemas.openxmlformats.org/officeDocument/2006/relationships/hyperlink" Target="https://sfdora.org/" TargetMode="External"/><Relationship Id="rId21" Type="http://schemas.openxmlformats.org/officeDocument/2006/relationships/image" Target="../media/image41.png"/><Relationship Id="rId11" Type="http://schemas.openxmlformats.org/officeDocument/2006/relationships/hyperlink" Target="http://www.digitalservices.lib.uct.ac.za/" TargetMode="External"/><Relationship Id="rId10" Type="http://schemas.openxmlformats.org/officeDocument/2006/relationships/image" Target="../media/image36.png"/><Relationship Id="rId13" Type="http://schemas.openxmlformats.org/officeDocument/2006/relationships/hyperlink" Target="https://twitter.com/digitaluct?lang=en" TargetMode="External"/><Relationship Id="rId12" Type="http://schemas.openxmlformats.org/officeDocument/2006/relationships/hyperlink" Target="mailto:dls@uct.ac.za" TargetMode="External"/><Relationship Id="rId15" Type="http://schemas.openxmlformats.org/officeDocument/2006/relationships/hyperlink" Target="http://www.digitalservices.lib.uct.ac.za/" TargetMode="External"/><Relationship Id="rId14" Type="http://schemas.openxmlformats.org/officeDocument/2006/relationships/hyperlink" Target="https://join.slack.com/t/rdm-at-uct/shared_invite/enQtMjQyNjM2ODUwNTE4LWQ5ZWVkZGE5MTlmNTJlYzZiM2QwYjkzNWYzYzQyMGQ5NzMyYjQxNTdlNDliYjA0MTU4MzcyZjEzYjcyNjIxY2M" TargetMode="External"/><Relationship Id="rId17" Type="http://schemas.openxmlformats.org/officeDocument/2006/relationships/hyperlink" Target="http://www.digitalservices.lib.uct.ac.za/" TargetMode="External"/><Relationship Id="rId16" Type="http://schemas.openxmlformats.org/officeDocument/2006/relationships/hyperlink" Target="http://www.digitalservices.lib.uct.ac.za/" TargetMode="External"/><Relationship Id="rId19" Type="http://schemas.openxmlformats.org/officeDocument/2006/relationships/hyperlink" Target="https://forms.gle/cxmMz5HE38i5dqnt7" TargetMode="External"/><Relationship Id="rId18" Type="http://schemas.openxmlformats.org/officeDocument/2006/relationships/hyperlink" Target="http://www.digitalservices.lib.uct.ac.za/"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63.xml"/><Relationship Id="rId3" Type="http://schemas.openxmlformats.org/officeDocument/2006/relationships/hyperlink" Target="http://www.digitalservices.lib.uct.ac.za/" TargetMode="Externa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 Id="rId3" Type="http://schemas.openxmlformats.org/officeDocument/2006/relationships/hyperlink" Target="http://www.digitalservices.lib.uct.ac.za/" TargetMode="Externa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www.digitalservices.lib.uct.ac.za/" TargetMode="External"/><Relationship Id="rId4" Type="http://schemas.openxmlformats.org/officeDocument/2006/relationships/hyperlink" Target="http://www.digitalservices.lib.uct.ac.za/" TargetMode="External"/><Relationship Id="rId5" Type="http://schemas.openxmlformats.org/officeDocument/2006/relationships/image" Target="../media/image11.png"/><Relationship Id="rId6" Type="http://schemas.openxmlformats.org/officeDocument/2006/relationships/image" Target="../media/image43.png"/><Relationship Id="rId7" Type="http://schemas.openxmlformats.org/officeDocument/2006/relationships/image" Target="../media/image44.png"/><Relationship Id="rId8" Type="http://schemas.openxmlformats.org/officeDocument/2006/relationships/image" Target="../media/image4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 Id="rId3" Type="http://schemas.openxmlformats.org/officeDocument/2006/relationships/hyperlink" Target="http://www.digitalservices.lib.uct.ac.za/" TargetMode="Externa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sp>
        <p:nvSpPr>
          <p:cNvPr id="301" name="Google Shape;301;p50"/>
          <p:cNvSpPr/>
          <p:nvPr/>
        </p:nvSpPr>
        <p:spPr>
          <a:xfrm>
            <a:off x="514351" y="3530225"/>
            <a:ext cx="6105600" cy="26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ZA">
                <a:solidFill>
                  <a:schemeClr val="dk1"/>
                </a:solidFill>
                <a:latin typeface="Calibri"/>
                <a:ea typeface="Calibri"/>
                <a:cs typeface="Calibri"/>
                <a:sym typeface="Calibri"/>
              </a:rPr>
              <a:t>Wednesday, 04 December</a:t>
            </a:r>
            <a:endParaRPr i="0" sz="1200" u="none" cap="none" strike="noStrike">
              <a:solidFill>
                <a:schemeClr val="dk1"/>
              </a:solidFill>
              <a:latin typeface="Calibri"/>
              <a:ea typeface="Calibri"/>
              <a:cs typeface="Calibri"/>
              <a:sym typeface="Calibri"/>
            </a:endParaRPr>
          </a:p>
        </p:txBody>
      </p:sp>
      <p:sp>
        <p:nvSpPr>
          <p:cNvPr id="302" name="Google Shape;302;p50"/>
          <p:cNvSpPr/>
          <p:nvPr/>
        </p:nvSpPr>
        <p:spPr>
          <a:xfrm>
            <a:off x="514350" y="1741900"/>
            <a:ext cx="8497800" cy="17883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accent1"/>
              </a:buClr>
              <a:buSzPts val="550"/>
              <a:buFont typeface="Arial"/>
              <a:buNone/>
            </a:pPr>
            <a:r>
              <a:rPr b="1" lang="en-ZA" sz="3800">
                <a:solidFill>
                  <a:srgbClr val="1155CC"/>
                </a:solidFill>
                <a:latin typeface="Calibri"/>
                <a:ea typeface="Calibri"/>
                <a:cs typeface="Calibri"/>
                <a:sym typeface="Calibri"/>
              </a:rPr>
              <a:t>Digital Humanities: </a:t>
            </a:r>
            <a:br>
              <a:rPr b="1" lang="en-ZA" sz="3800">
                <a:solidFill>
                  <a:srgbClr val="1155CC"/>
                </a:solidFill>
                <a:latin typeface="Calibri"/>
                <a:ea typeface="Calibri"/>
                <a:cs typeface="Calibri"/>
                <a:sym typeface="Calibri"/>
              </a:rPr>
            </a:br>
            <a:r>
              <a:rPr b="1" lang="en-ZA" sz="3800">
                <a:solidFill>
                  <a:srgbClr val="1155CC"/>
                </a:solidFill>
                <a:latin typeface="Calibri"/>
                <a:ea typeface="Calibri"/>
                <a:cs typeface="Calibri"/>
                <a:sym typeface="Calibri"/>
              </a:rPr>
              <a:t>a trial, many tools, some theory </a:t>
            </a:r>
            <a:endParaRPr b="1" sz="3800">
              <a:solidFill>
                <a:srgbClr val="1155CC"/>
              </a:solidFill>
              <a:latin typeface="Calibri"/>
              <a:ea typeface="Calibri"/>
              <a:cs typeface="Calibri"/>
              <a:sym typeface="Calibri"/>
            </a:endParaRPr>
          </a:p>
          <a:p>
            <a:pPr indent="0" lvl="0" marL="0" rtl="0" algn="l">
              <a:spcBef>
                <a:spcPts val="0"/>
              </a:spcBef>
              <a:spcAft>
                <a:spcPts val="0"/>
              </a:spcAft>
              <a:buClr>
                <a:schemeClr val="accent1"/>
              </a:buClr>
              <a:buSzPts val="550"/>
              <a:buFont typeface="Arial"/>
              <a:buNone/>
            </a:pPr>
            <a:r>
              <a:rPr b="1" lang="en-ZA" sz="3800">
                <a:solidFill>
                  <a:srgbClr val="1155CC"/>
                </a:solidFill>
                <a:latin typeface="Calibri"/>
                <a:ea typeface="Calibri"/>
                <a:cs typeface="Calibri"/>
                <a:sym typeface="Calibri"/>
              </a:rPr>
              <a:t>and a home in the library?</a:t>
            </a:r>
            <a:endParaRPr b="1" i="1" sz="2400">
              <a:solidFill>
                <a:srgbClr val="1155CC"/>
              </a:solidFill>
              <a:latin typeface="Calibri"/>
              <a:ea typeface="Calibri"/>
              <a:cs typeface="Calibri"/>
              <a:sym typeface="Calibri"/>
            </a:endParaRPr>
          </a:p>
        </p:txBody>
      </p:sp>
      <p:pic>
        <p:nvPicPr>
          <p:cNvPr id="303" name="Google Shape;303;p50">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pic>
        <p:nvPicPr>
          <p:cNvPr id="304" name="Google Shape;304;p50">
            <a:hlinkClick r:id="rId5"/>
          </p:cNvPr>
          <p:cNvPicPr preferRelativeResize="0"/>
          <p:nvPr/>
        </p:nvPicPr>
        <p:blipFill rotWithShape="1">
          <a:blip r:embed="rId6">
            <a:alphaModFix/>
          </a:blip>
          <a:srcRect b="0" l="0" r="0" t="0"/>
          <a:stretch/>
        </p:blipFill>
        <p:spPr>
          <a:xfrm>
            <a:off x="7481550" y="6214825"/>
            <a:ext cx="1611143" cy="563700"/>
          </a:xfrm>
          <a:prstGeom prst="rect">
            <a:avLst/>
          </a:prstGeom>
          <a:noFill/>
          <a:ln>
            <a:noFill/>
          </a:ln>
        </p:spPr>
      </p:pic>
      <p:pic>
        <p:nvPicPr>
          <p:cNvPr id="305" name="Google Shape;305;p50">
            <a:hlinkClick r:id="rId7"/>
          </p:cNvPr>
          <p:cNvPicPr preferRelativeResize="0"/>
          <p:nvPr/>
        </p:nvPicPr>
        <p:blipFill>
          <a:blip r:embed="rId8">
            <a:alphaModFix/>
          </a:blip>
          <a:stretch>
            <a:fillRect/>
          </a:stretch>
        </p:blipFill>
        <p:spPr>
          <a:xfrm>
            <a:off x="55776" y="57301"/>
            <a:ext cx="1268450" cy="1268450"/>
          </a:xfrm>
          <a:prstGeom prst="rect">
            <a:avLst/>
          </a:prstGeom>
          <a:noFill/>
          <a:ln>
            <a:noFill/>
          </a:ln>
        </p:spPr>
      </p:pic>
      <p:sp>
        <p:nvSpPr>
          <p:cNvPr id="306" name="Google Shape;306;p50"/>
          <p:cNvSpPr/>
          <p:nvPr/>
        </p:nvSpPr>
        <p:spPr>
          <a:xfrm>
            <a:off x="514350" y="5000275"/>
            <a:ext cx="1404300" cy="289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3F3F3F"/>
              </a:buClr>
              <a:buSzPts val="275"/>
              <a:buFont typeface="Arial"/>
              <a:buNone/>
            </a:pPr>
            <a:r>
              <a:rPr b="1" lang="en-ZA" sz="900">
                <a:solidFill>
                  <a:srgbClr val="3F3F3F"/>
                </a:solidFill>
                <a:latin typeface="Calibri"/>
                <a:ea typeface="Calibri"/>
                <a:cs typeface="Calibri"/>
                <a:sym typeface="Calibri"/>
              </a:rPr>
              <a:t>Digital Library Services</a:t>
            </a:r>
            <a:endParaRPr sz="900">
              <a:latin typeface="Calibri"/>
              <a:ea typeface="Calibri"/>
              <a:cs typeface="Calibri"/>
              <a:sym typeface="Calibri"/>
            </a:endParaRPr>
          </a:p>
        </p:txBody>
      </p:sp>
      <p:sp>
        <p:nvSpPr>
          <p:cNvPr id="307" name="Google Shape;307;p50"/>
          <p:cNvSpPr/>
          <p:nvPr/>
        </p:nvSpPr>
        <p:spPr>
          <a:xfrm>
            <a:off x="514356" y="4636938"/>
            <a:ext cx="6967200" cy="338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A3E0"/>
              </a:buClr>
              <a:buSzPts val="400"/>
              <a:buFont typeface="Arial"/>
              <a:buNone/>
            </a:pPr>
            <a:r>
              <a:rPr lang="en-ZA" sz="1600">
                <a:solidFill>
                  <a:srgbClr val="4A86E8"/>
                </a:solidFill>
                <a:latin typeface="Calibri"/>
                <a:ea typeface="Calibri"/>
                <a:cs typeface="Calibri"/>
                <a:sym typeface="Calibri"/>
              </a:rPr>
              <a:t>UCT Libraries</a:t>
            </a:r>
            <a:endParaRPr>
              <a:solidFill>
                <a:srgbClr val="4A86E8"/>
              </a:solidFill>
              <a:latin typeface="Calibri"/>
              <a:ea typeface="Calibri"/>
              <a:cs typeface="Calibri"/>
              <a:sym typeface="Calibri"/>
            </a:endParaRPr>
          </a:p>
        </p:txBody>
      </p:sp>
      <p:cxnSp>
        <p:nvCxnSpPr>
          <p:cNvPr id="308" name="Google Shape;308;p50"/>
          <p:cNvCxnSpPr/>
          <p:nvPr/>
        </p:nvCxnSpPr>
        <p:spPr>
          <a:xfrm>
            <a:off x="1988950" y="4433000"/>
            <a:ext cx="0" cy="1122600"/>
          </a:xfrm>
          <a:prstGeom prst="straightConnector1">
            <a:avLst/>
          </a:prstGeom>
          <a:noFill/>
          <a:ln cap="flat" cmpd="sng" w="9525">
            <a:solidFill>
              <a:srgbClr val="4A86E8"/>
            </a:solidFill>
            <a:prstDash val="solid"/>
            <a:round/>
            <a:headEnd len="med" w="med" type="none"/>
            <a:tailEnd len="med" w="med" type="none"/>
          </a:ln>
        </p:spPr>
      </p:cxnSp>
      <p:sp>
        <p:nvSpPr>
          <p:cNvPr id="309" name="Google Shape;309;p50"/>
          <p:cNvSpPr/>
          <p:nvPr/>
        </p:nvSpPr>
        <p:spPr>
          <a:xfrm>
            <a:off x="2177225" y="4560150"/>
            <a:ext cx="2372400" cy="877500"/>
          </a:xfrm>
          <a:prstGeom prst="rect">
            <a:avLst/>
          </a:prstGeom>
          <a:noFill/>
          <a:ln>
            <a:noFill/>
          </a:ln>
        </p:spPr>
        <p:txBody>
          <a:bodyPr anchorCtr="0" anchor="ctr" bIns="45700" lIns="91425" spcFirstLastPara="1" rIns="91425" wrap="square" tIns="45700">
            <a:noAutofit/>
          </a:bodyPr>
          <a:lstStyle/>
          <a:p>
            <a:pPr indent="-285750" lvl="0" marL="457200" rtl="0" algn="l">
              <a:lnSpc>
                <a:spcPct val="115000"/>
              </a:lnSpc>
              <a:spcBef>
                <a:spcPts val="0"/>
              </a:spcBef>
              <a:spcAft>
                <a:spcPts val="0"/>
              </a:spcAft>
              <a:buClr>
                <a:srgbClr val="3F3F3F"/>
              </a:buClr>
              <a:buSzPts val="900"/>
              <a:buFont typeface="Calibri"/>
              <a:buChar char="●"/>
            </a:pPr>
            <a:r>
              <a:rPr lang="en-ZA" sz="1200" u="sng">
                <a:solidFill>
                  <a:schemeClr val="hlink"/>
                </a:solidFill>
                <a:latin typeface="Calibri"/>
                <a:ea typeface="Calibri"/>
                <a:cs typeface="Calibri"/>
                <a:sym typeface="Calibri"/>
                <a:hlinkClick r:id="rId9"/>
              </a:rPr>
              <a:t>Sanjin Muftić</a:t>
            </a:r>
            <a:br>
              <a:rPr lang="en-ZA" sz="1200">
                <a:solidFill>
                  <a:srgbClr val="3F3F3F"/>
                </a:solidFill>
                <a:latin typeface="Calibri"/>
                <a:ea typeface="Calibri"/>
                <a:cs typeface="Calibri"/>
                <a:sym typeface="Calibri"/>
              </a:rPr>
            </a:br>
            <a:r>
              <a:rPr lang="en-ZA" sz="1200">
                <a:solidFill>
                  <a:srgbClr val="3F3F3F"/>
                </a:solidFill>
                <a:latin typeface="Calibri"/>
                <a:ea typeface="Calibri"/>
                <a:cs typeface="Calibri"/>
                <a:sym typeface="Calibri"/>
              </a:rPr>
              <a:t>Digital Scholarship Specialist</a:t>
            </a:r>
            <a:endParaRPr sz="1200">
              <a:solidFill>
                <a:srgbClr val="3F3F3F"/>
              </a:solidFill>
              <a:latin typeface="Calibri"/>
              <a:ea typeface="Calibri"/>
              <a:cs typeface="Calibri"/>
              <a:sym typeface="Calibri"/>
            </a:endParaRPr>
          </a:p>
          <a:p>
            <a:pPr indent="-285750" lvl="0" marL="457200" rtl="0" algn="l">
              <a:lnSpc>
                <a:spcPct val="115000"/>
              </a:lnSpc>
              <a:spcBef>
                <a:spcPts val="0"/>
              </a:spcBef>
              <a:spcAft>
                <a:spcPts val="0"/>
              </a:spcAft>
              <a:buClr>
                <a:srgbClr val="3F3F3F"/>
              </a:buClr>
              <a:buSzPts val="900"/>
              <a:buFont typeface="Calibri"/>
              <a:buChar char="●"/>
            </a:pPr>
            <a:r>
              <a:rPr lang="en-ZA" sz="1200">
                <a:solidFill>
                  <a:srgbClr val="3F3F3F"/>
                </a:solidFill>
                <a:latin typeface="Calibri"/>
                <a:ea typeface="Calibri"/>
                <a:cs typeface="Calibri"/>
                <a:sym typeface="Calibri"/>
              </a:rPr>
              <a:t>sanjin.muftic@uct.ac.za</a:t>
            </a:r>
            <a:endParaRPr sz="900">
              <a:solidFill>
                <a:srgbClr val="3F3F3F"/>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1" name="Shape 411"/>
        <p:cNvGrpSpPr/>
        <p:nvPr/>
      </p:nvGrpSpPr>
      <p:grpSpPr>
        <a:xfrm>
          <a:off x="0" y="0"/>
          <a:ext cx="0" cy="0"/>
          <a:chOff x="0" y="0"/>
          <a:chExt cx="0" cy="0"/>
        </a:xfrm>
      </p:grpSpPr>
      <p:sp>
        <p:nvSpPr>
          <p:cNvPr id="412" name="Google Shape;412;p59"/>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4IR and the Digital Information Age</a:t>
            </a:r>
            <a:endParaRPr b="1" sz="2000">
              <a:solidFill>
                <a:schemeClr val="dk1"/>
              </a:solidFill>
              <a:latin typeface="Calibri"/>
              <a:ea typeface="Calibri"/>
              <a:cs typeface="Calibri"/>
              <a:sym typeface="Calibri"/>
            </a:endParaRPr>
          </a:p>
        </p:txBody>
      </p:sp>
      <p:pic>
        <p:nvPicPr>
          <p:cNvPr id="413" name="Google Shape;413;p59">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414" name="Google Shape;414;p59"/>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415" name="Google Shape;415;p59"/>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Source: </a:t>
            </a:r>
            <a:r>
              <a:rPr lang="en-ZA" sz="600" u="sng">
                <a:solidFill>
                  <a:schemeClr val="hlink"/>
                </a:solidFill>
                <a:latin typeface="Calibri"/>
                <a:ea typeface="Calibri"/>
                <a:cs typeface="Calibri"/>
                <a:sym typeface="Calibri"/>
                <a:hlinkClick r:id="rId5"/>
              </a:rPr>
              <a:t>https:</a:t>
            </a:r>
            <a:r>
              <a:rPr lang="en-ZA" sz="600" u="sng">
                <a:solidFill>
                  <a:schemeClr val="hlink"/>
                </a:solidFill>
                <a:latin typeface="Calibri"/>
                <a:ea typeface="Calibri"/>
                <a:cs typeface="Calibri"/>
                <a:sym typeface="Calibri"/>
                <a:hlinkClick r:id="rId6"/>
              </a:rPr>
              <a:t> |  | </a:t>
            </a:r>
            <a:r>
              <a:rPr lang="en-ZA" sz="600" u="sng">
                <a:solidFill>
                  <a:schemeClr val="hlink"/>
                </a:solidFill>
                <a:latin typeface="Calibri"/>
                <a:ea typeface="Calibri"/>
                <a:cs typeface="Calibri"/>
                <a:sym typeface="Calibri"/>
                <a:hlinkClick r:id="rId7"/>
              </a:rPr>
              <a:t>www.salesforce.com</a:t>
            </a:r>
            <a:r>
              <a:rPr lang="en-ZA" sz="600" u="sng">
                <a:solidFill>
                  <a:schemeClr val="hlink"/>
                </a:solidFill>
                <a:latin typeface="Calibri"/>
                <a:ea typeface="Calibri"/>
                <a:cs typeface="Calibri"/>
                <a:sym typeface="Calibri"/>
                <a:hlinkClick r:id="rId8"/>
              </a:rPr>
              <a:t> | </a:t>
            </a:r>
            <a:r>
              <a:rPr lang="en-ZA" sz="600" u="sng">
                <a:solidFill>
                  <a:schemeClr val="hlink"/>
                </a:solidFill>
                <a:latin typeface="Calibri"/>
                <a:ea typeface="Calibri"/>
                <a:cs typeface="Calibri"/>
                <a:sym typeface="Calibri"/>
                <a:hlinkClick r:id="rId9"/>
              </a:rPr>
              <a:t>blog</a:t>
            </a:r>
            <a:r>
              <a:rPr lang="en-ZA" sz="600" u="sng">
                <a:solidFill>
                  <a:schemeClr val="hlink"/>
                </a:solidFill>
                <a:latin typeface="Calibri"/>
                <a:ea typeface="Calibri"/>
                <a:cs typeface="Calibri"/>
                <a:sym typeface="Calibri"/>
                <a:hlinkClick r:id="rId10"/>
              </a:rPr>
              <a:t> | </a:t>
            </a:r>
            <a:r>
              <a:rPr lang="en-ZA" sz="600" u="sng">
                <a:solidFill>
                  <a:schemeClr val="hlink"/>
                </a:solidFill>
                <a:latin typeface="Calibri"/>
                <a:ea typeface="Calibri"/>
                <a:cs typeface="Calibri"/>
                <a:sym typeface="Calibri"/>
                <a:hlinkClick r:id="rId11"/>
              </a:rPr>
              <a:t>2018</a:t>
            </a:r>
            <a:r>
              <a:rPr lang="en-ZA" sz="600" u="sng">
                <a:solidFill>
                  <a:schemeClr val="hlink"/>
                </a:solidFill>
                <a:latin typeface="Calibri"/>
                <a:ea typeface="Calibri"/>
                <a:cs typeface="Calibri"/>
                <a:sym typeface="Calibri"/>
                <a:hlinkClick r:id="rId12"/>
              </a:rPr>
              <a:t> | </a:t>
            </a:r>
            <a:r>
              <a:rPr lang="en-ZA" sz="600" u="sng">
                <a:solidFill>
                  <a:schemeClr val="hlink"/>
                </a:solidFill>
                <a:latin typeface="Calibri"/>
                <a:ea typeface="Calibri"/>
                <a:cs typeface="Calibri"/>
                <a:sym typeface="Calibri"/>
                <a:hlinkClick r:id="rId13"/>
              </a:rPr>
              <a:t>12</a:t>
            </a:r>
            <a:r>
              <a:rPr lang="en-ZA" sz="600" u="sng">
                <a:solidFill>
                  <a:schemeClr val="hlink"/>
                </a:solidFill>
                <a:latin typeface="Calibri"/>
                <a:ea typeface="Calibri"/>
                <a:cs typeface="Calibri"/>
                <a:sym typeface="Calibri"/>
                <a:hlinkClick r:id="rId14"/>
              </a:rPr>
              <a:t> | </a:t>
            </a:r>
            <a:r>
              <a:rPr lang="en-ZA" sz="600" u="sng">
                <a:solidFill>
                  <a:schemeClr val="hlink"/>
                </a:solidFill>
                <a:latin typeface="Calibri"/>
                <a:ea typeface="Calibri"/>
                <a:cs typeface="Calibri"/>
                <a:sym typeface="Calibri"/>
                <a:hlinkClick r:id="rId15"/>
              </a:rPr>
              <a:t>what-is-the-fourth-industrial-revolution-4IR.html</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p:txBody>
      </p:sp>
      <p:sp>
        <p:nvSpPr>
          <p:cNvPr id="416" name="Google Shape;416;p59"/>
          <p:cNvSpPr txBox="1"/>
          <p:nvPr/>
        </p:nvSpPr>
        <p:spPr>
          <a:xfrm>
            <a:off x="264425" y="1287950"/>
            <a:ext cx="8520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2800">
                <a:solidFill>
                  <a:srgbClr val="FFFFFF"/>
                </a:solidFill>
                <a:latin typeface="Calibri"/>
                <a:ea typeface="Calibri"/>
                <a:cs typeface="Calibri"/>
                <a:sym typeface="Calibri"/>
              </a:rPr>
              <a:t>The 4IR</a:t>
            </a:r>
            <a:endParaRPr sz="2800">
              <a:solidFill>
                <a:srgbClr val="FFFFFF"/>
              </a:solidFill>
              <a:latin typeface="Calibri"/>
              <a:ea typeface="Calibri"/>
              <a:cs typeface="Calibri"/>
              <a:sym typeface="Calibri"/>
            </a:endParaRPr>
          </a:p>
        </p:txBody>
      </p:sp>
      <p:sp>
        <p:nvSpPr>
          <p:cNvPr id="417" name="Google Shape;417;p59"/>
          <p:cNvSpPr/>
          <p:nvPr/>
        </p:nvSpPr>
        <p:spPr>
          <a:xfrm>
            <a:off x="2117688" y="3091038"/>
            <a:ext cx="594300" cy="36900"/>
          </a:xfrm>
          <a:prstGeom prst="roundRect">
            <a:avLst>
              <a:gd fmla="val 50000" name="adj"/>
            </a:avLst>
          </a:prstGeom>
          <a:solidFill>
            <a:srgbClr val="A72A1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18" name="Google Shape;418;p59"/>
          <p:cNvGrpSpPr/>
          <p:nvPr/>
        </p:nvGrpSpPr>
        <p:grpSpPr>
          <a:xfrm>
            <a:off x="103447" y="2498739"/>
            <a:ext cx="1964372" cy="2006162"/>
            <a:chOff x="571536" y="1957150"/>
            <a:chExt cx="1755000" cy="1897977"/>
          </a:xfrm>
        </p:grpSpPr>
        <p:sp>
          <p:nvSpPr>
            <p:cNvPr id="419" name="Google Shape;419;p59"/>
            <p:cNvSpPr/>
            <p:nvPr/>
          </p:nvSpPr>
          <p:spPr>
            <a:xfrm>
              <a:off x="1151886" y="1957150"/>
              <a:ext cx="594300" cy="594300"/>
            </a:xfrm>
            <a:prstGeom prst="ellipse">
              <a:avLst/>
            </a:prstGeom>
            <a:noFill/>
            <a:ln cap="flat" cmpd="sng" w="38100">
              <a:solidFill>
                <a:srgbClr val="A72A1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59"/>
            <p:cNvSpPr txBox="1"/>
            <p:nvPr/>
          </p:nvSpPr>
          <p:spPr>
            <a:xfrm>
              <a:off x="1230636" y="2118324"/>
              <a:ext cx="436800" cy="3210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1600"/>
                </a:spcAft>
                <a:buClr>
                  <a:srgbClr val="000000"/>
                </a:buClr>
                <a:buSzPts val="800"/>
                <a:buFont typeface="Arial"/>
                <a:buNone/>
              </a:pPr>
              <a:r>
                <a:rPr b="1" i="0" lang="en-ZA" sz="800" u="none" cap="none" strike="noStrike">
                  <a:solidFill>
                    <a:srgbClr val="A72A1E"/>
                  </a:solidFill>
                  <a:latin typeface="Roboto"/>
                  <a:ea typeface="Roboto"/>
                  <a:cs typeface="Roboto"/>
                  <a:sym typeface="Roboto"/>
                </a:rPr>
                <a:t>1IR</a:t>
              </a:r>
              <a:endParaRPr b="1" i="0" sz="800" u="none" cap="none" strike="noStrike">
                <a:solidFill>
                  <a:srgbClr val="A72A1E"/>
                </a:solidFill>
                <a:latin typeface="Roboto"/>
                <a:ea typeface="Roboto"/>
                <a:cs typeface="Roboto"/>
                <a:sym typeface="Roboto"/>
              </a:endParaRPr>
            </a:p>
          </p:txBody>
        </p:sp>
        <p:sp>
          <p:nvSpPr>
            <p:cNvPr id="421" name="Google Shape;421;p59"/>
            <p:cNvSpPr txBox="1"/>
            <p:nvPr/>
          </p:nvSpPr>
          <p:spPr>
            <a:xfrm>
              <a:off x="594488" y="2660925"/>
              <a:ext cx="1709100" cy="446400"/>
            </a:xfrm>
            <a:prstGeom prst="rect">
              <a:avLst/>
            </a:prstGeom>
            <a:noFill/>
            <a:ln>
              <a:noFill/>
            </a:ln>
          </p:spPr>
          <p:txBody>
            <a:bodyPr anchorCtr="0" anchor="b"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800"/>
                <a:buFont typeface="Arial"/>
                <a:buNone/>
              </a:pPr>
              <a:r>
                <a:rPr b="1" i="0" lang="en-ZA" sz="800" u="none" cap="none" strike="noStrike">
                  <a:solidFill>
                    <a:srgbClr val="A72A1E"/>
                  </a:solidFill>
                  <a:latin typeface="Roboto"/>
                  <a:ea typeface="Roboto"/>
                  <a:cs typeface="Roboto"/>
                  <a:sym typeface="Roboto"/>
                </a:rPr>
                <a:t>Steam</a:t>
              </a:r>
              <a:endParaRPr b="1" i="0" sz="800" u="none" cap="none" strike="noStrike">
                <a:solidFill>
                  <a:srgbClr val="A72A1E"/>
                </a:solidFill>
                <a:latin typeface="Roboto"/>
                <a:ea typeface="Roboto"/>
                <a:cs typeface="Roboto"/>
                <a:sym typeface="Roboto"/>
              </a:endParaRPr>
            </a:p>
          </p:txBody>
        </p:sp>
        <p:sp>
          <p:nvSpPr>
            <p:cNvPr id="422" name="Google Shape;422;p59"/>
            <p:cNvSpPr txBox="1"/>
            <p:nvPr/>
          </p:nvSpPr>
          <p:spPr>
            <a:xfrm>
              <a:off x="571536" y="3117727"/>
              <a:ext cx="1755000" cy="7374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1600"/>
                </a:spcAft>
                <a:buClr>
                  <a:srgbClr val="000000"/>
                </a:buClr>
                <a:buSzPts val="800"/>
                <a:buFont typeface="Arial"/>
                <a:buNone/>
              </a:pPr>
              <a:r>
                <a:t/>
              </a:r>
              <a:endParaRPr b="0" i="0" sz="800" u="none" cap="none" strike="noStrike">
                <a:solidFill>
                  <a:srgbClr val="A72A1E"/>
                </a:solidFill>
                <a:latin typeface="Roboto"/>
                <a:ea typeface="Roboto"/>
                <a:cs typeface="Roboto"/>
                <a:sym typeface="Roboto"/>
              </a:endParaRPr>
            </a:p>
          </p:txBody>
        </p:sp>
      </p:grpSp>
      <p:grpSp>
        <p:nvGrpSpPr>
          <p:cNvPr id="423" name="Google Shape;423;p59"/>
          <p:cNvGrpSpPr/>
          <p:nvPr/>
        </p:nvGrpSpPr>
        <p:grpSpPr>
          <a:xfrm>
            <a:off x="2485191" y="2498739"/>
            <a:ext cx="1912998" cy="2006162"/>
            <a:chOff x="2699423" y="1957150"/>
            <a:chExt cx="1709102" cy="1897977"/>
          </a:xfrm>
        </p:grpSpPr>
        <p:sp>
          <p:nvSpPr>
            <p:cNvPr id="424" name="Google Shape;424;p59"/>
            <p:cNvSpPr/>
            <p:nvPr/>
          </p:nvSpPr>
          <p:spPr>
            <a:xfrm>
              <a:off x="3256823" y="1957150"/>
              <a:ext cx="594300" cy="594300"/>
            </a:xfrm>
            <a:prstGeom prst="ellipse">
              <a:avLst/>
            </a:prstGeom>
            <a:noFill/>
            <a:ln cap="flat" cmpd="sng" w="38100">
              <a:solidFill>
                <a:srgbClr val="A72A1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p59"/>
            <p:cNvSpPr txBox="1"/>
            <p:nvPr/>
          </p:nvSpPr>
          <p:spPr>
            <a:xfrm>
              <a:off x="2699425" y="2660925"/>
              <a:ext cx="1709100" cy="446400"/>
            </a:xfrm>
            <a:prstGeom prst="rect">
              <a:avLst/>
            </a:prstGeom>
            <a:noFill/>
            <a:ln>
              <a:noFill/>
            </a:ln>
          </p:spPr>
          <p:txBody>
            <a:bodyPr anchorCtr="0" anchor="b"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000"/>
                <a:buFont typeface="Arial"/>
                <a:buNone/>
              </a:pPr>
              <a:r>
                <a:rPr b="1" i="0" lang="en-ZA" sz="1000" u="none" cap="none" strike="noStrike">
                  <a:solidFill>
                    <a:srgbClr val="A72A1E"/>
                  </a:solidFill>
                  <a:latin typeface="Roboto"/>
                  <a:ea typeface="Roboto"/>
                  <a:cs typeface="Roboto"/>
                  <a:sym typeface="Roboto"/>
                </a:rPr>
                <a:t>Electricity</a:t>
              </a:r>
              <a:endParaRPr b="1" i="0" sz="1000" u="none" cap="none" strike="noStrike">
                <a:solidFill>
                  <a:srgbClr val="A72A1E"/>
                </a:solidFill>
                <a:latin typeface="Roboto"/>
                <a:ea typeface="Roboto"/>
                <a:cs typeface="Roboto"/>
                <a:sym typeface="Roboto"/>
              </a:endParaRPr>
            </a:p>
          </p:txBody>
        </p:sp>
        <p:sp>
          <p:nvSpPr>
            <p:cNvPr id="426" name="Google Shape;426;p59"/>
            <p:cNvSpPr txBox="1"/>
            <p:nvPr/>
          </p:nvSpPr>
          <p:spPr>
            <a:xfrm>
              <a:off x="2699423" y="3117727"/>
              <a:ext cx="1709100" cy="7374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1600"/>
                </a:spcAft>
                <a:buClr>
                  <a:srgbClr val="000000"/>
                </a:buClr>
                <a:buSzPts val="800"/>
                <a:buFont typeface="Arial"/>
                <a:buNone/>
              </a:pPr>
              <a:r>
                <a:t/>
              </a:r>
              <a:endParaRPr b="0" i="0" sz="800" u="none" cap="none" strike="noStrike">
                <a:solidFill>
                  <a:srgbClr val="A72A1E"/>
                </a:solidFill>
                <a:latin typeface="Roboto"/>
                <a:ea typeface="Roboto"/>
                <a:cs typeface="Roboto"/>
                <a:sym typeface="Roboto"/>
              </a:endParaRPr>
            </a:p>
          </p:txBody>
        </p:sp>
        <p:sp>
          <p:nvSpPr>
            <p:cNvPr id="427" name="Google Shape;427;p59"/>
            <p:cNvSpPr txBox="1"/>
            <p:nvPr/>
          </p:nvSpPr>
          <p:spPr>
            <a:xfrm>
              <a:off x="3335573" y="2118324"/>
              <a:ext cx="436800" cy="3210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1600"/>
                </a:spcAft>
                <a:buClr>
                  <a:srgbClr val="000000"/>
                </a:buClr>
                <a:buSzPts val="800"/>
                <a:buFont typeface="Arial"/>
                <a:buNone/>
              </a:pPr>
              <a:r>
                <a:rPr b="1" i="0" lang="en-ZA" sz="800" u="none" cap="none" strike="noStrike">
                  <a:solidFill>
                    <a:srgbClr val="A72A1E"/>
                  </a:solidFill>
                  <a:latin typeface="Roboto"/>
                  <a:ea typeface="Roboto"/>
                  <a:cs typeface="Roboto"/>
                  <a:sym typeface="Roboto"/>
                </a:rPr>
                <a:t>2IR</a:t>
              </a:r>
              <a:endParaRPr b="1" i="0" sz="800" u="none" cap="none" strike="noStrike">
                <a:solidFill>
                  <a:srgbClr val="A72A1E"/>
                </a:solidFill>
                <a:latin typeface="Roboto"/>
                <a:ea typeface="Roboto"/>
                <a:cs typeface="Roboto"/>
                <a:sym typeface="Roboto"/>
              </a:endParaRPr>
            </a:p>
          </p:txBody>
        </p:sp>
      </p:grpSp>
      <p:grpSp>
        <p:nvGrpSpPr>
          <p:cNvPr id="428" name="Google Shape;428;p59"/>
          <p:cNvGrpSpPr/>
          <p:nvPr/>
        </p:nvGrpSpPr>
        <p:grpSpPr>
          <a:xfrm>
            <a:off x="4815557" y="2498739"/>
            <a:ext cx="1913001" cy="2006160"/>
            <a:chOff x="4781408" y="1957150"/>
            <a:chExt cx="1709105" cy="1897975"/>
          </a:xfrm>
        </p:grpSpPr>
        <p:sp>
          <p:nvSpPr>
            <p:cNvPr id="429" name="Google Shape;429;p59"/>
            <p:cNvSpPr/>
            <p:nvPr/>
          </p:nvSpPr>
          <p:spPr>
            <a:xfrm>
              <a:off x="5338808" y="1957150"/>
              <a:ext cx="594300" cy="594300"/>
            </a:xfrm>
            <a:prstGeom prst="ellipse">
              <a:avLst/>
            </a:prstGeom>
            <a:noFill/>
            <a:ln cap="flat" cmpd="sng" w="38100">
              <a:solidFill>
                <a:srgbClr val="85858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p59"/>
            <p:cNvSpPr txBox="1"/>
            <p:nvPr/>
          </p:nvSpPr>
          <p:spPr>
            <a:xfrm>
              <a:off x="4781413" y="2660925"/>
              <a:ext cx="1709100" cy="446400"/>
            </a:xfrm>
            <a:prstGeom prst="rect">
              <a:avLst/>
            </a:prstGeom>
            <a:noFill/>
            <a:ln>
              <a:noFill/>
            </a:ln>
          </p:spPr>
          <p:txBody>
            <a:bodyPr anchorCtr="0" anchor="b"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200"/>
                <a:buFont typeface="Arial"/>
                <a:buNone/>
              </a:pPr>
              <a:r>
                <a:rPr b="1" i="0" lang="en-ZA" sz="1200" u="none" cap="none" strike="noStrike">
                  <a:solidFill>
                    <a:srgbClr val="858585"/>
                  </a:solidFill>
                  <a:latin typeface="Roboto"/>
                  <a:ea typeface="Roboto"/>
                  <a:cs typeface="Roboto"/>
                  <a:sym typeface="Roboto"/>
                </a:rPr>
                <a:t>Computing</a:t>
              </a:r>
              <a:endParaRPr b="1" i="0" sz="1200" u="none" cap="none" strike="noStrike">
                <a:solidFill>
                  <a:srgbClr val="858585"/>
                </a:solidFill>
                <a:latin typeface="Roboto"/>
                <a:ea typeface="Roboto"/>
                <a:cs typeface="Roboto"/>
                <a:sym typeface="Roboto"/>
              </a:endParaRPr>
            </a:p>
          </p:txBody>
        </p:sp>
        <p:sp>
          <p:nvSpPr>
            <p:cNvPr id="431" name="Google Shape;431;p59"/>
            <p:cNvSpPr txBox="1"/>
            <p:nvPr/>
          </p:nvSpPr>
          <p:spPr>
            <a:xfrm>
              <a:off x="4781408" y="3117725"/>
              <a:ext cx="1709100" cy="7374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000"/>
                <a:buFont typeface="Arial"/>
                <a:buNone/>
              </a:pPr>
              <a:r>
                <a:rPr lang="en-ZA" sz="1000">
                  <a:solidFill>
                    <a:srgbClr val="858585"/>
                  </a:solidFill>
                  <a:latin typeface="Roboto"/>
                  <a:ea typeface="Roboto"/>
                  <a:cs typeface="Roboto"/>
                  <a:sym typeface="Roboto"/>
                </a:rPr>
                <a:t>t</a:t>
              </a:r>
              <a:r>
                <a:rPr b="0" i="0" lang="en-ZA" sz="1000" u="none" cap="none" strike="noStrike">
                  <a:solidFill>
                    <a:srgbClr val="858585"/>
                  </a:solidFill>
                  <a:latin typeface="Roboto"/>
                  <a:ea typeface="Roboto"/>
                  <a:cs typeface="Roboto"/>
                  <a:sym typeface="Roboto"/>
                </a:rPr>
                <a:t>he personal computer, </a:t>
              </a:r>
              <a:endParaRPr b="0" i="0" sz="1000" u="none" cap="none" strike="noStrike">
                <a:solidFill>
                  <a:srgbClr val="858585"/>
                </a:solidFill>
                <a:latin typeface="Roboto"/>
                <a:ea typeface="Roboto"/>
                <a:cs typeface="Roboto"/>
                <a:sym typeface="Roboto"/>
              </a:endParaRPr>
            </a:p>
            <a:p>
              <a:pPr indent="0" lvl="0" marL="0" marR="0" rtl="0" algn="ctr">
                <a:lnSpc>
                  <a:spcPct val="115000"/>
                </a:lnSpc>
                <a:spcBef>
                  <a:spcPts val="0"/>
                </a:spcBef>
                <a:spcAft>
                  <a:spcPts val="0"/>
                </a:spcAft>
                <a:buClr>
                  <a:srgbClr val="000000"/>
                </a:buClr>
                <a:buSzPts val="1000"/>
                <a:buFont typeface="Arial"/>
                <a:buNone/>
              </a:pPr>
              <a:r>
                <a:rPr b="0" i="0" lang="en-ZA" sz="1000" u="none" cap="none" strike="noStrike">
                  <a:solidFill>
                    <a:srgbClr val="858585"/>
                  </a:solidFill>
                  <a:latin typeface="Roboto"/>
                  <a:ea typeface="Roboto"/>
                  <a:cs typeface="Roboto"/>
                  <a:sym typeface="Roboto"/>
                </a:rPr>
                <a:t>the network, </a:t>
              </a:r>
              <a:endParaRPr sz="1000">
                <a:solidFill>
                  <a:srgbClr val="858585"/>
                </a:solidFill>
                <a:latin typeface="Roboto"/>
                <a:ea typeface="Roboto"/>
                <a:cs typeface="Roboto"/>
                <a:sym typeface="Roboto"/>
              </a:endParaRPr>
            </a:p>
            <a:p>
              <a:pPr indent="0" lvl="0" marL="0" marR="0" rtl="0" algn="ctr">
                <a:lnSpc>
                  <a:spcPct val="115000"/>
                </a:lnSpc>
                <a:spcBef>
                  <a:spcPts val="0"/>
                </a:spcBef>
                <a:spcAft>
                  <a:spcPts val="0"/>
                </a:spcAft>
                <a:buClr>
                  <a:srgbClr val="000000"/>
                </a:buClr>
                <a:buSzPts val="1000"/>
                <a:buFont typeface="Arial"/>
                <a:buNone/>
              </a:pPr>
              <a:r>
                <a:rPr lang="en-ZA" sz="1000">
                  <a:solidFill>
                    <a:srgbClr val="858585"/>
                  </a:solidFill>
                  <a:latin typeface="Roboto"/>
                  <a:ea typeface="Roboto"/>
                  <a:cs typeface="Roboto"/>
                  <a:sym typeface="Roboto"/>
                </a:rPr>
                <a:t>t</a:t>
              </a:r>
              <a:r>
                <a:rPr b="0" i="0" lang="en-ZA" sz="1000" u="none" cap="none" strike="noStrike">
                  <a:solidFill>
                    <a:srgbClr val="858585"/>
                  </a:solidFill>
                  <a:latin typeface="Roboto"/>
                  <a:ea typeface="Roboto"/>
                  <a:cs typeface="Roboto"/>
                  <a:sym typeface="Roboto"/>
                </a:rPr>
                <a:t>he internet, </a:t>
              </a:r>
              <a:endParaRPr sz="1000">
                <a:solidFill>
                  <a:srgbClr val="858585"/>
                </a:solidFill>
                <a:latin typeface="Roboto"/>
                <a:ea typeface="Roboto"/>
                <a:cs typeface="Roboto"/>
                <a:sym typeface="Roboto"/>
              </a:endParaRPr>
            </a:p>
            <a:p>
              <a:pPr indent="0" lvl="0" marL="0" marR="0" rtl="0" algn="ctr">
                <a:lnSpc>
                  <a:spcPct val="115000"/>
                </a:lnSpc>
                <a:spcBef>
                  <a:spcPts val="0"/>
                </a:spcBef>
                <a:spcAft>
                  <a:spcPts val="0"/>
                </a:spcAft>
                <a:buClr>
                  <a:srgbClr val="000000"/>
                </a:buClr>
                <a:buSzPts val="1000"/>
                <a:buFont typeface="Arial"/>
                <a:buNone/>
              </a:pPr>
              <a:r>
                <a:rPr lang="en-ZA" sz="1000">
                  <a:solidFill>
                    <a:srgbClr val="858585"/>
                  </a:solidFill>
                  <a:latin typeface="Roboto"/>
                  <a:ea typeface="Roboto"/>
                  <a:cs typeface="Roboto"/>
                  <a:sym typeface="Roboto"/>
                </a:rPr>
                <a:t>t</a:t>
              </a:r>
              <a:r>
                <a:rPr b="0" i="0" lang="en-ZA" sz="1000" u="none" cap="none" strike="noStrike">
                  <a:solidFill>
                    <a:srgbClr val="858585"/>
                  </a:solidFill>
                  <a:latin typeface="Roboto"/>
                  <a:ea typeface="Roboto"/>
                  <a:cs typeface="Roboto"/>
                  <a:sym typeface="Roboto"/>
                </a:rPr>
                <a:t>he desktop</a:t>
              </a:r>
              <a:endParaRPr b="0" i="0" sz="1000" u="none" cap="none" strike="noStrike">
                <a:solidFill>
                  <a:srgbClr val="858585"/>
                </a:solidFill>
                <a:latin typeface="Roboto"/>
                <a:ea typeface="Roboto"/>
                <a:cs typeface="Roboto"/>
                <a:sym typeface="Roboto"/>
              </a:endParaRPr>
            </a:p>
          </p:txBody>
        </p:sp>
        <p:sp>
          <p:nvSpPr>
            <p:cNvPr id="432" name="Google Shape;432;p59"/>
            <p:cNvSpPr txBox="1"/>
            <p:nvPr/>
          </p:nvSpPr>
          <p:spPr>
            <a:xfrm>
              <a:off x="5417558" y="2118324"/>
              <a:ext cx="436800" cy="3210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1600"/>
                </a:spcAft>
                <a:buClr>
                  <a:srgbClr val="000000"/>
                </a:buClr>
                <a:buSzPts val="800"/>
                <a:buFont typeface="Arial"/>
                <a:buNone/>
              </a:pPr>
              <a:r>
                <a:rPr b="1" i="0" lang="en-ZA" sz="800" u="none" cap="none" strike="noStrike">
                  <a:solidFill>
                    <a:srgbClr val="858585"/>
                  </a:solidFill>
                  <a:latin typeface="Roboto"/>
                  <a:ea typeface="Roboto"/>
                  <a:cs typeface="Roboto"/>
                  <a:sym typeface="Roboto"/>
                </a:rPr>
                <a:t>3IR</a:t>
              </a:r>
              <a:endParaRPr b="1" i="0" sz="800" u="none" cap="none" strike="noStrike">
                <a:solidFill>
                  <a:srgbClr val="858585"/>
                </a:solidFill>
                <a:latin typeface="Roboto"/>
                <a:ea typeface="Roboto"/>
                <a:cs typeface="Roboto"/>
                <a:sym typeface="Roboto"/>
              </a:endParaRPr>
            </a:p>
          </p:txBody>
        </p:sp>
      </p:grpSp>
      <p:grpSp>
        <p:nvGrpSpPr>
          <p:cNvPr id="433" name="Google Shape;433;p59"/>
          <p:cNvGrpSpPr/>
          <p:nvPr/>
        </p:nvGrpSpPr>
        <p:grpSpPr>
          <a:xfrm>
            <a:off x="7145915" y="2498739"/>
            <a:ext cx="1912998" cy="2006162"/>
            <a:chOff x="6863386" y="1957150"/>
            <a:chExt cx="1709102" cy="1897977"/>
          </a:xfrm>
        </p:grpSpPr>
        <p:sp>
          <p:nvSpPr>
            <p:cNvPr id="434" name="Google Shape;434;p59"/>
            <p:cNvSpPr/>
            <p:nvPr/>
          </p:nvSpPr>
          <p:spPr>
            <a:xfrm>
              <a:off x="7420786" y="1957150"/>
              <a:ext cx="594300" cy="594300"/>
            </a:xfrm>
            <a:prstGeom prst="ellipse">
              <a:avLst/>
            </a:prstGeom>
            <a:noFill/>
            <a:ln cap="flat" cmpd="sng" w="38100">
              <a:solidFill>
                <a:srgbClr val="85858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latin typeface="Arial"/>
                <a:ea typeface="Arial"/>
                <a:cs typeface="Arial"/>
                <a:sym typeface="Arial"/>
              </a:endParaRPr>
            </a:p>
          </p:txBody>
        </p:sp>
        <p:sp>
          <p:nvSpPr>
            <p:cNvPr id="435" name="Google Shape;435;p59"/>
            <p:cNvSpPr txBox="1"/>
            <p:nvPr/>
          </p:nvSpPr>
          <p:spPr>
            <a:xfrm>
              <a:off x="6863388" y="2660925"/>
              <a:ext cx="1709100" cy="446400"/>
            </a:xfrm>
            <a:prstGeom prst="rect">
              <a:avLst/>
            </a:prstGeom>
            <a:noFill/>
            <a:ln>
              <a:noFill/>
            </a:ln>
          </p:spPr>
          <p:txBody>
            <a:bodyPr anchorCtr="0" anchor="b"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n-ZA" sz="1400" u="none" cap="none" strike="noStrike">
                  <a:latin typeface="Roboto"/>
                  <a:ea typeface="Roboto"/>
                  <a:cs typeface="Roboto"/>
                  <a:sym typeface="Roboto"/>
                </a:rPr>
                <a:t>Connected-ness</a:t>
              </a:r>
              <a:endParaRPr b="1" i="0" sz="1400" u="none" cap="none" strike="noStrike">
                <a:latin typeface="Roboto"/>
                <a:ea typeface="Roboto"/>
                <a:cs typeface="Roboto"/>
                <a:sym typeface="Roboto"/>
              </a:endParaRPr>
            </a:p>
          </p:txBody>
        </p:sp>
        <p:sp>
          <p:nvSpPr>
            <p:cNvPr id="436" name="Google Shape;436;p59"/>
            <p:cNvSpPr txBox="1"/>
            <p:nvPr/>
          </p:nvSpPr>
          <p:spPr>
            <a:xfrm>
              <a:off x="6863386" y="3117727"/>
              <a:ext cx="1709100" cy="7374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200"/>
                <a:buFont typeface="Arial"/>
                <a:buNone/>
              </a:pPr>
              <a:r>
                <a:rPr lang="en-ZA" sz="1200">
                  <a:latin typeface="Roboto"/>
                  <a:ea typeface="Roboto"/>
                  <a:cs typeface="Roboto"/>
                  <a:sym typeface="Roboto"/>
                </a:rPr>
                <a:t>Pervasiveness of the d</a:t>
              </a:r>
              <a:r>
                <a:rPr b="0" i="0" lang="en-ZA" sz="1200" u="none" cap="none" strike="noStrike">
                  <a:latin typeface="Roboto"/>
                  <a:ea typeface="Roboto"/>
                  <a:cs typeface="Roboto"/>
                  <a:sym typeface="Roboto"/>
                </a:rPr>
                <a:t>igital</a:t>
              </a:r>
              <a:r>
                <a:rPr lang="en-ZA" sz="1200">
                  <a:latin typeface="Roboto"/>
                  <a:ea typeface="Roboto"/>
                  <a:cs typeface="Roboto"/>
                  <a:sym typeface="Roboto"/>
                </a:rPr>
                <a:t>, </a:t>
              </a:r>
              <a:endParaRPr sz="1200">
                <a:latin typeface="Roboto"/>
                <a:ea typeface="Roboto"/>
                <a:cs typeface="Roboto"/>
                <a:sym typeface="Roboto"/>
              </a:endParaRPr>
            </a:p>
            <a:p>
              <a:pPr indent="0" lvl="0" marL="0" marR="0" rtl="0" algn="ctr">
                <a:lnSpc>
                  <a:spcPct val="115000"/>
                </a:lnSpc>
                <a:spcBef>
                  <a:spcPts val="0"/>
                </a:spcBef>
                <a:spcAft>
                  <a:spcPts val="0"/>
                </a:spcAft>
                <a:buClr>
                  <a:srgbClr val="000000"/>
                </a:buClr>
                <a:buSzPts val="1200"/>
                <a:buFont typeface="Arial"/>
                <a:buNone/>
              </a:pPr>
              <a:r>
                <a:rPr b="0" i="0" lang="en-ZA" sz="1200" u="none" cap="none" strike="noStrike">
                  <a:latin typeface="Roboto"/>
                  <a:ea typeface="Roboto"/>
                  <a:cs typeface="Roboto"/>
                  <a:sym typeface="Roboto"/>
                </a:rPr>
                <a:t>Everything on the network, </a:t>
              </a:r>
              <a:endParaRPr b="0" i="0" sz="1200" u="none" cap="none" strike="noStrike">
                <a:latin typeface="Roboto"/>
                <a:ea typeface="Roboto"/>
                <a:cs typeface="Roboto"/>
                <a:sym typeface="Roboto"/>
              </a:endParaRPr>
            </a:p>
            <a:p>
              <a:pPr indent="0" lvl="0" marL="0" marR="0" rtl="0" algn="ctr">
                <a:lnSpc>
                  <a:spcPct val="115000"/>
                </a:lnSpc>
                <a:spcBef>
                  <a:spcPts val="0"/>
                </a:spcBef>
                <a:spcAft>
                  <a:spcPts val="0"/>
                </a:spcAft>
                <a:buClr>
                  <a:srgbClr val="000000"/>
                </a:buClr>
                <a:buSzPts val="1200"/>
                <a:buFont typeface="Arial"/>
                <a:buNone/>
              </a:pPr>
              <a:r>
                <a:rPr b="0" i="0" lang="en-ZA" sz="1200" u="none" cap="none" strike="noStrike">
                  <a:latin typeface="Roboto"/>
                  <a:ea typeface="Roboto"/>
                  <a:cs typeface="Roboto"/>
                  <a:sym typeface="Roboto"/>
                </a:rPr>
                <a:t>Big data, </a:t>
              </a:r>
              <a:endParaRPr b="0" i="0" sz="1200" u="none" cap="none" strike="noStrike">
                <a:latin typeface="Roboto"/>
                <a:ea typeface="Roboto"/>
                <a:cs typeface="Roboto"/>
                <a:sym typeface="Roboto"/>
              </a:endParaRPr>
            </a:p>
            <a:p>
              <a:pPr indent="0" lvl="0" marL="0" marR="0" rtl="0" algn="ctr">
                <a:lnSpc>
                  <a:spcPct val="115000"/>
                </a:lnSpc>
                <a:spcBef>
                  <a:spcPts val="0"/>
                </a:spcBef>
                <a:spcAft>
                  <a:spcPts val="0"/>
                </a:spcAft>
                <a:buClr>
                  <a:srgbClr val="000000"/>
                </a:buClr>
                <a:buSzPts val="1200"/>
                <a:buFont typeface="Arial"/>
                <a:buNone/>
              </a:pPr>
              <a:r>
                <a:rPr b="0" i="0" lang="en-ZA" sz="1200" u="none" cap="none" strike="noStrike">
                  <a:latin typeface="Roboto"/>
                  <a:ea typeface="Roboto"/>
                  <a:cs typeface="Roboto"/>
                  <a:sym typeface="Roboto"/>
                </a:rPr>
                <a:t>Flood of </a:t>
              </a:r>
              <a:r>
                <a:rPr lang="en-ZA" sz="1200">
                  <a:latin typeface="Roboto"/>
                  <a:ea typeface="Roboto"/>
                  <a:cs typeface="Roboto"/>
                  <a:sym typeface="Roboto"/>
                </a:rPr>
                <a:t>Information, Internet of things and people</a:t>
              </a:r>
              <a:r>
                <a:rPr b="0" i="0" lang="en-ZA" sz="1200" u="none" cap="none" strike="noStrike">
                  <a:latin typeface="Roboto"/>
                  <a:ea typeface="Roboto"/>
                  <a:cs typeface="Roboto"/>
                  <a:sym typeface="Roboto"/>
                </a:rPr>
                <a:t> </a:t>
              </a:r>
              <a:endParaRPr b="0" i="0" sz="1200" u="none" cap="none" strike="noStrike">
                <a:latin typeface="Roboto"/>
                <a:ea typeface="Roboto"/>
                <a:cs typeface="Roboto"/>
                <a:sym typeface="Roboto"/>
              </a:endParaRPr>
            </a:p>
          </p:txBody>
        </p:sp>
        <p:sp>
          <p:nvSpPr>
            <p:cNvPr id="437" name="Google Shape;437;p59"/>
            <p:cNvSpPr txBox="1"/>
            <p:nvPr/>
          </p:nvSpPr>
          <p:spPr>
            <a:xfrm>
              <a:off x="7499536" y="2118324"/>
              <a:ext cx="436800" cy="3210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1600"/>
                </a:spcAft>
                <a:buClr>
                  <a:srgbClr val="000000"/>
                </a:buClr>
                <a:buSzPts val="800"/>
                <a:buFont typeface="Arial"/>
                <a:buNone/>
              </a:pPr>
              <a:r>
                <a:rPr b="1" i="0" lang="en-ZA" sz="800" u="none" cap="none" strike="noStrike">
                  <a:latin typeface="Roboto"/>
                  <a:ea typeface="Roboto"/>
                  <a:cs typeface="Roboto"/>
                  <a:sym typeface="Roboto"/>
                </a:rPr>
                <a:t>4IR</a:t>
              </a:r>
              <a:endParaRPr b="1" i="0" sz="800" u="none" cap="none" strike="noStrike">
                <a:latin typeface="Roboto"/>
                <a:ea typeface="Roboto"/>
                <a:cs typeface="Roboto"/>
                <a:sym typeface="Roboto"/>
              </a:endParaRPr>
            </a:p>
          </p:txBody>
        </p:sp>
      </p:grpSp>
      <p:sp>
        <p:nvSpPr>
          <p:cNvPr id="438" name="Google Shape;438;p59"/>
          <p:cNvSpPr/>
          <p:nvPr/>
        </p:nvSpPr>
        <p:spPr>
          <a:xfrm>
            <a:off x="4289900" y="3091038"/>
            <a:ext cx="594300" cy="36900"/>
          </a:xfrm>
          <a:prstGeom prst="roundRect">
            <a:avLst>
              <a:gd fmla="val 50000" name="adj"/>
            </a:avLst>
          </a:prstGeom>
          <a:solidFill>
            <a:srgbClr val="8585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9" name="Google Shape;439;p59"/>
          <p:cNvSpPr/>
          <p:nvPr/>
        </p:nvSpPr>
        <p:spPr>
          <a:xfrm>
            <a:off x="6371875" y="3091038"/>
            <a:ext cx="594300" cy="36900"/>
          </a:xfrm>
          <a:prstGeom prst="roundRect">
            <a:avLst>
              <a:gd fmla="val 50000" name="adj"/>
            </a:avLst>
          </a:prstGeom>
          <a:solidFill>
            <a:srgbClr val="8585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59"/>
          <p:cNvSpPr txBox="1"/>
          <p:nvPr/>
        </p:nvSpPr>
        <p:spPr>
          <a:xfrm>
            <a:off x="0" y="5329275"/>
            <a:ext cx="7013400" cy="31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4" name="Shape 444"/>
        <p:cNvGrpSpPr/>
        <p:nvPr/>
      </p:nvGrpSpPr>
      <p:grpSpPr>
        <a:xfrm>
          <a:off x="0" y="0"/>
          <a:ext cx="0" cy="0"/>
          <a:chOff x="0" y="0"/>
          <a:chExt cx="0" cy="0"/>
        </a:xfrm>
      </p:grpSpPr>
      <p:sp>
        <p:nvSpPr>
          <p:cNvPr id="445" name="Google Shape;445;p60"/>
          <p:cNvSpPr txBox="1"/>
          <p:nvPr>
            <p:ph idx="1" type="body"/>
          </p:nvPr>
        </p:nvSpPr>
        <p:spPr>
          <a:xfrm>
            <a:off x="557125" y="1551925"/>
            <a:ext cx="7959000" cy="39993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None/>
            </a:pPr>
            <a:r>
              <a:rPr lang="en-ZA" sz="2000"/>
              <a:t>The Digital:</a:t>
            </a:r>
            <a:endParaRPr sz="2000"/>
          </a:p>
          <a:p>
            <a:pPr indent="-355600" lvl="0" marL="457200" rtl="0" algn="l">
              <a:lnSpc>
                <a:spcPct val="125000"/>
              </a:lnSpc>
              <a:spcBef>
                <a:spcPts val="1000"/>
              </a:spcBef>
              <a:spcAft>
                <a:spcPts val="0"/>
              </a:spcAft>
              <a:buSzPts val="2000"/>
              <a:buChar char="•"/>
            </a:pPr>
            <a:r>
              <a:rPr lang="en-ZA" sz="2000"/>
              <a:t>becoming integral to daily life around the planet,</a:t>
            </a:r>
            <a:endParaRPr sz="2000"/>
          </a:p>
          <a:p>
            <a:pPr indent="-355600" lvl="0" marL="457200" rtl="0" algn="l">
              <a:lnSpc>
                <a:spcPct val="125000"/>
              </a:lnSpc>
              <a:spcBef>
                <a:spcPts val="0"/>
              </a:spcBef>
              <a:spcAft>
                <a:spcPts val="0"/>
              </a:spcAft>
              <a:buSzPts val="2000"/>
              <a:buChar char="•"/>
            </a:pPr>
            <a:r>
              <a:rPr lang="en-ZA" sz="2000"/>
              <a:t>exponentially increasing in number of material available, </a:t>
            </a:r>
            <a:endParaRPr sz="2000"/>
          </a:p>
          <a:p>
            <a:pPr indent="-355600" lvl="0" marL="457200" rtl="0" algn="l">
              <a:lnSpc>
                <a:spcPct val="125000"/>
              </a:lnSpc>
              <a:spcBef>
                <a:spcPts val="0"/>
              </a:spcBef>
              <a:spcAft>
                <a:spcPts val="0"/>
              </a:spcAft>
              <a:buSzPts val="2000"/>
              <a:buChar char="•"/>
            </a:pPr>
            <a:r>
              <a:rPr lang="en-ZA" sz="2000"/>
              <a:t>contains infinite expressive potential. </a:t>
            </a:r>
            <a:endParaRPr sz="2000"/>
          </a:p>
          <a:p>
            <a:pPr indent="0" lvl="0" marL="0" rtl="0" algn="l">
              <a:lnSpc>
                <a:spcPct val="125000"/>
              </a:lnSpc>
              <a:spcBef>
                <a:spcPts val="1000"/>
              </a:spcBef>
              <a:spcAft>
                <a:spcPts val="0"/>
              </a:spcAft>
              <a:buClr>
                <a:schemeClr val="dk1"/>
              </a:buClr>
              <a:buSzPts val="1100"/>
              <a:buFont typeface="Arial"/>
              <a:buNone/>
            </a:pPr>
            <a:r>
              <a:rPr lang="en-ZA" sz="2000"/>
              <a:t>The usefulness of the digital can be seen in the way it can </a:t>
            </a:r>
            <a:r>
              <a:rPr i="1" lang="en-ZA" sz="2000"/>
              <a:t>incorporate</a:t>
            </a:r>
            <a:r>
              <a:rPr lang="en-ZA" sz="2000"/>
              <a:t> </a:t>
            </a:r>
            <a:r>
              <a:rPr b="1" lang="en-ZA" sz="2000"/>
              <a:t>different perspectives</a:t>
            </a:r>
            <a:r>
              <a:rPr lang="en-ZA" sz="2000"/>
              <a:t> and </a:t>
            </a:r>
            <a:r>
              <a:rPr b="1" lang="en-ZA" sz="2000"/>
              <a:t>modes of engagement</a:t>
            </a:r>
            <a:r>
              <a:rPr lang="en-ZA" sz="2000"/>
              <a:t>.</a:t>
            </a:r>
            <a:endParaRPr sz="2000"/>
          </a:p>
          <a:p>
            <a:pPr indent="0" lvl="0" marL="0" rtl="0" algn="l">
              <a:lnSpc>
                <a:spcPct val="125000"/>
              </a:lnSpc>
              <a:spcBef>
                <a:spcPts val="1000"/>
              </a:spcBef>
              <a:spcAft>
                <a:spcPts val="0"/>
              </a:spcAft>
              <a:buClr>
                <a:schemeClr val="dk1"/>
              </a:buClr>
              <a:buSzPts val="1100"/>
              <a:buFont typeface="Arial"/>
              <a:buNone/>
            </a:pPr>
            <a:r>
              <a:t/>
            </a:r>
            <a:endParaRPr sz="800"/>
          </a:p>
          <a:p>
            <a:pPr indent="0" lvl="0" marL="0" rtl="0" algn="l">
              <a:lnSpc>
                <a:spcPct val="125000"/>
              </a:lnSpc>
              <a:spcBef>
                <a:spcPts val="1000"/>
              </a:spcBef>
              <a:spcAft>
                <a:spcPts val="0"/>
              </a:spcAft>
              <a:buClr>
                <a:schemeClr val="dk1"/>
              </a:buClr>
              <a:buSzPts val="1100"/>
              <a:buFont typeface="Arial"/>
              <a:buNone/>
            </a:pPr>
            <a:r>
              <a:rPr i="1" lang="en-ZA" sz="2000"/>
              <a:t>Vast new quantities of source material, search accessibility and aggregation and analysis tools, our representations are becoming more extensive and more accurate, offering us what might be a closer approximation to at least the complete historical, literary or visual record…</a:t>
            </a:r>
            <a:endParaRPr i="1" sz="2000"/>
          </a:p>
          <a:p>
            <a:pPr indent="0" lvl="0" marL="0" rtl="0" algn="l">
              <a:lnSpc>
                <a:spcPct val="125000"/>
              </a:lnSpc>
              <a:spcBef>
                <a:spcPts val="1000"/>
              </a:spcBef>
              <a:spcAft>
                <a:spcPts val="0"/>
              </a:spcAft>
              <a:buClr>
                <a:schemeClr val="dk1"/>
              </a:buClr>
              <a:buSzPts val="1100"/>
              <a:buFont typeface="Arial"/>
              <a:buNone/>
            </a:pPr>
            <a:r>
              <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
        <p:nvSpPr>
          <p:cNvPr id="446" name="Google Shape;446;p60"/>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Digital is *probably* going to stick around</a:t>
            </a:r>
            <a:endParaRPr b="1" sz="2000">
              <a:solidFill>
                <a:schemeClr val="dk1"/>
              </a:solidFill>
              <a:latin typeface="Calibri"/>
              <a:ea typeface="Calibri"/>
              <a:cs typeface="Calibri"/>
              <a:sym typeface="Calibri"/>
            </a:endParaRPr>
          </a:p>
        </p:txBody>
      </p:sp>
      <p:pic>
        <p:nvPicPr>
          <p:cNvPr id="447" name="Google Shape;447;p60">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448" name="Google Shape;448;p60"/>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449" name="Google Shape;449;p60"/>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Source: Svensson, P., 2016. Big Digital Humanities. University of Michigan Press. 9 and Eileen Gardiner, R.G.M., 2016. The Digital Humanities. Cambridge University Press. 19</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3" name="Shape 453"/>
        <p:cNvGrpSpPr/>
        <p:nvPr/>
      </p:nvGrpSpPr>
      <p:grpSpPr>
        <a:xfrm>
          <a:off x="0" y="0"/>
          <a:ext cx="0" cy="0"/>
          <a:chOff x="0" y="0"/>
          <a:chExt cx="0" cy="0"/>
        </a:xfrm>
      </p:grpSpPr>
      <p:sp>
        <p:nvSpPr>
          <p:cNvPr id="454" name="Google Shape;454;p61"/>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The Humanities</a:t>
            </a:r>
            <a:endParaRPr b="1" sz="2000">
              <a:solidFill>
                <a:schemeClr val="dk1"/>
              </a:solidFill>
              <a:latin typeface="Calibri"/>
              <a:ea typeface="Calibri"/>
              <a:cs typeface="Calibri"/>
              <a:sym typeface="Calibri"/>
            </a:endParaRPr>
          </a:p>
        </p:txBody>
      </p:sp>
      <p:sp>
        <p:nvSpPr>
          <p:cNvPr id="455" name="Google Shape;455;p61"/>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David Theo Goldberg cited in </a:t>
            </a:r>
            <a:r>
              <a:rPr lang="en-ZA" sz="600">
                <a:solidFill>
                  <a:schemeClr val="dk1"/>
                </a:solidFill>
                <a:latin typeface="Calibri"/>
                <a:ea typeface="Calibri"/>
                <a:cs typeface="Calibri"/>
                <a:sym typeface="Calibri"/>
              </a:rPr>
              <a:t>Svensson, P., 2016. Big Digital Humanities. University of Michigan Press.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456" name="Google Shape;456;p61">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457" name="Google Shape;457;p6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458" name="Google Shape;458;p61"/>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ZA" sz="2000"/>
              <a:t>David Theo Goldberg:</a:t>
            </a:r>
            <a:endParaRPr sz="2000"/>
          </a:p>
          <a:p>
            <a:pPr indent="0" lvl="0" marL="0" rtl="0" algn="l">
              <a:lnSpc>
                <a:spcPct val="115000"/>
              </a:lnSpc>
              <a:spcBef>
                <a:spcPts val="0"/>
              </a:spcBef>
              <a:spcAft>
                <a:spcPts val="0"/>
              </a:spcAft>
              <a:buClr>
                <a:schemeClr val="dk1"/>
              </a:buClr>
              <a:buSzPts val="1100"/>
              <a:buFont typeface="Arial"/>
              <a:buNone/>
            </a:pPr>
            <a:r>
              <a:rPr i="1" lang="en-ZA" sz="2000"/>
              <a:t>“I understand the power of the humanities, traditionally and today, to be an engagement in </a:t>
            </a:r>
            <a:r>
              <a:rPr b="1" i="1" lang="en-ZA" sz="2000"/>
              <a:t>translating</a:t>
            </a:r>
            <a:r>
              <a:rPr i="1" lang="en-ZA" sz="2000"/>
              <a:t> the human to ourselves: what is to be, what it means and has meant to be, and what it ought to be human?”</a:t>
            </a:r>
            <a:endParaRPr i="1" sz="2000"/>
          </a:p>
          <a:p>
            <a:pPr indent="0" lvl="0" marL="0" rtl="0" algn="l">
              <a:lnSpc>
                <a:spcPct val="115000"/>
              </a:lnSpc>
              <a:spcBef>
                <a:spcPts val="0"/>
              </a:spcBef>
              <a:spcAft>
                <a:spcPts val="0"/>
              </a:spcAft>
              <a:buClr>
                <a:schemeClr val="dk1"/>
              </a:buClr>
              <a:buSzPts val="1100"/>
              <a:buFont typeface="Arial"/>
              <a:buNone/>
            </a:pPr>
            <a:r>
              <a:t/>
            </a:r>
            <a:endParaRPr sz="2000"/>
          </a:p>
          <a:p>
            <a:pPr indent="0" lvl="0" marL="0" rtl="0" algn="l">
              <a:lnSpc>
                <a:spcPct val="115000"/>
              </a:lnSpc>
              <a:spcBef>
                <a:spcPts val="0"/>
              </a:spcBef>
              <a:spcAft>
                <a:spcPts val="0"/>
              </a:spcAft>
              <a:buClr>
                <a:schemeClr val="dk1"/>
              </a:buClr>
              <a:buSzPts val="1100"/>
              <a:buFont typeface="Arial"/>
              <a:buNone/>
            </a:pPr>
            <a:r>
              <a:rPr lang="en-ZA" sz="2000"/>
              <a:t>Humanities has to deal with the question of how technology, the digital and information has changed these answers - or is it just a tool. Berry - Modern digital culture is said to be “programmed” by algorithms, both in terms of mediation of creation, distribution and consumption but also in the shaping of users.</a:t>
            </a:r>
            <a:endParaRPr sz="2000"/>
          </a:p>
          <a:p>
            <a:pPr indent="0" lvl="0" marL="0" rtl="0" algn="l">
              <a:lnSpc>
                <a:spcPct val="115000"/>
              </a:lnSpc>
              <a:spcBef>
                <a:spcPts val="0"/>
              </a:spcBef>
              <a:spcAft>
                <a:spcPts val="0"/>
              </a:spcAft>
              <a:buClr>
                <a:schemeClr val="dk1"/>
              </a:buClr>
              <a:buSzPts val="1100"/>
              <a:buFont typeface="Arial"/>
              <a:buNone/>
            </a:pPr>
            <a:r>
              <a:t/>
            </a:r>
            <a:endParaRPr sz="2000"/>
          </a:p>
          <a:p>
            <a:pPr indent="0" lvl="0" marL="0" rtl="0" algn="l">
              <a:lnSpc>
                <a:spcPct val="115000"/>
              </a:lnSpc>
              <a:spcBef>
                <a:spcPts val="0"/>
              </a:spcBef>
              <a:spcAft>
                <a:spcPts val="0"/>
              </a:spcAft>
              <a:buClr>
                <a:schemeClr val="dk1"/>
              </a:buClr>
              <a:buSzPts val="1100"/>
              <a:buFont typeface="Arial"/>
              <a:buNone/>
            </a:pPr>
            <a:r>
              <a:rPr lang="en-ZA" sz="2000"/>
              <a:t>DTG: “we need </a:t>
            </a:r>
            <a:r>
              <a:rPr b="1" lang="en-ZA" sz="2000"/>
              <a:t>revisioned modes</a:t>
            </a:r>
            <a:r>
              <a:rPr lang="en-ZA" sz="2000"/>
              <a:t> of translating ourselves to ourselves”</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2" name="Shape 462"/>
        <p:cNvGrpSpPr/>
        <p:nvPr/>
      </p:nvGrpSpPr>
      <p:grpSpPr>
        <a:xfrm>
          <a:off x="0" y="0"/>
          <a:ext cx="0" cy="0"/>
          <a:chOff x="0" y="0"/>
          <a:chExt cx="0" cy="0"/>
        </a:xfrm>
      </p:grpSpPr>
      <p:sp>
        <p:nvSpPr>
          <p:cNvPr id="463" name="Google Shape;463;p62"/>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The humanist and their data meet the digital</a:t>
            </a:r>
            <a:endParaRPr b="1" sz="2000">
              <a:solidFill>
                <a:schemeClr val="dk1"/>
              </a:solidFill>
              <a:latin typeface="Calibri"/>
              <a:ea typeface="Calibri"/>
              <a:cs typeface="Calibri"/>
              <a:sym typeface="Calibri"/>
            </a:endParaRPr>
          </a:p>
        </p:txBody>
      </p:sp>
      <p:sp>
        <p:nvSpPr>
          <p:cNvPr id="464" name="Google Shape;464;p62"/>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Eileen Gardiner, R.G.M., 2016. The Digital Humanities. Cambridge University Press. 15-16</a:t>
            </a:r>
            <a:endParaRPr sz="600">
              <a:latin typeface="Calibri"/>
              <a:ea typeface="Calibri"/>
              <a:cs typeface="Calibri"/>
              <a:sym typeface="Calibri"/>
            </a:endParaRPr>
          </a:p>
        </p:txBody>
      </p:sp>
      <p:pic>
        <p:nvPicPr>
          <p:cNvPr id="465" name="Google Shape;465;p62">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466" name="Google Shape;466;p6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467" name="Google Shape;467;p62"/>
          <p:cNvSpPr txBox="1"/>
          <p:nvPr>
            <p:ph idx="1" type="body"/>
          </p:nvPr>
        </p:nvSpPr>
        <p:spPr>
          <a:xfrm>
            <a:off x="557125" y="600600"/>
            <a:ext cx="7959000" cy="41628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ZA" sz="2000"/>
              <a:t>Humanists study the world created by humanity and try to model it, </a:t>
            </a:r>
            <a:r>
              <a:rPr lang="en-ZA" sz="2000"/>
              <a:t>acutely</a:t>
            </a:r>
            <a:r>
              <a:rPr lang="en-ZA" sz="2000"/>
              <a:t> aware of their fields’ own self-conscious sense of representation.</a:t>
            </a:r>
            <a:endParaRPr sz="2000"/>
          </a:p>
          <a:p>
            <a:pPr indent="-457200" lvl="0" marL="457200" rtl="0" algn="l">
              <a:lnSpc>
                <a:spcPct val="115000"/>
              </a:lnSpc>
              <a:spcBef>
                <a:spcPts val="0"/>
              </a:spcBef>
              <a:spcAft>
                <a:spcPts val="0"/>
              </a:spcAft>
              <a:buClr>
                <a:schemeClr val="dk1"/>
              </a:buClr>
              <a:buSzPts val="1100"/>
              <a:buFont typeface="Arial"/>
              <a:buNone/>
            </a:pPr>
            <a:r>
              <a:rPr lang="en-ZA" sz="2000"/>
              <a:t> </a:t>
            </a:r>
            <a:endParaRPr sz="2000"/>
          </a:p>
          <a:p>
            <a:pPr indent="0" lvl="0" marL="0" rtl="0" algn="l">
              <a:lnSpc>
                <a:spcPct val="115000"/>
              </a:lnSpc>
              <a:spcBef>
                <a:spcPts val="0"/>
              </a:spcBef>
              <a:spcAft>
                <a:spcPts val="0"/>
              </a:spcAft>
              <a:buClr>
                <a:schemeClr val="dk1"/>
              </a:buClr>
              <a:buSzPts val="1100"/>
              <a:buFont typeface="Arial"/>
              <a:buNone/>
            </a:pPr>
            <a:r>
              <a:rPr lang="en-ZA" sz="2000"/>
              <a:t>Basic material of the humanists’ study is different from other disciplines -  where quantitative data is easily converted into digital data.</a:t>
            </a:r>
            <a:endParaRPr sz="2000"/>
          </a:p>
          <a:p>
            <a:pPr indent="0" lvl="0" marL="0" rtl="0" algn="l">
              <a:lnSpc>
                <a:spcPct val="115000"/>
              </a:lnSpc>
              <a:spcBef>
                <a:spcPts val="0"/>
              </a:spcBef>
              <a:spcAft>
                <a:spcPts val="0"/>
              </a:spcAft>
              <a:buClr>
                <a:schemeClr val="dk1"/>
              </a:buClr>
              <a:buSzPts val="1100"/>
              <a:buFont typeface="Arial"/>
              <a:buNone/>
            </a:pPr>
            <a:r>
              <a:t/>
            </a:r>
            <a:endParaRPr sz="2000"/>
          </a:p>
          <a:p>
            <a:pPr indent="0" lvl="0" marL="0" rtl="0" algn="l">
              <a:lnSpc>
                <a:spcPct val="115000"/>
              </a:lnSpc>
              <a:spcBef>
                <a:spcPts val="0"/>
              </a:spcBef>
              <a:spcAft>
                <a:spcPts val="0"/>
              </a:spcAft>
              <a:buClr>
                <a:schemeClr val="dk1"/>
              </a:buClr>
              <a:buSzPts val="1100"/>
              <a:buFont typeface="Arial"/>
              <a:buNone/>
            </a:pPr>
            <a:r>
              <a:rPr lang="en-ZA" sz="2000"/>
              <a:t>But in humanities </a:t>
            </a:r>
            <a:r>
              <a:rPr b="1" lang="en-ZA" sz="2000"/>
              <a:t>objects of data</a:t>
            </a:r>
            <a:r>
              <a:rPr lang="en-ZA" sz="2000"/>
              <a:t> don’t easily translate to digital</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graphicFrame>
        <p:nvGraphicFramePr>
          <p:cNvPr id="468" name="Google Shape;468;p62"/>
          <p:cNvGraphicFramePr/>
          <p:nvPr/>
        </p:nvGraphicFramePr>
        <p:xfrm>
          <a:off x="175600" y="4085875"/>
          <a:ext cx="3000000" cy="3000000"/>
        </p:xfrm>
        <a:graphic>
          <a:graphicData uri="http://schemas.openxmlformats.org/drawingml/2006/table">
            <a:tbl>
              <a:tblPr>
                <a:noFill/>
                <a:tableStyleId>{6E12C72D-D643-4A6B-B51C-01D6CE7D3E07}</a:tableStyleId>
              </a:tblPr>
              <a:tblGrid>
                <a:gridCol w="1453675"/>
                <a:gridCol w="1453675"/>
                <a:gridCol w="1453675"/>
                <a:gridCol w="1453675"/>
                <a:gridCol w="1453675"/>
                <a:gridCol w="1453675"/>
              </a:tblGrid>
              <a:tr h="381000">
                <a:tc>
                  <a:txBody>
                    <a:bodyPr/>
                    <a:lstStyle/>
                    <a:p>
                      <a:pPr indent="0" lvl="0" marL="0" rtl="0" algn="ctr">
                        <a:spcBef>
                          <a:spcPts val="0"/>
                        </a:spcBef>
                        <a:spcAft>
                          <a:spcPts val="0"/>
                        </a:spcAft>
                        <a:buNone/>
                      </a:pPr>
                      <a:r>
                        <a:rPr b="1" lang="en-ZA"/>
                        <a:t>Texts</a:t>
                      </a:r>
                      <a:endParaRPr b="1"/>
                    </a:p>
                  </a:txBody>
                  <a:tcPr marT="91425" marB="91425" marR="91425" marL="91425"/>
                </a:tc>
                <a:tc>
                  <a:txBody>
                    <a:bodyPr/>
                    <a:lstStyle/>
                    <a:p>
                      <a:pPr indent="0" lvl="0" marL="0" rtl="0" algn="ctr">
                        <a:spcBef>
                          <a:spcPts val="0"/>
                        </a:spcBef>
                        <a:spcAft>
                          <a:spcPts val="0"/>
                        </a:spcAft>
                        <a:buNone/>
                      </a:pPr>
                      <a:r>
                        <a:rPr b="1" lang="en-ZA"/>
                        <a:t>Documents</a:t>
                      </a:r>
                      <a:endParaRPr b="1"/>
                    </a:p>
                  </a:txBody>
                  <a:tcPr marT="91425" marB="91425" marR="91425" marL="91425"/>
                </a:tc>
                <a:tc>
                  <a:txBody>
                    <a:bodyPr/>
                    <a:lstStyle/>
                    <a:p>
                      <a:pPr indent="0" lvl="0" marL="0" rtl="0" algn="ctr">
                        <a:spcBef>
                          <a:spcPts val="0"/>
                        </a:spcBef>
                        <a:spcAft>
                          <a:spcPts val="0"/>
                        </a:spcAft>
                        <a:buNone/>
                      </a:pPr>
                      <a:r>
                        <a:rPr b="1" lang="en-ZA"/>
                        <a:t>Object</a:t>
                      </a:r>
                      <a:endParaRPr b="1"/>
                    </a:p>
                  </a:txBody>
                  <a:tcPr marT="91425" marB="91425" marR="91425" marL="91425"/>
                </a:tc>
                <a:tc>
                  <a:txBody>
                    <a:bodyPr/>
                    <a:lstStyle/>
                    <a:p>
                      <a:pPr indent="0" lvl="0" marL="0" rtl="0" algn="ctr">
                        <a:spcBef>
                          <a:spcPts val="0"/>
                        </a:spcBef>
                        <a:spcAft>
                          <a:spcPts val="0"/>
                        </a:spcAft>
                        <a:buNone/>
                      </a:pPr>
                      <a:r>
                        <a:rPr b="1" lang="en-ZA"/>
                        <a:t>Artifacts</a:t>
                      </a:r>
                      <a:endParaRPr b="1"/>
                    </a:p>
                  </a:txBody>
                  <a:tcPr marT="91425" marB="91425" marR="91425" marL="91425"/>
                </a:tc>
                <a:tc>
                  <a:txBody>
                    <a:bodyPr/>
                    <a:lstStyle/>
                    <a:p>
                      <a:pPr indent="0" lvl="0" marL="0" rtl="0" algn="ctr">
                        <a:spcBef>
                          <a:spcPts val="0"/>
                        </a:spcBef>
                        <a:spcAft>
                          <a:spcPts val="0"/>
                        </a:spcAft>
                        <a:buNone/>
                      </a:pPr>
                      <a:r>
                        <a:rPr b="1" lang="en-ZA"/>
                        <a:t>Image</a:t>
                      </a:r>
                      <a:endParaRPr b="1"/>
                    </a:p>
                  </a:txBody>
                  <a:tcPr marT="91425" marB="91425" marR="91425" marL="91425"/>
                </a:tc>
                <a:tc>
                  <a:txBody>
                    <a:bodyPr/>
                    <a:lstStyle/>
                    <a:p>
                      <a:pPr indent="0" lvl="0" marL="0" rtl="0" algn="ctr">
                        <a:spcBef>
                          <a:spcPts val="0"/>
                        </a:spcBef>
                        <a:spcAft>
                          <a:spcPts val="0"/>
                        </a:spcAft>
                        <a:buNone/>
                      </a:pPr>
                      <a:r>
                        <a:rPr b="1" lang="en-ZA"/>
                        <a:t>Sound</a:t>
                      </a:r>
                      <a:r>
                        <a:rPr b="1" lang="en-ZA"/>
                        <a:t> | </a:t>
                      </a:r>
                      <a:r>
                        <a:rPr b="1" lang="en-ZA"/>
                        <a:t>Audio</a:t>
                      </a:r>
                      <a:endParaRPr b="1"/>
                    </a:p>
                  </a:txBody>
                  <a:tcPr marT="91425" marB="91425" marR="91425" marL="91425"/>
                </a:tc>
              </a:tr>
              <a:tr h="381000">
                <a:tc>
                  <a:txBody>
                    <a:bodyPr/>
                    <a:lstStyle/>
                    <a:p>
                      <a:pPr indent="0" lvl="0" marL="0" rtl="0" algn="ctr">
                        <a:spcBef>
                          <a:spcPts val="0"/>
                        </a:spcBef>
                        <a:spcAft>
                          <a:spcPts val="0"/>
                        </a:spcAft>
                        <a:buNone/>
                      </a:pPr>
                      <a:r>
                        <a:rPr b="1" lang="en-ZA"/>
                        <a:t>Film</a:t>
                      </a:r>
                      <a:r>
                        <a:rPr b="1" lang="en-ZA"/>
                        <a:t> | </a:t>
                      </a:r>
                      <a:r>
                        <a:rPr b="1" lang="en-ZA"/>
                        <a:t>Video</a:t>
                      </a:r>
                      <a:endParaRPr b="1"/>
                    </a:p>
                  </a:txBody>
                  <a:tcPr marT="91425" marB="91425" marR="91425" marL="91425"/>
                </a:tc>
                <a:tc>
                  <a:txBody>
                    <a:bodyPr/>
                    <a:lstStyle/>
                    <a:p>
                      <a:pPr indent="0" lvl="0" marL="0" rtl="0" algn="ctr">
                        <a:spcBef>
                          <a:spcPts val="0"/>
                        </a:spcBef>
                        <a:spcAft>
                          <a:spcPts val="0"/>
                        </a:spcAft>
                        <a:buNone/>
                      </a:pPr>
                      <a:r>
                        <a:rPr b="1" lang="en-ZA"/>
                        <a:t>Space | Place | Environment</a:t>
                      </a:r>
                      <a:endParaRPr b="1"/>
                    </a:p>
                  </a:txBody>
                  <a:tcPr marT="91425" marB="91425" marR="91425" marL="91425"/>
                </a:tc>
                <a:tc>
                  <a:txBody>
                    <a:bodyPr/>
                    <a:lstStyle/>
                    <a:p>
                      <a:pPr indent="0" lvl="0" marL="0" rtl="0" algn="ctr">
                        <a:spcBef>
                          <a:spcPts val="0"/>
                        </a:spcBef>
                        <a:spcAft>
                          <a:spcPts val="0"/>
                        </a:spcAft>
                        <a:buNone/>
                      </a:pPr>
                      <a:r>
                        <a:rPr b="1" lang="en-ZA"/>
                        <a:t>Performance</a:t>
                      </a:r>
                      <a:r>
                        <a:rPr b="1" lang="en-ZA"/>
                        <a:t> | </a:t>
                      </a:r>
                      <a:r>
                        <a:rPr b="1" lang="en-ZA"/>
                        <a:t>Ritual</a:t>
                      </a:r>
                      <a:endParaRPr b="1"/>
                    </a:p>
                  </a:txBody>
                  <a:tcPr marT="91425" marB="91425" marR="91425" marL="91425"/>
                </a:tc>
                <a:tc>
                  <a:txBody>
                    <a:bodyPr/>
                    <a:lstStyle/>
                    <a:p>
                      <a:pPr indent="0" lvl="0" marL="0" rtl="0" algn="ctr">
                        <a:spcBef>
                          <a:spcPts val="0"/>
                        </a:spcBef>
                        <a:spcAft>
                          <a:spcPts val="0"/>
                        </a:spcAft>
                        <a:buNone/>
                      </a:pPr>
                      <a:r>
                        <a:rPr b="1" lang="en-ZA"/>
                        <a:t>Construct</a:t>
                      </a:r>
                      <a:r>
                        <a:rPr b="1" lang="en-ZA"/>
                        <a:t> | </a:t>
                      </a:r>
                      <a:r>
                        <a:rPr b="1" lang="en-ZA"/>
                        <a:t>Model</a:t>
                      </a:r>
                      <a:endParaRPr b="1"/>
                    </a:p>
                  </a:txBody>
                  <a:tcPr marT="91425" marB="91425" marR="91425" marL="91425"/>
                </a:tc>
                <a:tc>
                  <a:txBody>
                    <a:bodyPr/>
                    <a:lstStyle/>
                    <a:p>
                      <a:pPr indent="0" lvl="0" marL="0" rtl="0" algn="ctr">
                        <a:spcBef>
                          <a:spcPts val="0"/>
                        </a:spcBef>
                        <a:spcAft>
                          <a:spcPts val="0"/>
                        </a:spcAft>
                        <a:buNone/>
                      </a:pPr>
                      <a:r>
                        <a:rPr b="1" lang="en-ZA"/>
                        <a:t>Virtual Reality</a:t>
                      </a:r>
                      <a:endParaRPr b="1"/>
                    </a:p>
                  </a:txBody>
                  <a:tcPr marT="91425" marB="91425" marR="91425" marL="91425"/>
                </a:tc>
                <a:tc>
                  <a:txBody>
                    <a:bodyPr/>
                    <a:lstStyle/>
                    <a:p>
                      <a:pPr indent="0" lvl="0" marL="0" rtl="0" algn="ctr">
                        <a:spcBef>
                          <a:spcPts val="0"/>
                        </a:spcBef>
                        <a:spcAft>
                          <a:spcPts val="0"/>
                        </a:spcAft>
                        <a:buNone/>
                      </a:pPr>
                      <a:r>
                        <a:rPr b="1" lang="en-ZA"/>
                        <a:t>Games</a:t>
                      </a:r>
                      <a:endParaRPr b="1"/>
                    </a:p>
                  </a:txBody>
                  <a:tcPr marT="91425" marB="91425" marR="91425" marL="91425"/>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2" name="Shape 472"/>
        <p:cNvGrpSpPr/>
        <p:nvPr/>
      </p:nvGrpSpPr>
      <p:grpSpPr>
        <a:xfrm>
          <a:off x="0" y="0"/>
          <a:ext cx="0" cy="0"/>
          <a:chOff x="0" y="0"/>
          <a:chExt cx="0" cy="0"/>
        </a:xfrm>
      </p:grpSpPr>
      <p:sp>
        <p:nvSpPr>
          <p:cNvPr id="473" name="Google Shape;473;p63"/>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First encounter?</a:t>
            </a:r>
            <a:endParaRPr b="1" sz="2000">
              <a:solidFill>
                <a:schemeClr val="dk1"/>
              </a:solidFill>
              <a:latin typeface="Calibri"/>
              <a:ea typeface="Calibri"/>
              <a:cs typeface="Calibri"/>
              <a:sym typeface="Calibri"/>
            </a:endParaRPr>
          </a:p>
        </p:txBody>
      </p:sp>
      <p:sp>
        <p:nvSpPr>
          <p:cNvPr id="474" name="Google Shape;474;p63"/>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Eileen Gardiner, R.G.M., 2016. The Digital Humanities. Cambridge University Press. 3</a:t>
            </a:r>
            <a:endParaRPr sz="600">
              <a:latin typeface="Calibri"/>
              <a:ea typeface="Calibri"/>
              <a:cs typeface="Calibri"/>
              <a:sym typeface="Calibri"/>
            </a:endParaRPr>
          </a:p>
        </p:txBody>
      </p:sp>
      <p:pic>
        <p:nvPicPr>
          <p:cNvPr id="475" name="Google Shape;475;p63">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476" name="Google Shape;476;p63"/>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477" name="Google Shape;477;p63"/>
          <p:cNvSpPr txBox="1"/>
          <p:nvPr>
            <p:ph idx="1" type="body"/>
          </p:nvPr>
        </p:nvSpPr>
        <p:spPr>
          <a:xfrm>
            <a:off x="557125" y="916375"/>
            <a:ext cx="7959000" cy="52434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In 1949, Roberto Busa, an Italian Jesuit and theologian, approached Thomas J. Watson, founder of IBM, seeking help in </a:t>
            </a:r>
            <a:r>
              <a:rPr lang="en-ZA" sz="2000" u="sng">
                <a:solidFill>
                  <a:schemeClr val="hlink"/>
                </a:solidFill>
                <a:hlinkClick r:id="rId5"/>
              </a:rPr>
              <a:t>indexing the works of Thomas Aquinas</a:t>
            </a:r>
            <a:r>
              <a:rPr lang="en-ZA" sz="2000"/>
              <a:t>. The digital was a means to the qualitative improvement of the humanists’ moral goal. In the process Busa and Watson demonstrated that the search-and-sort functions of the computer were compelling tools for certain aspects of research. </a:t>
            </a:r>
            <a:endParaRPr sz="2000"/>
          </a:p>
          <a:p>
            <a:pPr indent="0" lvl="0" marL="0" rtl="0" algn="l">
              <a:lnSpc>
                <a:spcPct val="125000"/>
              </a:lnSpc>
              <a:spcBef>
                <a:spcPts val="1000"/>
              </a:spcBef>
              <a:spcAft>
                <a:spcPts val="0"/>
              </a:spcAft>
              <a:buClr>
                <a:schemeClr val="dk1"/>
              </a:buClr>
              <a:buSzPts val="1100"/>
              <a:buFont typeface="Arial"/>
              <a:buNone/>
            </a:pPr>
            <a:r>
              <a:t/>
            </a:r>
            <a:endParaRPr sz="1000"/>
          </a:p>
          <a:p>
            <a:pPr indent="0" lvl="0" marL="0" rtl="0" algn="l">
              <a:lnSpc>
                <a:spcPct val="125000"/>
              </a:lnSpc>
              <a:spcBef>
                <a:spcPts val="1000"/>
              </a:spcBef>
              <a:spcAft>
                <a:spcPts val="0"/>
              </a:spcAft>
              <a:buClr>
                <a:schemeClr val="dk1"/>
              </a:buClr>
              <a:buSzPts val="1100"/>
              <a:buFont typeface="Arial"/>
              <a:buNone/>
            </a:pPr>
            <a:r>
              <a:t/>
            </a:r>
            <a:endParaRPr sz="1000"/>
          </a:p>
          <a:p>
            <a:pPr indent="0" lvl="0" marL="0" rtl="0" algn="l">
              <a:lnSpc>
                <a:spcPct val="125000"/>
              </a:lnSpc>
              <a:spcBef>
                <a:spcPts val="1000"/>
              </a:spcBef>
              <a:spcAft>
                <a:spcPts val="0"/>
              </a:spcAft>
              <a:buClr>
                <a:schemeClr val="dk1"/>
              </a:buClr>
              <a:buSzPts val="1100"/>
              <a:buFont typeface="Arial"/>
              <a:buNone/>
            </a:pPr>
            <a:r>
              <a:rPr i="1" lang="en-ZA" sz="2000"/>
              <a:t>“For the humanist perhaps nothing is more important that the capacity to organize and search large bodies of information”</a:t>
            </a:r>
            <a:r>
              <a:rPr lang="en-ZA" sz="2000"/>
              <a:t> </a:t>
            </a:r>
            <a:endParaRPr sz="2000"/>
          </a:p>
          <a:p>
            <a:pPr indent="0" lvl="0" marL="0" rtl="0" algn="l">
              <a:lnSpc>
                <a:spcPct val="125000"/>
              </a:lnSpc>
              <a:spcBef>
                <a:spcPts val="1000"/>
              </a:spcBef>
              <a:spcAft>
                <a:spcPts val="0"/>
              </a:spcAft>
              <a:buClr>
                <a:schemeClr val="dk1"/>
              </a:buClr>
              <a:buSzPts val="1100"/>
              <a:buFont typeface="Arial"/>
              <a:buNone/>
            </a:pPr>
            <a:r>
              <a:rPr lang="en-ZA" sz="2000"/>
              <a:t>(</a:t>
            </a:r>
            <a:r>
              <a:rPr lang="en-ZA" sz="2000"/>
              <a:t>Katz 2005, 108)</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1" name="Shape 481"/>
        <p:cNvGrpSpPr/>
        <p:nvPr/>
      </p:nvGrpSpPr>
      <p:grpSpPr>
        <a:xfrm>
          <a:off x="0" y="0"/>
          <a:ext cx="0" cy="0"/>
          <a:chOff x="0" y="0"/>
          <a:chExt cx="0" cy="0"/>
        </a:xfrm>
      </p:grpSpPr>
      <p:sp>
        <p:nvSpPr>
          <p:cNvPr id="482" name="Google Shape;482;p64"/>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DH, Literature and the </a:t>
            </a:r>
            <a:r>
              <a:rPr lang="en-ZA" sz="2000" u="sng">
                <a:solidFill>
                  <a:schemeClr val="hlink"/>
                </a:solidFill>
                <a:latin typeface="Calibri"/>
                <a:ea typeface="Calibri"/>
                <a:cs typeface="Calibri"/>
                <a:sym typeface="Calibri"/>
                <a:hlinkClick r:id="rId3"/>
              </a:rPr>
              <a:t>Text Encoding </a:t>
            </a:r>
            <a:r>
              <a:rPr lang="en-ZA" sz="2000" u="sng">
                <a:solidFill>
                  <a:schemeClr val="hlink"/>
                </a:solidFill>
                <a:latin typeface="Calibri"/>
                <a:ea typeface="Calibri"/>
                <a:cs typeface="Calibri"/>
                <a:sym typeface="Calibri"/>
                <a:hlinkClick r:id="rId4"/>
              </a:rPr>
              <a:t>Initiative</a:t>
            </a:r>
            <a:endParaRPr b="1" sz="2000">
              <a:solidFill>
                <a:schemeClr val="dk1"/>
              </a:solidFill>
              <a:latin typeface="Calibri"/>
              <a:ea typeface="Calibri"/>
              <a:cs typeface="Calibri"/>
              <a:sym typeface="Calibri"/>
            </a:endParaRPr>
          </a:p>
        </p:txBody>
      </p:sp>
      <p:sp>
        <p:nvSpPr>
          <p:cNvPr id="483" name="Google Shape;483;p64"/>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Hartsell-Gundy, A., Braunsten, L., Golomb, L. (Eds.), 2015. Digital Humanities in the Library. American Library Association. 59</a:t>
            </a:r>
            <a:endParaRPr sz="600">
              <a:latin typeface="Calibri"/>
              <a:ea typeface="Calibri"/>
              <a:cs typeface="Calibri"/>
              <a:sym typeface="Calibri"/>
            </a:endParaRPr>
          </a:p>
        </p:txBody>
      </p:sp>
      <p:pic>
        <p:nvPicPr>
          <p:cNvPr id="484" name="Google Shape;484;p64">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485" name="Google Shape;485;p64"/>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486" name="Google Shape;486;p64"/>
          <p:cNvSpPr txBox="1"/>
          <p:nvPr>
            <p:ph idx="1" type="body"/>
          </p:nvPr>
        </p:nvSpPr>
        <p:spPr>
          <a:xfrm>
            <a:off x="557125" y="916375"/>
            <a:ext cx="7959000" cy="52434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ZA" sz="2000"/>
              <a:t>The </a:t>
            </a:r>
            <a:r>
              <a:rPr b="1" lang="en-ZA" sz="2000"/>
              <a:t>distant</a:t>
            </a:r>
            <a:r>
              <a:rPr lang="en-ZA" sz="2000"/>
              <a:t> reading of texts using the tools of computers.</a:t>
            </a:r>
            <a:endParaRPr sz="2000"/>
          </a:p>
          <a:p>
            <a:pPr indent="0" lvl="0" marL="0" rtl="0" algn="l">
              <a:lnSpc>
                <a:spcPct val="115000"/>
              </a:lnSpc>
              <a:spcBef>
                <a:spcPts val="0"/>
              </a:spcBef>
              <a:spcAft>
                <a:spcPts val="0"/>
              </a:spcAft>
              <a:buClr>
                <a:schemeClr val="dk1"/>
              </a:buClr>
              <a:buSzPts val="1100"/>
              <a:buFont typeface="Arial"/>
              <a:buNone/>
            </a:pPr>
            <a:r>
              <a:t/>
            </a:r>
            <a:endParaRPr sz="2000"/>
          </a:p>
          <a:p>
            <a:pPr indent="0" lvl="0" marL="0" rtl="0" algn="l">
              <a:lnSpc>
                <a:spcPct val="115000"/>
              </a:lnSpc>
              <a:spcBef>
                <a:spcPts val="0"/>
              </a:spcBef>
              <a:spcAft>
                <a:spcPts val="0"/>
              </a:spcAft>
              <a:buClr>
                <a:schemeClr val="dk1"/>
              </a:buClr>
              <a:buSzPts val="1100"/>
              <a:buFont typeface="Arial"/>
              <a:buNone/>
            </a:pPr>
            <a:r>
              <a:rPr lang="en-ZA" sz="2000"/>
              <a:t>Franco Moretti argues that it is impossible to do a complete close reading of the wide corpus of any amount of existing texts (this process is selective and full of omissions), so why not use a computer to study a large volume of texts.</a:t>
            </a:r>
            <a:endParaRPr sz="2000"/>
          </a:p>
          <a:p>
            <a:pPr indent="0" lvl="0" marL="0" rtl="0" algn="l">
              <a:lnSpc>
                <a:spcPct val="115000"/>
              </a:lnSpc>
              <a:spcBef>
                <a:spcPts val="0"/>
              </a:spcBef>
              <a:spcAft>
                <a:spcPts val="0"/>
              </a:spcAft>
              <a:buClr>
                <a:schemeClr val="dk1"/>
              </a:buClr>
              <a:buSzPts val="1100"/>
              <a:buFont typeface="Arial"/>
              <a:buNone/>
            </a:pPr>
            <a:r>
              <a:rPr lang="en-ZA" sz="2000"/>
              <a:t> </a:t>
            </a:r>
            <a:endParaRPr sz="2000"/>
          </a:p>
          <a:p>
            <a:pPr indent="0" lvl="0" marL="0" rtl="0" algn="l">
              <a:lnSpc>
                <a:spcPct val="115000"/>
              </a:lnSpc>
              <a:spcBef>
                <a:spcPts val="0"/>
              </a:spcBef>
              <a:spcAft>
                <a:spcPts val="0"/>
              </a:spcAft>
              <a:buClr>
                <a:schemeClr val="dk1"/>
              </a:buClr>
              <a:buSzPts val="1100"/>
              <a:buFont typeface="Arial"/>
              <a:buNone/>
            </a:pPr>
            <a:r>
              <a:rPr lang="en-ZA" sz="2000"/>
              <a:t>Moretti uses computer data and digitized texts to </a:t>
            </a:r>
            <a:r>
              <a:rPr lang="en-ZA" sz="2000"/>
              <a:t>construct</a:t>
            </a:r>
            <a:r>
              <a:rPr lang="en-ZA" sz="2000"/>
              <a:t> graphical charts out of data from several thousand texts to trace </a:t>
            </a:r>
            <a:r>
              <a:rPr lang="en-ZA" sz="2000" u="sng">
                <a:solidFill>
                  <a:schemeClr val="hlink"/>
                </a:solidFill>
                <a:hlinkClick r:id="rId7"/>
              </a:rPr>
              <a:t>massive patterns</a:t>
            </a:r>
            <a:r>
              <a:rPr lang="en-ZA" sz="2000"/>
              <a:t> in book history, in the development of genres, titles, characters and other features of novels in various national literature, all rendered in graphs, charts and other graphical works.</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0" name="Shape 490"/>
        <p:cNvGrpSpPr/>
        <p:nvPr/>
      </p:nvGrpSpPr>
      <p:grpSpPr>
        <a:xfrm>
          <a:off x="0" y="0"/>
          <a:ext cx="0" cy="0"/>
          <a:chOff x="0" y="0"/>
          <a:chExt cx="0" cy="0"/>
        </a:xfrm>
      </p:grpSpPr>
      <p:sp>
        <p:nvSpPr>
          <p:cNvPr id="491" name="Google Shape;491;p65"/>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DH and Digital History</a:t>
            </a:r>
            <a:endParaRPr b="1" sz="2000">
              <a:solidFill>
                <a:schemeClr val="dk1"/>
              </a:solidFill>
              <a:latin typeface="Calibri"/>
              <a:ea typeface="Calibri"/>
              <a:cs typeface="Calibri"/>
              <a:sym typeface="Calibri"/>
            </a:endParaRPr>
          </a:p>
        </p:txBody>
      </p:sp>
      <p:sp>
        <p:nvSpPr>
          <p:cNvPr id="492" name="Google Shape;492;p65"/>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Roy Rosenzweig Center for History and New Media at George Mason University  </a:t>
            </a:r>
            <a:r>
              <a:rPr lang="en-ZA" sz="600" u="sng">
                <a:solidFill>
                  <a:schemeClr val="hlink"/>
                </a:solidFill>
                <a:latin typeface="Calibri"/>
                <a:ea typeface="Calibri"/>
                <a:cs typeface="Calibri"/>
                <a:sym typeface="Calibri"/>
                <a:hlinkClick r:id="rId3"/>
              </a:rPr>
              <a:t>https://rrchnm.org/what-we-do/</a:t>
            </a:r>
            <a:endParaRPr sz="600">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493" name="Google Shape;493;p65">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494" name="Google Shape;494;p65"/>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495" name="Google Shape;495;p65"/>
          <p:cNvSpPr txBox="1"/>
          <p:nvPr>
            <p:ph idx="1" type="body"/>
          </p:nvPr>
        </p:nvSpPr>
        <p:spPr>
          <a:xfrm>
            <a:off x="557125" y="702050"/>
            <a:ext cx="7959000" cy="25347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Digital History is an approach to examining and representing the past that takes </a:t>
            </a:r>
            <a:r>
              <a:rPr i="1" lang="en-ZA" sz="2000"/>
              <a:t>advantage of new communication technologies</a:t>
            </a:r>
            <a:r>
              <a:rPr lang="en-ZA" sz="2000"/>
              <a:t> such as computers and the Web. It draws on essential features of the digital realm, such as </a:t>
            </a:r>
            <a:r>
              <a:rPr b="1" lang="en-ZA" sz="2000"/>
              <a:t>databases hypertextualization and networks</a:t>
            </a:r>
            <a:r>
              <a:rPr lang="en-ZA" sz="2000"/>
              <a:t> to create and share historical knowledge.</a:t>
            </a:r>
            <a:endParaRPr sz="2000"/>
          </a:p>
        </p:txBody>
      </p:sp>
      <p:pic>
        <p:nvPicPr>
          <p:cNvPr id="496" name="Google Shape;496;p65"/>
          <p:cNvPicPr preferRelativeResize="0"/>
          <p:nvPr/>
        </p:nvPicPr>
        <p:blipFill>
          <a:blip r:embed="rId6">
            <a:alphaModFix/>
          </a:blip>
          <a:stretch>
            <a:fillRect/>
          </a:stretch>
        </p:blipFill>
        <p:spPr>
          <a:xfrm rot="275201">
            <a:off x="2949393" y="2793209"/>
            <a:ext cx="4630436" cy="3111402"/>
          </a:xfrm>
          <a:prstGeom prst="rect">
            <a:avLst/>
          </a:prstGeom>
          <a:noFill/>
          <a:ln cap="flat" cmpd="sng" w="9525">
            <a:solidFill>
              <a:schemeClr val="dk2"/>
            </a:solidFill>
            <a:prstDash val="dash"/>
            <a:round/>
            <a:headEnd len="sm" w="sm" type="none"/>
            <a:tailEnd len="sm" w="sm" type="none"/>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0" name="Shape 500"/>
        <p:cNvGrpSpPr/>
        <p:nvPr/>
      </p:nvGrpSpPr>
      <p:grpSpPr>
        <a:xfrm>
          <a:off x="0" y="0"/>
          <a:ext cx="0" cy="0"/>
          <a:chOff x="0" y="0"/>
          <a:chExt cx="0" cy="0"/>
        </a:xfrm>
      </p:grpSpPr>
      <p:sp>
        <p:nvSpPr>
          <p:cNvPr id="501" name="Google Shape;501;p66"/>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It doesn’t do everything at the same time: </a:t>
            </a:r>
            <a:endParaRPr sz="2000"/>
          </a:p>
          <a:p>
            <a:pPr indent="0" lvl="0" marL="0" rtl="0" algn="l">
              <a:lnSpc>
                <a:spcPct val="125000"/>
              </a:lnSpc>
              <a:spcBef>
                <a:spcPts val="1000"/>
              </a:spcBef>
              <a:spcAft>
                <a:spcPts val="0"/>
              </a:spcAft>
              <a:buClr>
                <a:schemeClr val="dk1"/>
              </a:buClr>
              <a:buSzPts val="1100"/>
              <a:buFont typeface="Arial"/>
              <a:buNone/>
            </a:pPr>
            <a:r>
              <a:rPr lang="en-ZA" sz="2000"/>
              <a:t>… not a discipline, </a:t>
            </a:r>
            <a:endParaRPr sz="2000"/>
          </a:p>
          <a:p>
            <a:pPr indent="0" lvl="0" marL="0" rtl="0" algn="l">
              <a:lnSpc>
                <a:spcPct val="125000"/>
              </a:lnSpc>
              <a:spcBef>
                <a:spcPts val="1000"/>
              </a:spcBef>
              <a:spcAft>
                <a:spcPts val="0"/>
              </a:spcAft>
              <a:buClr>
                <a:schemeClr val="dk1"/>
              </a:buClr>
              <a:buSzPts val="1100"/>
              <a:buFont typeface="Arial"/>
              <a:buNone/>
            </a:pPr>
            <a:r>
              <a:rPr lang="en-ZA" sz="2000"/>
              <a:t>...</a:t>
            </a:r>
            <a:r>
              <a:rPr lang="en-ZA" sz="2000"/>
              <a:t>  not a big tent,</a:t>
            </a:r>
            <a:endParaRPr sz="2000"/>
          </a:p>
          <a:p>
            <a:pPr indent="0" lvl="0" marL="0" rtl="0" algn="l">
              <a:lnSpc>
                <a:spcPct val="125000"/>
              </a:lnSpc>
              <a:spcBef>
                <a:spcPts val="1000"/>
              </a:spcBef>
              <a:spcAft>
                <a:spcPts val="0"/>
              </a:spcAft>
              <a:buClr>
                <a:schemeClr val="dk1"/>
              </a:buClr>
              <a:buSzPts val="1100"/>
              <a:buFont typeface="Arial"/>
              <a:buNone/>
            </a:pPr>
            <a:r>
              <a:rPr lang="en-ZA" sz="2000"/>
              <a:t>… not a service function,</a:t>
            </a:r>
            <a:endParaRPr sz="2000"/>
          </a:p>
          <a:p>
            <a:pPr indent="0" lvl="0" marL="0" rtl="0" algn="l">
              <a:lnSpc>
                <a:spcPct val="125000"/>
              </a:lnSpc>
              <a:spcBef>
                <a:spcPts val="1000"/>
              </a:spcBef>
              <a:spcAft>
                <a:spcPts val="0"/>
              </a:spcAft>
              <a:buClr>
                <a:schemeClr val="dk1"/>
              </a:buClr>
              <a:buSzPts val="1100"/>
              <a:buFont typeface="Arial"/>
              <a:buNone/>
            </a:pPr>
            <a:r>
              <a:rPr lang="en-ZA" sz="2000"/>
              <a:t>… not a methodological commons, </a:t>
            </a:r>
            <a:endParaRPr sz="2000"/>
          </a:p>
          <a:p>
            <a:pPr indent="0" lvl="0" marL="0" rtl="0" algn="l">
              <a:lnSpc>
                <a:spcPct val="125000"/>
              </a:lnSpc>
              <a:spcBef>
                <a:spcPts val="1000"/>
              </a:spcBef>
              <a:spcAft>
                <a:spcPts val="0"/>
              </a:spcAft>
              <a:buClr>
                <a:schemeClr val="dk1"/>
              </a:buClr>
              <a:buSzPts val="1100"/>
              <a:buFont typeface="Arial"/>
              <a:buNone/>
            </a:pPr>
            <a:r>
              <a:rPr lang="en-ZA" sz="2000"/>
              <a:t>… not a way of curing technophobia in the humanities,</a:t>
            </a:r>
            <a:endParaRPr sz="2000"/>
          </a:p>
          <a:p>
            <a:pPr indent="0" lvl="0" marL="0" rtl="0" algn="l">
              <a:lnSpc>
                <a:spcPct val="125000"/>
              </a:lnSpc>
              <a:spcBef>
                <a:spcPts val="1000"/>
              </a:spcBef>
              <a:spcAft>
                <a:spcPts val="0"/>
              </a:spcAft>
              <a:buClr>
                <a:schemeClr val="dk1"/>
              </a:buClr>
              <a:buSzPts val="1100"/>
              <a:buFont typeface="Arial"/>
              <a:buNone/>
            </a:pPr>
            <a:r>
              <a:rPr lang="en-ZA" sz="2000"/>
              <a:t>… not a way of graciously bringing technology to the humanities. </a:t>
            </a:r>
            <a:endParaRPr sz="2000"/>
          </a:p>
        </p:txBody>
      </p:sp>
      <p:sp>
        <p:nvSpPr>
          <p:cNvPr id="502" name="Google Shape;502;p66"/>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What it is not?</a:t>
            </a:r>
            <a:endParaRPr b="1" sz="2000">
              <a:solidFill>
                <a:schemeClr val="dk1"/>
              </a:solidFill>
              <a:latin typeface="Calibri"/>
              <a:ea typeface="Calibri"/>
              <a:cs typeface="Calibri"/>
              <a:sym typeface="Calibri"/>
            </a:endParaRPr>
          </a:p>
        </p:txBody>
      </p:sp>
      <p:sp>
        <p:nvSpPr>
          <p:cNvPr id="503" name="Google Shape;503;p66"/>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Svensson, P., 2016. Big Digital Humanities. University of Michigan Press.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504" name="Google Shape;504;p66">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505" name="Google Shape;505;p66"/>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9" name="Shape 509"/>
        <p:cNvGrpSpPr/>
        <p:nvPr/>
      </p:nvGrpSpPr>
      <p:grpSpPr>
        <a:xfrm>
          <a:off x="0" y="0"/>
          <a:ext cx="0" cy="0"/>
          <a:chOff x="0" y="0"/>
          <a:chExt cx="0" cy="0"/>
        </a:xfrm>
      </p:grpSpPr>
      <p:sp>
        <p:nvSpPr>
          <p:cNvPr id="510" name="Google Shape;510;p67"/>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Rather, it is an </a:t>
            </a:r>
            <a:r>
              <a:rPr b="1" lang="en-ZA" sz="2000"/>
              <a:t>inclusive meeting place</a:t>
            </a:r>
            <a:r>
              <a:rPr lang="en-ZA" sz="2000"/>
              <a:t> for the humanities and the digital, a contact zone for a range of epistemic traditions and expert competencies and in infrastructure for empowering participants, creating scholarship of many types, building technological solutions and methodology and curating meaningful intellectual exchange. </a:t>
            </a:r>
            <a:endParaRPr sz="2000"/>
          </a:p>
          <a:p>
            <a:pPr indent="0" lvl="0" marL="0" rtl="0" algn="l">
              <a:lnSpc>
                <a:spcPct val="125000"/>
              </a:lnSpc>
              <a:spcBef>
                <a:spcPts val="1000"/>
              </a:spcBef>
              <a:spcAft>
                <a:spcPts val="0"/>
              </a:spcAft>
              <a:buClr>
                <a:schemeClr val="dk1"/>
              </a:buClr>
              <a:buSzPts val="1100"/>
              <a:buFont typeface="Arial"/>
              <a:buNone/>
            </a:pPr>
            <a:r>
              <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
        <p:nvSpPr>
          <p:cNvPr id="511" name="Google Shape;511;p67"/>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What it is = scholarship linked with technology</a:t>
            </a:r>
            <a:endParaRPr b="1" sz="2000">
              <a:solidFill>
                <a:schemeClr val="dk1"/>
              </a:solidFill>
              <a:latin typeface="Calibri"/>
              <a:ea typeface="Calibri"/>
              <a:cs typeface="Calibri"/>
              <a:sym typeface="Calibri"/>
            </a:endParaRPr>
          </a:p>
        </p:txBody>
      </p:sp>
      <p:sp>
        <p:nvSpPr>
          <p:cNvPr id="512" name="Google Shape;512;p67"/>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Svensson, P., 2016. Big Digital Humanities. University of Michigan Press, xiii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513" name="Google Shape;513;p67">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514" name="Google Shape;514;p6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8" name="Shape 518"/>
        <p:cNvGrpSpPr/>
        <p:nvPr/>
      </p:nvGrpSpPr>
      <p:grpSpPr>
        <a:xfrm>
          <a:off x="0" y="0"/>
          <a:ext cx="0" cy="0"/>
          <a:chOff x="0" y="0"/>
          <a:chExt cx="0" cy="0"/>
        </a:xfrm>
      </p:grpSpPr>
      <p:sp>
        <p:nvSpPr>
          <p:cNvPr id="519" name="Google Shape;519;p68"/>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ZA" sz="2000"/>
              <a:t>If </a:t>
            </a:r>
            <a:r>
              <a:rPr b="1" lang="en-ZA" sz="2000"/>
              <a:t>digital tools and methods are to become a more integral and iterative</a:t>
            </a:r>
            <a:r>
              <a:rPr lang="en-ZA" sz="2000"/>
              <a:t> part of scholarly work, traditional modalities may simply not suffice as they do not allow integrated dynamic content and access to data and media environments – an </a:t>
            </a:r>
            <a:r>
              <a:rPr b="1" lang="en-ZA" sz="2000"/>
              <a:t>increase in alternative types of academic production</a:t>
            </a:r>
            <a:r>
              <a:rPr lang="en-ZA" sz="2000"/>
              <a:t>, pushed by accessibility to digital production and interest in experimental modes of expression, as well as a connection to art-based research practices.</a:t>
            </a:r>
            <a:endParaRPr sz="2000"/>
          </a:p>
          <a:p>
            <a:pPr indent="0" lvl="0" marL="0" rtl="0" algn="l">
              <a:lnSpc>
                <a:spcPct val="115000"/>
              </a:lnSpc>
              <a:spcBef>
                <a:spcPts val="0"/>
              </a:spcBef>
              <a:spcAft>
                <a:spcPts val="0"/>
              </a:spcAft>
              <a:buClr>
                <a:schemeClr val="dk1"/>
              </a:buClr>
              <a:buSzPts val="1100"/>
              <a:buFont typeface="Arial"/>
              <a:buNone/>
            </a:pPr>
            <a:r>
              <a:rPr lang="en-ZA" sz="2000"/>
              <a:t> </a:t>
            </a:r>
            <a:endParaRPr sz="2000"/>
          </a:p>
          <a:p>
            <a:pPr indent="0" lvl="0" marL="0" rtl="0" algn="l">
              <a:lnSpc>
                <a:spcPct val="115000"/>
              </a:lnSpc>
              <a:spcBef>
                <a:spcPts val="0"/>
              </a:spcBef>
              <a:spcAft>
                <a:spcPts val="0"/>
              </a:spcAft>
              <a:buClr>
                <a:schemeClr val="dk1"/>
              </a:buClr>
              <a:buSzPts val="1100"/>
              <a:buFont typeface="Arial"/>
              <a:buNone/>
            </a:pPr>
            <a:r>
              <a:rPr lang="en-ZA" sz="2000"/>
              <a:t>These modes of production, the digital ones, affect the fields of humanities.</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
        <p:nvSpPr>
          <p:cNvPr id="520" name="Google Shape;520;p68"/>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Digital Humanities within the Academy?</a:t>
            </a:r>
            <a:endParaRPr b="1" sz="2000">
              <a:solidFill>
                <a:schemeClr val="dk1"/>
              </a:solidFill>
              <a:latin typeface="Calibri"/>
              <a:ea typeface="Calibri"/>
              <a:cs typeface="Calibri"/>
              <a:sym typeface="Calibri"/>
            </a:endParaRPr>
          </a:p>
        </p:txBody>
      </p:sp>
      <p:sp>
        <p:nvSpPr>
          <p:cNvPr id="521" name="Google Shape;521;p68"/>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Svensson, P., 2016. Big Digital Humanities. University of Michigan Press, 3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522" name="Google Shape;522;p68">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523" name="Google Shape;523;p6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3" name="Shape 313"/>
        <p:cNvGrpSpPr/>
        <p:nvPr/>
      </p:nvGrpSpPr>
      <p:grpSpPr>
        <a:xfrm>
          <a:off x="0" y="0"/>
          <a:ext cx="0" cy="0"/>
          <a:chOff x="0" y="0"/>
          <a:chExt cx="0" cy="0"/>
        </a:xfrm>
      </p:grpSpPr>
      <p:sp>
        <p:nvSpPr>
          <p:cNvPr id="314" name="Google Shape;314;p51"/>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200"/>
              <a:buFont typeface="Arial"/>
              <a:buNone/>
            </a:pPr>
            <a:r>
              <a:rPr b="1" lang="en-ZA" sz="2000">
                <a:solidFill>
                  <a:schemeClr val="dk1"/>
                </a:solidFill>
                <a:latin typeface="Roboto"/>
                <a:ea typeface="Roboto"/>
                <a:cs typeface="Roboto"/>
                <a:sym typeface="Roboto"/>
              </a:rPr>
              <a:t>Introduction</a:t>
            </a:r>
            <a:endParaRPr b="1" sz="2000">
              <a:solidFill>
                <a:schemeClr val="dk1"/>
              </a:solidFill>
              <a:latin typeface="Roboto"/>
              <a:ea typeface="Roboto"/>
              <a:cs typeface="Roboto"/>
              <a:sym typeface="Roboto"/>
            </a:endParaRPr>
          </a:p>
        </p:txBody>
      </p:sp>
      <p:pic>
        <p:nvPicPr>
          <p:cNvPr id="315" name="Google Shape;315;p51">
            <a:hlinkClick r:id="rId3"/>
          </p:cNvPr>
          <p:cNvPicPr preferRelativeResize="0"/>
          <p:nvPr/>
        </p:nvPicPr>
        <p:blipFill>
          <a:blip r:embed="rId4">
            <a:alphaModFix/>
          </a:blip>
          <a:stretch>
            <a:fillRect/>
          </a:stretch>
        </p:blipFill>
        <p:spPr>
          <a:xfrm>
            <a:off x="7587925" y="0"/>
            <a:ext cx="1556080" cy="563700"/>
          </a:xfrm>
          <a:prstGeom prst="rect">
            <a:avLst/>
          </a:prstGeom>
          <a:noFill/>
          <a:ln cap="flat" cmpd="sng" w="9525">
            <a:solidFill>
              <a:srgbClr val="FF0000"/>
            </a:solidFill>
            <a:prstDash val="solid"/>
            <a:round/>
            <a:headEnd len="sm" w="sm" type="none"/>
            <a:tailEnd len="sm" w="sm" type="none"/>
          </a:ln>
        </p:spPr>
      </p:pic>
      <p:sp>
        <p:nvSpPr>
          <p:cNvPr id="316" name="Google Shape;316;p51"/>
          <p:cNvSpPr/>
          <p:nvPr/>
        </p:nvSpPr>
        <p:spPr>
          <a:xfrm>
            <a:off x="5359000" y="2045825"/>
            <a:ext cx="1620000" cy="1620000"/>
          </a:xfrm>
          <a:prstGeom prst="ellipse">
            <a:avLst/>
          </a:prstGeom>
          <a:noFill/>
          <a:ln cap="rnd" cmpd="sng" w="28575">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cxnSp>
        <p:nvCxnSpPr>
          <p:cNvPr id="317" name="Google Shape;317;p51"/>
          <p:cNvCxnSpPr>
            <a:stCxn id="316" idx="7"/>
            <a:endCxn id="315" idx="2"/>
          </p:cNvCxnSpPr>
          <p:nvPr/>
        </p:nvCxnSpPr>
        <p:spPr>
          <a:xfrm flipH="1" rot="10800000">
            <a:off x="6741757" y="563769"/>
            <a:ext cx="1624200" cy="1719300"/>
          </a:xfrm>
          <a:prstGeom prst="straightConnector1">
            <a:avLst/>
          </a:prstGeom>
          <a:noFill/>
          <a:ln cap="flat" cmpd="sng" w="28575">
            <a:solidFill>
              <a:srgbClr val="FF0000"/>
            </a:solidFill>
            <a:prstDash val="solid"/>
            <a:round/>
            <a:headEnd len="med" w="med" type="none"/>
            <a:tailEnd len="med" w="med" type="triangle"/>
          </a:ln>
        </p:spPr>
      </p:cxnSp>
      <p:sp>
        <p:nvSpPr>
          <p:cNvPr id="318" name="Google Shape;318;p5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pic>
        <p:nvPicPr>
          <p:cNvPr id="319" name="Google Shape;319;p51">
            <a:hlinkClick r:id="rId5"/>
          </p:cNvPr>
          <p:cNvPicPr preferRelativeResize="0"/>
          <p:nvPr/>
        </p:nvPicPr>
        <p:blipFill>
          <a:blip r:embed="rId6">
            <a:alphaModFix/>
          </a:blip>
          <a:stretch>
            <a:fillRect/>
          </a:stretch>
        </p:blipFill>
        <p:spPr>
          <a:xfrm>
            <a:off x="7587925" y="0"/>
            <a:ext cx="1556080" cy="563700"/>
          </a:xfrm>
          <a:prstGeom prst="rect">
            <a:avLst/>
          </a:prstGeom>
          <a:noFill/>
          <a:ln cap="flat" cmpd="sng" w="9525">
            <a:solidFill>
              <a:srgbClr val="FF0000"/>
            </a:solidFill>
            <a:prstDash val="solid"/>
            <a:round/>
            <a:headEnd len="sm" w="sm" type="none"/>
            <a:tailEnd len="sm" w="sm" type="none"/>
          </a:ln>
        </p:spPr>
      </p:pic>
      <p:pic>
        <p:nvPicPr>
          <p:cNvPr id="320" name="Google Shape;320;p51"/>
          <p:cNvPicPr preferRelativeResize="0"/>
          <p:nvPr/>
        </p:nvPicPr>
        <p:blipFill rotWithShape="1">
          <a:blip r:embed="rId7">
            <a:alphaModFix/>
          </a:blip>
          <a:srcRect b="6202" l="0" r="0" t="6193"/>
          <a:stretch/>
        </p:blipFill>
        <p:spPr>
          <a:xfrm rot="-120001">
            <a:off x="1496257" y="604873"/>
            <a:ext cx="6151488" cy="5314829"/>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cxnSp>
        <p:nvCxnSpPr>
          <p:cNvPr id="321" name="Google Shape;321;p51"/>
          <p:cNvCxnSpPr>
            <a:endCxn id="319" idx="2"/>
          </p:cNvCxnSpPr>
          <p:nvPr/>
        </p:nvCxnSpPr>
        <p:spPr>
          <a:xfrm flipH="1" rot="10800000">
            <a:off x="6741765" y="563700"/>
            <a:ext cx="1624200" cy="1719300"/>
          </a:xfrm>
          <a:prstGeom prst="straightConnector1">
            <a:avLst/>
          </a:prstGeom>
          <a:noFill/>
          <a:ln cap="flat" cmpd="sng" w="28575">
            <a:solidFill>
              <a:srgbClr val="FF0000"/>
            </a:solidFill>
            <a:prstDash val="solid"/>
            <a:round/>
            <a:headEnd len="med" w="med" type="none"/>
            <a:tailEnd len="med" w="med" type="triangle"/>
          </a:ln>
        </p:spPr>
      </p:cxn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7" name="Shape 527"/>
        <p:cNvGrpSpPr/>
        <p:nvPr/>
      </p:nvGrpSpPr>
      <p:grpSpPr>
        <a:xfrm>
          <a:off x="0" y="0"/>
          <a:ext cx="0" cy="0"/>
          <a:chOff x="0" y="0"/>
          <a:chExt cx="0" cy="0"/>
        </a:xfrm>
      </p:grpSpPr>
      <p:sp>
        <p:nvSpPr>
          <p:cNvPr id="528" name="Google Shape;528;p69"/>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DH should maintain multiple interrelations between the humanities and the digital:</a:t>
            </a:r>
            <a:endParaRPr sz="2000"/>
          </a:p>
          <a:p>
            <a:pPr indent="0" lvl="0" marL="0" rtl="0" algn="l">
              <a:lnSpc>
                <a:spcPct val="125000"/>
              </a:lnSpc>
              <a:spcBef>
                <a:spcPts val="1000"/>
              </a:spcBef>
              <a:spcAft>
                <a:spcPts val="0"/>
              </a:spcAft>
              <a:buClr>
                <a:schemeClr val="dk1"/>
              </a:buClr>
              <a:buSzPts val="1100"/>
              <a:buFont typeface="Arial"/>
              <a:buNone/>
            </a:pPr>
            <a:r>
              <a:rPr lang="en-ZA" sz="2000"/>
              <a:t>One important mode of engagement is </a:t>
            </a:r>
            <a:r>
              <a:rPr b="1" lang="en-ZA" sz="2000"/>
              <a:t>technology as a tool</a:t>
            </a:r>
            <a:r>
              <a:rPr lang="en-ZA" sz="2000"/>
              <a:t>, and much of the tradition digital humanities has been built up around this mode: </a:t>
            </a:r>
            <a:r>
              <a:rPr i="1" lang="en-ZA" sz="2000"/>
              <a:t>building archives, developing metadata schemas, creating and using tools of different kinds and focusing on methodology</a:t>
            </a:r>
            <a:r>
              <a:rPr lang="en-ZA" sz="2000"/>
              <a:t>. </a:t>
            </a:r>
            <a:endParaRPr sz="2000"/>
          </a:p>
          <a:p>
            <a:pPr indent="0" lvl="0" marL="0" rtl="0" algn="l">
              <a:lnSpc>
                <a:spcPct val="125000"/>
              </a:lnSpc>
              <a:spcBef>
                <a:spcPts val="1000"/>
              </a:spcBef>
              <a:spcAft>
                <a:spcPts val="0"/>
              </a:spcAft>
              <a:buClr>
                <a:schemeClr val="dk1"/>
              </a:buClr>
              <a:buSzPts val="1100"/>
              <a:buFont typeface="Arial"/>
              <a:buNone/>
            </a:pPr>
            <a:r>
              <a:rPr lang="en-ZA" sz="2000"/>
              <a:t>Other modes of engagement include </a:t>
            </a:r>
            <a:r>
              <a:rPr b="1" lang="en-ZA" sz="2000"/>
              <a:t>technology as an object of an analysis</a:t>
            </a:r>
            <a:r>
              <a:rPr lang="en-ZA" sz="2000"/>
              <a:t> and as an </a:t>
            </a:r>
            <a:r>
              <a:rPr b="1" lang="en-ZA" sz="2000"/>
              <a:t>expressive medium</a:t>
            </a:r>
            <a:r>
              <a:rPr lang="en-ZA" sz="2000"/>
              <a:t>.</a:t>
            </a:r>
            <a:endParaRPr sz="2000"/>
          </a:p>
        </p:txBody>
      </p:sp>
      <p:sp>
        <p:nvSpPr>
          <p:cNvPr id="529" name="Google Shape;529;p69"/>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Modes of engagement with Digital Humanities</a:t>
            </a:r>
            <a:endParaRPr b="1" sz="2000">
              <a:solidFill>
                <a:schemeClr val="dk1"/>
              </a:solidFill>
              <a:latin typeface="Calibri"/>
              <a:ea typeface="Calibri"/>
              <a:cs typeface="Calibri"/>
              <a:sym typeface="Calibri"/>
            </a:endParaRPr>
          </a:p>
        </p:txBody>
      </p:sp>
      <p:sp>
        <p:nvSpPr>
          <p:cNvPr id="530" name="Google Shape;530;p69"/>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Svensson, P., 2016. Big Digital Humanities. University of Michigan Press, 5</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531" name="Google Shape;531;p69">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532" name="Google Shape;532;p69"/>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6" name="Shape 536"/>
        <p:cNvGrpSpPr/>
        <p:nvPr/>
      </p:nvGrpSpPr>
      <p:grpSpPr>
        <a:xfrm>
          <a:off x="0" y="0"/>
          <a:ext cx="0" cy="0"/>
          <a:chOff x="0" y="0"/>
          <a:chExt cx="0" cy="0"/>
        </a:xfrm>
      </p:grpSpPr>
      <p:sp>
        <p:nvSpPr>
          <p:cNvPr id="537" name="Google Shape;537;p70"/>
          <p:cNvSpPr/>
          <p:nvPr/>
        </p:nvSpPr>
        <p:spPr>
          <a:xfrm>
            <a:off x="514349" y="2545551"/>
            <a:ext cx="7359600" cy="515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n-ZA" sz="2800">
                <a:solidFill>
                  <a:schemeClr val="lt1"/>
                </a:solidFill>
                <a:latin typeface="Calibri"/>
                <a:ea typeface="Calibri"/>
                <a:cs typeface="Calibri"/>
                <a:sym typeface="Calibri"/>
              </a:rPr>
              <a:t>Digital Humanities on this continent</a:t>
            </a:r>
            <a:endParaRPr sz="2800">
              <a:solidFill>
                <a:schemeClr val="lt1"/>
              </a:solidFill>
              <a:latin typeface="Calibri"/>
              <a:ea typeface="Calibri"/>
              <a:cs typeface="Calibri"/>
              <a:sym typeface="Calibri"/>
            </a:endParaRPr>
          </a:p>
        </p:txBody>
      </p:sp>
      <p:pic>
        <p:nvPicPr>
          <p:cNvPr id="538" name="Google Shape;538;p70">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sp>
        <p:nvSpPr>
          <p:cNvPr id="539" name="Google Shape;539;p70"/>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3" name="Shape 543"/>
        <p:cNvGrpSpPr/>
        <p:nvPr/>
      </p:nvGrpSpPr>
      <p:grpSpPr>
        <a:xfrm>
          <a:off x="0" y="0"/>
          <a:ext cx="0" cy="0"/>
          <a:chOff x="0" y="0"/>
          <a:chExt cx="0" cy="0"/>
        </a:xfrm>
      </p:grpSpPr>
      <p:sp>
        <p:nvSpPr>
          <p:cNvPr id="544" name="Google Shape;544;p71"/>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Achille Mbembe - “The Internet is Afropolitan” (2015):</a:t>
            </a:r>
            <a:endParaRPr sz="2000"/>
          </a:p>
          <a:p>
            <a:pPr indent="0" lvl="0" marL="0" rtl="0" algn="l">
              <a:lnSpc>
                <a:spcPct val="125000"/>
              </a:lnSpc>
              <a:spcBef>
                <a:spcPts val="1000"/>
              </a:spcBef>
              <a:spcAft>
                <a:spcPts val="0"/>
              </a:spcAft>
              <a:buClr>
                <a:schemeClr val="dk1"/>
              </a:buClr>
              <a:buSzPts val="1100"/>
              <a:buFont typeface="Arial"/>
              <a:buNone/>
            </a:pPr>
            <a:r>
              <a:t/>
            </a:r>
            <a:endParaRPr sz="2000"/>
          </a:p>
          <a:p>
            <a:pPr indent="0" lvl="0" marL="0" rtl="0" algn="l">
              <a:lnSpc>
                <a:spcPct val="125000"/>
              </a:lnSpc>
              <a:spcBef>
                <a:spcPts val="1000"/>
              </a:spcBef>
              <a:spcAft>
                <a:spcPts val="0"/>
              </a:spcAft>
              <a:buClr>
                <a:schemeClr val="dk1"/>
              </a:buClr>
              <a:buSzPts val="1100"/>
              <a:buFont typeface="Arial"/>
              <a:buNone/>
            </a:pPr>
            <a:r>
              <a:rPr lang="en-ZA" sz="2000"/>
              <a:t>Africa is a fertile ground for the new digital technologies, because the </a:t>
            </a:r>
            <a:r>
              <a:rPr b="1" lang="en-ZA" sz="2000"/>
              <a:t>philosophy of those technologies is more or less exactly the same as ancient African philosophies</a:t>
            </a:r>
            <a:r>
              <a:rPr lang="en-ZA" sz="2000"/>
              <a:t>. This archive of permanent </a:t>
            </a:r>
            <a:r>
              <a:rPr i="1" lang="en-ZA" sz="2000"/>
              <a:t>transformation</a:t>
            </a:r>
            <a:r>
              <a:rPr lang="en-ZA" sz="2000"/>
              <a:t>, </a:t>
            </a:r>
            <a:r>
              <a:rPr i="1" lang="en-ZA" sz="2000"/>
              <a:t>mutation</a:t>
            </a:r>
            <a:r>
              <a:rPr lang="en-ZA" sz="2000"/>
              <a:t>, </a:t>
            </a:r>
            <a:r>
              <a:rPr i="1" lang="en-ZA" sz="2000"/>
              <a:t>conversion</a:t>
            </a:r>
            <a:r>
              <a:rPr lang="en-ZA" sz="2000"/>
              <a:t> and </a:t>
            </a:r>
            <a:r>
              <a:rPr i="1" lang="en-ZA" sz="2000"/>
              <a:t>circulation</a:t>
            </a:r>
            <a:r>
              <a:rPr lang="en-ZA" sz="2000"/>
              <a:t> is an essential dimension of what we can call African culture.</a:t>
            </a:r>
            <a:endParaRPr sz="2000"/>
          </a:p>
          <a:p>
            <a:pPr indent="0" lvl="0" marL="0" rtl="0" algn="l">
              <a:lnSpc>
                <a:spcPct val="125000"/>
              </a:lnSpc>
              <a:spcBef>
                <a:spcPts val="1000"/>
              </a:spcBef>
              <a:spcAft>
                <a:spcPts val="0"/>
              </a:spcAft>
              <a:buClr>
                <a:schemeClr val="dk1"/>
              </a:buClr>
              <a:buSzPts val="1100"/>
              <a:buFont typeface="Arial"/>
              <a:buNone/>
            </a:pPr>
            <a:r>
              <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
        <p:nvSpPr>
          <p:cNvPr id="545" name="Google Shape;545;p71"/>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African Culture and Digital Technologies</a:t>
            </a:r>
            <a:endParaRPr b="1" sz="2000">
              <a:solidFill>
                <a:schemeClr val="dk1"/>
              </a:solidFill>
              <a:latin typeface="Calibri"/>
              <a:ea typeface="Calibri"/>
              <a:cs typeface="Calibri"/>
              <a:sym typeface="Calibri"/>
            </a:endParaRPr>
          </a:p>
        </p:txBody>
      </p:sp>
      <p:sp>
        <p:nvSpPr>
          <p:cNvPr id="546" name="Google Shape;546;p71"/>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Source:  </a:t>
            </a:r>
            <a:r>
              <a:rPr lang="en-ZA" sz="600" u="sng">
                <a:solidFill>
                  <a:schemeClr val="hlink"/>
                </a:solidFill>
                <a:latin typeface="Calibri"/>
                <a:ea typeface="Calibri"/>
                <a:cs typeface="Calibri"/>
                <a:sym typeface="Calibri"/>
                <a:hlinkClick r:id="rId3"/>
              </a:rPr>
              <a:t>http://chimurengachronic.co.za/the-internet-is-afropolitan/</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p:txBody>
      </p:sp>
      <p:pic>
        <p:nvPicPr>
          <p:cNvPr id="547" name="Google Shape;547;p71">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548" name="Google Shape;548;p7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2" name="Shape 552"/>
        <p:cNvGrpSpPr/>
        <p:nvPr/>
      </p:nvGrpSpPr>
      <p:grpSpPr>
        <a:xfrm>
          <a:off x="0" y="0"/>
          <a:ext cx="0" cy="0"/>
          <a:chOff x="0" y="0"/>
          <a:chExt cx="0" cy="0"/>
        </a:xfrm>
      </p:grpSpPr>
      <p:sp>
        <p:nvSpPr>
          <p:cNvPr id="553" name="Google Shape;553;p72"/>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The Internet is Afropolitan</a:t>
            </a:r>
            <a:endParaRPr b="1" sz="2000">
              <a:solidFill>
                <a:schemeClr val="dk1"/>
              </a:solidFill>
              <a:latin typeface="Calibri"/>
              <a:ea typeface="Calibri"/>
              <a:cs typeface="Calibri"/>
              <a:sym typeface="Calibri"/>
            </a:endParaRPr>
          </a:p>
        </p:txBody>
      </p:sp>
      <p:pic>
        <p:nvPicPr>
          <p:cNvPr id="554" name="Google Shape;554;p72">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555" name="Google Shape;555;p7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556" name="Google Shape;556;p72"/>
          <p:cNvSpPr txBox="1"/>
          <p:nvPr/>
        </p:nvSpPr>
        <p:spPr>
          <a:xfrm>
            <a:off x="39406" y="2606245"/>
            <a:ext cx="978873" cy="947596"/>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200"/>
              <a:buFont typeface="Arial"/>
              <a:buNone/>
            </a:pPr>
            <a:r>
              <a:rPr b="0" i="0" lang="en-ZA" sz="1200" u="none" cap="none" strike="noStrike">
                <a:solidFill>
                  <a:srgbClr val="FFFFFF"/>
                </a:solidFill>
                <a:latin typeface="Calibri"/>
                <a:ea typeface="Calibri"/>
                <a:cs typeface="Calibri"/>
                <a:sym typeface="Calibri"/>
              </a:rPr>
              <a:t>Mutation</a:t>
            </a:r>
            <a:endParaRPr b="0" i="0" sz="1200" u="none" cap="none" strike="noStrike">
              <a:solidFill>
                <a:srgbClr val="FFFFFF"/>
              </a:solidFill>
              <a:latin typeface="Calibri"/>
              <a:ea typeface="Calibri"/>
              <a:cs typeface="Calibri"/>
              <a:sym typeface="Calibri"/>
            </a:endParaRPr>
          </a:p>
        </p:txBody>
      </p:sp>
      <p:sp>
        <p:nvSpPr>
          <p:cNvPr id="557" name="Google Shape;557;p72"/>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Source:  </a:t>
            </a:r>
            <a:r>
              <a:rPr lang="en-ZA" sz="600" u="sng">
                <a:solidFill>
                  <a:schemeClr val="hlink"/>
                </a:solidFill>
                <a:latin typeface="Calibri"/>
                <a:ea typeface="Calibri"/>
                <a:cs typeface="Calibri"/>
                <a:sym typeface="Calibri"/>
                <a:hlinkClick r:id="rId5"/>
              </a:rPr>
              <a:t>http://chimurengachronic.co.za/the-internet-is-afropolitan/</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p:txBody>
      </p:sp>
      <p:sp>
        <p:nvSpPr>
          <p:cNvPr id="558" name="Google Shape;558;p72"/>
          <p:cNvSpPr/>
          <p:nvPr/>
        </p:nvSpPr>
        <p:spPr>
          <a:xfrm>
            <a:off x="2977984" y="1774245"/>
            <a:ext cx="3501300" cy="3501300"/>
          </a:xfrm>
          <a:prstGeom prst="ellipse">
            <a:avLst/>
          </a:prstGeom>
          <a:solidFill>
            <a:srgbClr val="EDA2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59" name="Google Shape;559;p72"/>
          <p:cNvGrpSpPr/>
          <p:nvPr/>
        </p:nvGrpSpPr>
        <p:grpSpPr>
          <a:xfrm>
            <a:off x="3645676" y="1376519"/>
            <a:ext cx="2166000" cy="2166000"/>
            <a:chOff x="3611776" y="414352"/>
            <a:chExt cx="2166000" cy="2166000"/>
          </a:xfrm>
        </p:grpSpPr>
        <p:sp>
          <p:nvSpPr>
            <p:cNvPr id="560" name="Google Shape;560;p72"/>
            <p:cNvSpPr/>
            <p:nvPr/>
          </p:nvSpPr>
          <p:spPr>
            <a:xfrm>
              <a:off x="3611776" y="414352"/>
              <a:ext cx="2166000" cy="2166000"/>
            </a:xfrm>
            <a:prstGeom prst="ellipse">
              <a:avLst/>
            </a:prstGeom>
            <a:solidFill>
              <a:srgbClr val="D838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72"/>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ZA">
                  <a:solidFill>
                    <a:srgbClr val="FFFFFF"/>
                  </a:solidFill>
                  <a:latin typeface="Roboto"/>
                  <a:ea typeface="Roboto"/>
                  <a:cs typeface="Roboto"/>
                  <a:sym typeface="Roboto"/>
                </a:rPr>
                <a:t>Vestibulum congue </a:t>
              </a:r>
              <a:endParaRPr>
                <a:solidFill>
                  <a:srgbClr val="FFFFFF"/>
                </a:solidFill>
                <a:latin typeface="Roboto"/>
                <a:ea typeface="Roboto"/>
                <a:cs typeface="Roboto"/>
                <a:sym typeface="Roboto"/>
              </a:endParaRPr>
            </a:p>
          </p:txBody>
        </p:sp>
      </p:grpSp>
      <p:sp>
        <p:nvSpPr>
          <p:cNvPr id="562" name="Google Shape;562;p72"/>
          <p:cNvSpPr/>
          <p:nvPr/>
        </p:nvSpPr>
        <p:spPr>
          <a:xfrm>
            <a:off x="4118580" y="2908407"/>
            <a:ext cx="1225800" cy="1225800"/>
          </a:xfrm>
          <a:prstGeom prst="ellipse">
            <a:avLst/>
          </a:prstGeom>
          <a:solidFill>
            <a:srgbClr val="EDA2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72"/>
          <p:cNvSpPr/>
          <p:nvPr/>
        </p:nvSpPr>
        <p:spPr>
          <a:xfrm>
            <a:off x="2757756" y="1385278"/>
            <a:ext cx="3948000" cy="3948000"/>
          </a:xfrm>
          <a:prstGeom prst="ellipse">
            <a:avLst/>
          </a:prstGeom>
          <a:solidFill>
            <a:srgbClr val="EDA2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64" name="Google Shape;564;p72"/>
          <p:cNvGrpSpPr/>
          <p:nvPr/>
        </p:nvGrpSpPr>
        <p:grpSpPr>
          <a:xfrm>
            <a:off x="3488949" y="1216869"/>
            <a:ext cx="2166000" cy="2166000"/>
            <a:chOff x="3619861" y="407378"/>
            <a:chExt cx="2166000" cy="2166000"/>
          </a:xfrm>
        </p:grpSpPr>
        <p:sp>
          <p:nvSpPr>
            <p:cNvPr id="565" name="Google Shape;565;p72"/>
            <p:cNvSpPr/>
            <p:nvPr/>
          </p:nvSpPr>
          <p:spPr>
            <a:xfrm>
              <a:off x="3619861" y="407378"/>
              <a:ext cx="2166000" cy="2166000"/>
            </a:xfrm>
            <a:prstGeom prst="ellipse">
              <a:avLst/>
            </a:prstGeom>
            <a:solidFill>
              <a:srgbClr val="BE2F2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72"/>
            <p:cNvSpPr txBox="1"/>
            <p:nvPr/>
          </p:nvSpPr>
          <p:spPr>
            <a:xfrm>
              <a:off x="4024522" y="707737"/>
              <a:ext cx="1328400" cy="661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ZA">
                  <a:solidFill>
                    <a:srgbClr val="FFFFFF"/>
                  </a:solidFill>
                  <a:latin typeface="Roboto"/>
                  <a:ea typeface="Roboto"/>
                  <a:cs typeface="Roboto"/>
                  <a:sym typeface="Roboto"/>
                </a:rPr>
                <a:t>Circulation</a:t>
              </a:r>
              <a:endParaRPr>
                <a:solidFill>
                  <a:srgbClr val="FFFFFF"/>
                </a:solidFill>
                <a:latin typeface="Roboto"/>
                <a:ea typeface="Roboto"/>
                <a:cs typeface="Roboto"/>
                <a:sym typeface="Roboto"/>
              </a:endParaRPr>
            </a:p>
          </p:txBody>
        </p:sp>
      </p:grpSp>
      <p:grpSp>
        <p:nvGrpSpPr>
          <p:cNvPr id="567" name="Google Shape;567;p72"/>
          <p:cNvGrpSpPr/>
          <p:nvPr/>
        </p:nvGrpSpPr>
        <p:grpSpPr>
          <a:xfrm>
            <a:off x="4517198" y="1952534"/>
            <a:ext cx="2166000" cy="2166000"/>
            <a:chOff x="4648111" y="1143043"/>
            <a:chExt cx="2166000" cy="2166000"/>
          </a:xfrm>
        </p:grpSpPr>
        <p:sp>
          <p:nvSpPr>
            <p:cNvPr id="568" name="Google Shape;568;p72"/>
            <p:cNvSpPr/>
            <p:nvPr/>
          </p:nvSpPr>
          <p:spPr>
            <a:xfrm>
              <a:off x="4648111" y="1143043"/>
              <a:ext cx="2166000" cy="2166000"/>
            </a:xfrm>
            <a:prstGeom prst="ellipse">
              <a:avLst/>
            </a:prstGeom>
            <a:solidFill>
              <a:srgbClr val="D838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72"/>
            <p:cNvSpPr txBox="1"/>
            <p:nvPr/>
          </p:nvSpPr>
          <p:spPr>
            <a:xfrm>
              <a:off x="5431956" y="1669515"/>
              <a:ext cx="1328400" cy="661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ZA">
                  <a:solidFill>
                    <a:srgbClr val="FFFFFF"/>
                  </a:solidFill>
                  <a:latin typeface="Roboto"/>
                  <a:ea typeface="Roboto"/>
                  <a:cs typeface="Roboto"/>
                  <a:sym typeface="Roboto"/>
                </a:rPr>
                <a:t>Migration</a:t>
              </a:r>
              <a:endParaRPr>
                <a:solidFill>
                  <a:srgbClr val="FFFFFF"/>
                </a:solidFill>
                <a:latin typeface="Roboto"/>
                <a:ea typeface="Roboto"/>
                <a:cs typeface="Roboto"/>
                <a:sym typeface="Roboto"/>
              </a:endParaRPr>
            </a:p>
          </p:txBody>
        </p:sp>
      </p:grpSp>
      <p:grpSp>
        <p:nvGrpSpPr>
          <p:cNvPr id="570" name="Google Shape;570;p72"/>
          <p:cNvGrpSpPr/>
          <p:nvPr/>
        </p:nvGrpSpPr>
        <p:grpSpPr>
          <a:xfrm>
            <a:off x="4107899" y="3167180"/>
            <a:ext cx="2166000" cy="2166000"/>
            <a:chOff x="4238812" y="2357689"/>
            <a:chExt cx="2166000" cy="2166000"/>
          </a:xfrm>
        </p:grpSpPr>
        <p:sp>
          <p:nvSpPr>
            <p:cNvPr id="571" name="Google Shape;571;p72"/>
            <p:cNvSpPr/>
            <p:nvPr/>
          </p:nvSpPr>
          <p:spPr>
            <a:xfrm>
              <a:off x="4238812" y="2357689"/>
              <a:ext cx="2166000" cy="2166000"/>
            </a:xfrm>
            <a:prstGeom prst="ellipse">
              <a:avLst/>
            </a:prstGeom>
            <a:solidFill>
              <a:srgbClr val="80201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72"/>
            <p:cNvSpPr txBox="1"/>
            <p:nvPr/>
          </p:nvSpPr>
          <p:spPr>
            <a:xfrm>
              <a:off x="5047891" y="3185187"/>
              <a:ext cx="1328400" cy="661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ZA">
                  <a:solidFill>
                    <a:srgbClr val="FFFFFF"/>
                  </a:solidFill>
                  <a:latin typeface="Roboto"/>
                  <a:ea typeface="Roboto"/>
                  <a:cs typeface="Roboto"/>
                  <a:sym typeface="Roboto"/>
                </a:rPr>
                <a:t>Mobility</a:t>
              </a:r>
              <a:endParaRPr>
                <a:solidFill>
                  <a:srgbClr val="FFFFFF"/>
                </a:solidFill>
                <a:latin typeface="Roboto"/>
                <a:ea typeface="Roboto"/>
                <a:cs typeface="Roboto"/>
                <a:sym typeface="Roboto"/>
              </a:endParaRPr>
            </a:p>
          </p:txBody>
        </p:sp>
      </p:grpSp>
      <p:grpSp>
        <p:nvGrpSpPr>
          <p:cNvPr id="573" name="Google Shape;573;p72"/>
          <p:cNvGrpSpPr/>
          <p:nvPr/>
        </p:nvGrpSpPr>
        <p:grpSpPr>
          <a:xfrm>
            <a:off x="2852289" y="3167281"/>
            <a:ext cx="2166000" cy="2166000"/>
            <a:chOff x="2983201" y="2357790"/>
            <a:chExt cx="2166000" cy="2166000"/>
          </a:xfrm>
        </p:grpSpPr>
        <p:sp>
          <p:nvSpPr>
            <p:cNvPr id="574" name="Google Shape;574;p72"/>
            <p:cNvSpPr/>
            <p:nvPr/>
          </p:nvSpPr>
          <p:spPr>
            <a:xfrm>
              <a:off x="2983201" y="2357790"/>
              <a:ext cx="2166000" cy="2166000"/>
            </a:xfrm>
            <a:prstGeom prst="ellipse">
              <a:avLst/>
            </a:prstGeom>
            <a:solidFill>
              <a:srgbClr val="A72A1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72"/>
            <p:cNvSpPr txBox="1"/>
            <p:nvPr/>
          </p:nvSpPr>
          <p:spPr>
            <a:xfrm>
              <a:off x="3059406" y="3168962"/>
              <a:ext cx="1328400" cy="661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ZA">
                  <a:solidFill>
                    <a:srgbClr val="FFFFFF"/>
                  </a:solidFill>
                  <a:latin typeface="Roboto"/>
                  <a:ea typeface="Roboto"/>
                  <a:cs typeface="Roboto"/>
                  <a:sym typeface="Roboto"/>
                </a:rPr>
                <a:t>Mutation</a:t>
              </a:r>
              <a:endParaRPr>
                <a:solidFill>
                  <a:srgbClr val="FFFFFF"/>
                </a:solidFill>
                <a:latin typeface="Roboto"/>
                <a:ea typeface="Roboto"/>
                <a:cs typeface="Roboto"/>
                <a:sym typeface="Roboto"/>
              </a:endParaRPr>
            </a:p>
          </p:txBody>
        </p:sp>
      </p:grpSp>
      <p:grpSp>
        <p:nvGrpSpPr>
          <p:cNvPr id="576" name="Google Shape;576;p72"/>
          <p:cNvGrpSpPr/>
          <p:nvPr/>
        </p:nvGrpSpPr>
        <p:grpSpPr>
          <a:xfrm>
            <a:off x="2460815" y="1952503"/>
            <a:ext cx="2166000" cy="2166000"/>
            <a:chOff x="2591728" y="1143012"/>
            <a:chExt cx="2166000" cy="2166000"/>
          </a:xfrm>
        </p:grpSpPr>
        <p:sp>
          <p:nvSpPr>
            <p:cNvPr id="577" name="Google Shape;577;p72"/>
            <p:cNvSpPr/>
            <p:nvPr/>
          </p:nvSpPr>
          <p:spPr>
            <a:xfrm>
              <a:off x="2591728" y="1143012"/>
              <a:ext cx="2166000" cy="2166000"/>
            </a:xfrm>
            <a:prstGeom prst="ellipse">
              <a:avLst/>
            </a:prstGeom>
            <a:solidFill>
              <a:srgbClr val="B02C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72"/>
            <p:cNvSpPr txBox="1"/>
            <p:nvPr/>
          </p:nvSpPr>
          <p:spPr>
            <a:xfrm>
              <a:off x="2830556" y="1666262"/>
              <a:ext cx="1328400" cy="661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ZA">
                  <a:solidFill>
                    <a:srgbClr val="FFFFFF"/>
                  </a:solidFill>
                  <a:latin typeface="Roboto"/>
                  <a:ea typeface="Roboto"/>
                  <a:cs typeface="Roboto"/>
                  <a:sym typeface="Roboto"/>
                </a:rPr>
                <a:t>Conversion</a:t>
              </a:r>
              <a:endParaRPr>
                <a:solidFill>
                  <a:srgbClr val="FFFFFF"/>
                </a:solidFill>
                <a:latin typeface="Roboto"/>
                <a:ea typeface="Roboto"/>
                <a:cs typeface="Roboto"/>
                <a:sym typeface="Roboto"/>
              </a:endParaRPr>
            </a:p>
          </p:txBody>
        </p:sp>
      </p:grpSp>
      <p:sp>
        <p:nvSpPr>
          <p:cNvPr id="579" name="Google Shape;579;p72"/>
          <p:cNvSpPr/>
          <p:nvPr/>
        </p:nvSpPr>
        <p:spPr>
          <a:xfrm>
            <a:off x="4118842" y="2746362"/>
            <a:ext cx="1225800" cy="1225800"/>
          </a:xfrm>
          <a:prstGeom prst="ellipse">
            <a:avLst/>
          </a:prstGeom>
          <a:solidFill>
            <a:srgbClr val="EDA2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3" name="Shape 583"/>
        <p:cNvGrpSpPr/>
        <p:nvPr/>
      </p:nvGrpSpPr>
      <p:grpSpPr>
        <a:xfrm>
          <a:off x="0" y="0"/>
          <a:ext cx="0" cy="0"/>
          <a:chOff x="0" y="0"/>
          <a:chExt cx="0" cy="0"/>
        </a:xfrm>
      </p:grpSpPr>
      <p:sp>
        <p:nvSpPr>
          <p:cNvPr id="584" name="Google Shape;584;p73"/>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rgbClr val="000000"/>
              </a:buClr>
              <a:buSzPts val="1200"/>
              <a:buFont typeface="Arial"/>
              <a:buNone/>
            </a:pPr>
            <a:r>
              <a:rPr lang="en-ZA" sz="1200">
                <a:solidFill>
                  <a:srgbClr val="FFFFFF"/>
                </a:solidFill>
              </a:rPr>
              <a:t>Conversion</a:t>
            </a:r>
            <a:endParaRPr sz="1200">
              <a:solidFill>
                <a:srgbClr val="FFFFFF"/>
              </a:solidFill>
            </a:endParaRPr>
          </a:p>
          <a:p>
            <a:pPr indent="0" lvl="0" marL="0" rtl="0" algn="l">
              <a:lnSpc>
                <a:spcPct val="125000"/>
              </a:lnSpc>
              <a:spcBef>
                <a:spcPts val="1000"/>
              </a:spcBef>
              <a:spcAft>
                <a:spcPts val="0"/>
              </a:spcAft>
              <a:buClr>
                <a:schemeClr val="dk1"/>
              </a:buClr>
              <a:buSzPts val="1100"/>
              <a:buFont typeface="Arial"/>
              <a:buNone/>
            </a:pPr>
            <a:r>
              <a:t/>
            </a:r>
            <a:endParaRPr sz="2000"/>
          </a:p>
        </p:txBody>
      </p:sp>
      <p:sp>
        <p:nvSpPr>
          <p:cNvPr id="585" name="Google Shape;585;p73"/>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Spirit of the Digital</a:t>
            </a:r>
            <a:endParaRPr b="1" sz="2000">
              <a:solidFill>
                <a:schemeClr val="dk1"/>
              </a:solidFill>
              <a:latin typeface="Calibri"/>
              <a:ea typeface="Calibri"/>
              <a:cs typeface="Calibri"/>
              <a:sym typeface="Calibri"/>
            </a:endParaRPr>
          </a:p>
        </p:txBody>
      </p:sp>
      <p:pic>
        <p:nvPicPr>
          <p:cNvPr id="586" name="Google Shape;586;p73">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587" name="Google Shape;587;p73"/>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588" name="Google Shape;588;p73"/>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This flexibility and this capacity for </a:t>
            </a:r>
            <a:r>
              <a:rPr i="1" lang="en-ZA" sz="2000"/>
              <a:t>constant innovation, extension of the possible</a:t>
            </a:r>
            <a:r>
              <a:rPr lang="en-ZA" sz="2000"/>
              <a:t>, that is also the spirit of the Internet… the digital, and it is the same spirit you will find in </a:t>
            </a:r>
            <a:r>
              <a:rPr b="1" lang="en-ZA" sz="2000"/>
              <a:t>pre-colonial and contemporary Africa.</a:t>
            </a:r>
            <a:r>
              <a:rPr lang="en-ZA" sz="2000"/>
              <a:t> </a:t>
            </a:r>
            <a:endParaRPr sz="2000"/>
          </a:p>
          <a:p>
            <a:pPr indent="0" lvl="0" marL="0" rtl="0" algn="l">
              <a:lnSpc>
                <a:spcPct val="125000"/>
              </a:lnSpc>
              <a:spcBef>
                <a:spcPts val="1000"/>
              </a:spcBef>
              <a:spcAft>
                <a:spcPts val="0"/>
              </a:spcAft>
              <a:buClr>
                <a:schemeClr val="dk1"/>
              </a:buClr>
              <a:buSzPts val="1100"/>
              <a:buFont typeface="Arial"/>
              <a:buNone/>
            </a:pPr>
            <a:r>
              <a:rPr lang="en-ZA" sz="2000"/>
              <a:t>(Mbembe, 2015)</a:t>
            </a:r>
            <a:endParaRPr sz="2000"/>
          </a:p>
          <a:p>
            <a:pPr indent="0" lvl="0" marL="0" rtl="0" algn="l">
              <a:lnSpc>
                <a:spcPct val="125000"/>
              </a:lnSpc>
              <a:spcBef>
                <a:spcPts val="1000"/>
              </a:spcBef>
              <a:spcAft>
                <a:spcPts val="0"/>
              </a:spcAft>
              <a:buClr>
                <a:schemeClr val="dk1"/>
              </a:buClr>
              <a:buSzPts val="1100"/>
              <a:buFont typeface="Arial"/>
              <a:buNone/>
            </a:pPr>
            <a:r>
              <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
        <p:nvSpPr>
          <p:cNvPr id="589" name="Google Shape;589;p73"/>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Source:  </a:t>
            </a:r>
            <a:r>
              <a:rPr lang="en-ZA" sz="600" u="sng">
                <a:solidFill>
                  <a:schemeClr val="hlink"/>
                </a:solidFill>
                <a:latin typeface="Calibri"/>
                <a:ea typeface="Calibri"/>
                <a:cs typeface="Calibri"/>
                <a:sym typeface="Calibri"/>
                <a:hlinkClick r:id="rId5"/>
              </a:rPr>
              <a:t>http://chimurengachronic.co.za/the-internet-is-afropolitan/</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3" name="Shape 593"/>
        <p:cNvGrpSpPr/>
        <p:nvPr/>
      </p:nvGrpSpPr>
      <p:grpSpPr>
        <a:xfrm>
          <a:off x="0" y="0"/>
          <a:ext cx="0" cy="0"/>
          <a:chOff x="0" y="0"/>
          <a:chExt cx="0" cy="0"/>
        </a:xfrm>
      </p:grpSpPr>
      <p:sp>
        <p:nvSpPr>
          <p:cNvPr id="594" name="Google Shape;594;p74"/>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...the ‘glocalisation’ of culture that becomes possible through the use of digital technologies has given us unprecedented access to voices, stories, ideas and views from cultures other than our own, thus resisting cultural hegemony and homogenization. [...] digitization has the potential to make Africans producers and exporters of indigenous information, rather than merely passive consumers of imported knowledge. Digital art has enabled African cultures to affirm their creative identities in a global space.</a:t>
            </a:r>
            <a:endParaRPr sz="2000"/>
          </a:p>
          <a:p>
            <a:pPr indent="0" lvl="0" marL="0" rtl="0" algn="l">
              <a:lnSpc>
                <a:spcPct val="125000"/>
              </a:lnSpc>
              <a:spcBef>
                <a:spcPts val="1000"/>
              </a:spcBef>
              <a:spcAft>
                <a:spcPts val="0"/>
              </a:spcAft>
              <a:buClr>
                <a:schemeClr val="dk1"/>
              </a:buClr>
              <a:buSzPts val="1100"/>
              <a:buFont typeface="Arial"/>
              <a:buNone/>
            </a:pPr>
            <a:r>
              <a:rPr lang="en-ZA" sz="2000"/>
              <a:t>(Bischoff, 2017)</a:t>
            </a:r>
            <a:endParaRPr sz="2000"/>
          </a:p>
        </p:txBody>
      </p:sp>
      <p:sp>
        <p:nvSpPr>
          <p:cNvPr id="595" name="Google Shape;595;p74"/>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Exporters of the continent’s perspective</a:t>
            </a:r>
            <a:endParaRPr b="1" sz="2000">
              <a:solidFill>
                <a:schemeClr val="dk1"/>
              </a:solidFill>
              <a:latin typeface="Calibri"/>
              <a:ea typeface="Calibri"/>
              <a:cs typeface="Calibri"/>
              <a:sym typeface="Calibri"/>
            </a:endParaRPr>
          </a:p>
        </p:txBody>
      </p:sp>
      <p:sp>
        <p:nvSpPr>
          <p:cNvPr id="596" name="Google Shape;596;p74"/>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Source: Lizelle Bisschoff (2017) The future is digital: an introduction to African digital arts, Critical African Studies, 9:3, 261-267, DOI: 10.1080/21681392.2017.1376506</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p:txBody>
      </p:sp>
      <p:pic>
        <p:nvPicPr>
          <p:cNvPr id="597" name="Google Shape;597;p74">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598" name="Google Shape;598;p74"/>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2" name="Shape 602"/>
        <p:cNvGrpSpPr/>
        <p:nvPr/>
      </p:nvGrpSpPr>
      <p:grpSpPr>
        <a:xfrm>
          <a:off x="0" y="0"/>
          <a:ext cx="0" cy="0"/>
          <a:chOff x="0" y="0"/>
          <a:chExt cx="0" cy="0"/>
        </a:xfrm>
      </p:grpSpPr>
      <p:sp>
        <p:nvSpPr>
          <p:cNvPr id="603" name="Google Shape;603;p75"/>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rgbClr val="000000"/>
              </a:buClr>
              <a:buSzPts val="1200"/>
              <a:buFont typeface="Arial"/>
              <a:buNone/>
            </a:pPr>
            <a:r>
              <a:rPr lang="en-ZA" sz="1200">
                <a:solidFill>
                  <a:srgbClr val="FFFFFF"/>
                </a:solidFill>
              </a:rPr>
              <a:t>Conversion</a:t>
            </a:r>
            <a:endParaRPr sz="1200">
              <a:solidFill>
                <a:srgbClr val="FFFFFF"/>
              </a:solidFill>
            </a:endParaRPr>
          </a:p>
          <a:p>
            <a:pPr indent="0" lvl="0" marL="0" rtl="0" algn="l">
              <a:lnSpc>
                <a:spcPct val="125000"/>
              </a:lnSpc>
              <a:spcBef>
                <a:spcPts val="1000"/>
              </a:spcBef>
              <a:spcAft>
                <a:spcPts val="0"/>
              </a:spcAft>
              <a:buClr>
                <a:schemeClr val="dk1"/>
              </a:buClr>
              <a:buSzPts val="1100"/>
              <a:buFont typeface="Arial"/>
              <a:buNone/>
            </a:pPr>
            <a:r>
              <a:t/>
            </a:r>
            <a:endParaRPr sz="2000"/>
          </a:p>
        </p:txBody>
      </p:sp>
      <p:sp>
        <p:nvSpPr>
          <p:cNvPr id="604" name="Google Shape;604;p75"/>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To construct the encounter</a:t>
            </a:r>
            <a:endParaRPr b="1" sz="2000">
              <a:solidFill>
                <a:schemeClr val="dk1"/>
              </a:solidFill>
              <a:latin typeface="Calibri"/>
              <a:ea typeface="Calibri"/>
              <a:cs typeface="Calibri"/>
              <a:sym typeface="Calibri"/>
            </a:endParaRPr>
          </a:p>
        </p:txBody>
      </p:sp>
      <p:pic>
        <p:nvPicPr>
          <p:cNvPr id="605" name="Google Shape;605;p75">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606" name="Google Shape;606;p75"/>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607" name="Google Shape;607;p75"/>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And what needs to be done is to construct </a:t>
            </a:r>
            <a:r>
              <a:rPr b="1" lang="en-ZA" sz="2000"/>
              <a:t>the encounter</a:t>
            </a:r>
            <a:r>
              <a:rPr lang="en-ZA" sz="2000"/>
              <a:t>, the </a:t>
            </a:r>
            <a:r>
              <a:rPr b="1" lang="en-ZA" sz="2000"/>
              <a:t>reconciliation</a:t>
            </a:r>
            <a:r>
              <a:rPr lang="en-ZA" sz="2000"/>
              <a:t> between those forms and the cultural archive that is still part of everyday life…</a:t>
            </a:r>
            <a:endParaRPr sz="2000"/>
          </a:p>
          <a:p>
            <a:pPr indent="0" lvl="0" marL="0" rtl="0" algn="l">
              <a:lnSpc>
                <a:spcPct val="125000"/>
              </a:lnSpc>
              <a:spcBef>
                <a:spcPts val="1000"/>
              </a:spcBef>
              <a:spcAft>
                <a:spcPts val="0"/>
              </a:spcAft>
              <a:buClr>
                <a:schemeClr val="dk1"/>
              </a:buClr>
              <a:buSzPts val="1100"/>
              <a:buFont typeface="Arial"/>
              <a:buNone/>
            </a:pPr>
            <a:r>
              <a:rPr lang="en-ZA" sz="2000"/>
              <a:t>(Mbembe, 2015)</a:t>
            </a:r>
            <a:endParaRPr sz="2000"/>
          </a:p>
        </p:txBody>
      </p:sp>
      <p:sp>
        <p:nvSpPr>
          <p:cNvPr id="608" name="Google Shape;608;p75"/>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Source:  </a:t>
            </a:r>
            <a:r>
              <a:rPr lang="en-ZA" sz="600" u="sng">
                <a:solidFill>
                  <a:schemeClr val="hlink"/>
                </a:solidFill>
                <a:latin typeface="Calibri"/>
                <a:ea typeface="Calibri"/>
                <a:cs typeface="Calibri"/>
                <a:sym typeface="Calibri"/>
                <a:hlinkClick r:id="rId5"/>
              </a:rPr>
              <a:t>http://chimurengachronic.co.za/the-internet-is-afropolitan/</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2" name="Shape 612"/>
        <p:cNvGrpSpPr/>
        <p:nvPr/>
      </p:nvGrpSpPr>
      <p:grpSpPr>
        <a:xfrm>
          <a:off x="0" y="0"/>
          <a:ext cx="0" cy="0"/>
          <a:chOff x="0" y="0"/>
          <a:chExt cx="0" cy="0"/>
        </a:xfrm>
      </p:grpSpPr>
      <p:sp>
        <p:nvSpPr>
          <p:cNvPr id="613" name="Google Shape;613;p76"/>
          <p:cNvSpPr/>
          <p:nvPr/>
        </p:nvSpPr>
        <p:spPr>
          <a:xfrm>
            <a:off x="514349" y="2545551"/>
            <a:ext cx="7359600" cy="515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n-ZA" sz="2800">
                <a:solidFill>
                  <a:schemeClr val="lt1"/>
                </a:solidFill>
                <a:latin typeface="Calibri"/>
                <a:ea typeface="Calibri"/>
                <a:cs typeface="Calibri"/>
                <a:sym typeface="Calibri"/>
              </a:rPr>
              <a:t>Digital Humanities, the Academy and the Library</a:t>
            </a:r>
            <a:endParaRPr sz="2800">
              <a:solidFill>
                <a:schemeClr val="lt1"/>
              </a:solidFill>
              <a:latin typeface="Calibri"/>
              <a:ea typeface="Calibri"/>
              <a:cs typeface="Calibri"/>
              <a:sym typeface="Calibri"/>
            </a:endParaRPr>
          </a:p>
        </p:txBody>
      </p:sp>
      <p:pic>
        <p:nvPicPr>
          <p:cNvPr id="614" name="Google Shape;614;p76">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sp>
        <p:nvSpPr>
          <p:cNvPr id="615" name="Google Shape;615;p76"/>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9" name="Shape 619"/>
        <p:cNvGrpSpPr/>
        <p:nvPr/>
      </p:nvGrpSpPr>
      <p:grpSpPr>
        <a:xfrm>
          <a:off x="0" y="0"/>
          <a:ext cx="0" cy="0"/>
          <a:chOff x="0" y="0"/>
          <a:chExt cx="0" cy="0"/>
        </a:xfrm>
      </p:grpSpPr>
      <p:sp>
        <p:nvSpPr>
          <p:cNvPr id="620" name="Google Shape;620;p77"/>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 becoming embedded in the mission-critical aspects of higher education – research, teaching and learning and infusing librarians’ particular expertise, collections and values into new types of research...</a:t>
            </a:r>
            <a:endParaRPr sz="2000"/>
          </a:p>
          <a:p>
            <a:pPr indent="0" lvl="0" marL="0" rtl="0" algn="l">
              <a:lnSpc>
                <a:spcPct val="125000"/>
              </a:lnSpc>
              <a:spcBef>
                <a:spcPts val="1000"/>
              </a:spcBef>
              <a:spcAft>
                <a:spcPts val="0"/>
              </a:spcAft>
              <a:buClr>
                <a:schemeClr val="dk1"/>
              </a:buClr>
              <a:buSzPts val="1100"/>
              <a:buFont typeface="Arial"/>
              <a:buNone/>
            </a:pPr>
            <a:r>
              <a:rPr lang="en-ZA" sz="2000"/>
              <a:t>One of the key elements that subject librarians bring to the ability of libraries to work as partners on digital scholarship is their relationship with academic departments […] serve as the </a:t>
            </a:r>
            <a:r>
              <a:rPr b="1" lang="en-ZA" sz="2000"/>
              <a:t>library’s eyes and ears</a:t>
            </a:r>
            <a:r>
              <a:rPr lang="en-ZA" sz="2000"/>
              <a:t>.</a:t>
            </a:r>
            <a:endParaRPr sz="2000"/>
          </a:p>
          <a:p>
            <a:pPr indent="0" lvl="0" marL="0" rtl="0" algn="l">
              <a:lnSpc>
                <a:spcPct val="125000"/>
              </a:lnSpc>
              <a:spcBef>
                <a:spcPts val="1000"/>
              </a:spcBef>
              <a:spcAft>
                <a:spcPts val="0"/>
              </a:spcAft>
              <a:buClr>
                <a:schemeClr val="dk1"/>
              </a:buClr>
              <a:buSzPts val="1100"/>
              <a:buFont typeface="Arial"/>
              <a:buNone/>
            </a:pPr>
            <a:r>
              <a:rPr lang="en-ZA" sz="2000"/>
              <a:t>...embraces materials and methods of interest to many other disciplines apart from English and argues that libraries are particularly well placed to develop networks of expertise in the humanities… (Sula 2013)</a:t>
            </a:r>
            <a:endParaRPr sz="2000"/>
          </a:p>
        </p:txBody>
      </p:sp>
      <p:sp>
        <p:nvSpPr>
          <p:cNvPr id="621" name="Google Shape;621;p77"/>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Librarians of the Digital Age</a:t>
            </a:r>
            <a:endParaRPr b="1" sz="2000">
              <a:solidFill>
                <a:schemeClr val="dk1"/>
              </a:solidFill>
              <a:latin typeface="Calibri"/>
              <a:ea typeface="Calibri"/>
              <a:cs typeface="Calibri"/>
              <a:sym typeface="Calibri"/>
            </a:endParaRPr>
          </a:p>
        </p:txBody>
      </p:sp>
      <p:pic>
        <p:nvPicPr>
          <p:cNvPr id="622" name="Google Shape;622;p77">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623" name="Google Shape;623;p7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624" name="Google Shape;624;p77"/>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Hartsell-Gundy, A., Braunsten, L., Golomb, L. (Eds.), 2015. Digital Humanities in the Library. American Library Association.</a:t>
            </a:r>
            <a:endParaRPr sz="600">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8" name="Shape 628"/>
        <p:cNvGrpSpPr/>
        <p:nvPr/>
      </p:nvGrpSpPr>
      <p:grpSpPr>
        <a:xfrm>
          <a:off x="0" y="0"/>
          <a:ext cx="0" cy="0"/>
          <a:chOff x="0" y="0"/>
          <a:chExt cx="0" cy="0"/>
        </a:xfrm>
      </p:grpSpPr>
      <p:sp>
        <p:nvSpPr>
          <p:cNvPr id="629" name="Google Shape;629;p78"/>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Digital humanities projects involve </a:t>
            </a:r>
            <a:r>
              <a:rPr i="1" lang="en-ZA" sz="2000"/>
              <a:t>content</a:t>
            </a:r>
            <a:r>
              <a:rPr lang="en-ZA" sz="2000"/>
              <a:t> (often a combination of analog, digitized, and born digital), </a:t>
            </a:r>
            <a:r>
              <a:rPr i="1" lang="en-ZA" sz="2000"/>
              <a:t>software tools</a:t>
            </a:r>
            <a:r>
              <a:rPr lang="en-ZA" sz="2000"/>
              <a:t>, and </a:t>
            </a:r>
            <a:r>
              <a:rPr i="1" lang="en-ZA" sz="2000"/>
              <a:t>technology infrastructure</a:t>
            </a:r>
            <a:r>
              <a:rPr lang="en-ZA" sz="2000"/>
              <a:t>;</a:t>
            </a:r>
            <a:endParaRPr sz="2000"/>
          </a:p>
          <a:p>
            <a:pPr indent="0" lvl="0" marL="0" rtl="0" algn="l">
              <a:lnSpc>
                <a:spcPct val="125000"/>
              </a:lnSpc>
              <a:spcBef>
                <a:spcPts val="1000"/>
              </a:spcBef>
              <a:spcAft>
                <a:spcPts val="0"/>
              </a:spcAft>
              <a:buClr>
                <a:schemeClr val="dk1"/>
              </a:buClr>
              <a:buSzPts val="1100"/>
              <a:buFont typeface="Arial"/>
              <a:buNone/>
            </a:pPr>
            <a:r>
              <a:rPr lang="en-ZA" sz="2000"/>
              <a:t>They are impacted by policy issues such as </a:t>
            </a:r>
            <a:r>
              <a:rPr b="1" lang="en-ZA" sz="2000"/>
              <a:t>intellectual property</a:t>
            </a:r>
            <a:r>
              <a:rPr lang="en-ZA" sz="2000"/>
              <a:t> as well as </a:t>
            </a:r>
            <a:r>
              <a:rPr b="1" lang="en-ZA" sz="2000"/>
              <a:t>institutional policies</a:t>
            </a:r>
            <a:r>
              <a:rPr lang="en-ZA" sz="2000"/>
              <a:t> …, and they often have a connection with both the </a:t>
            </a:r>
            <a:r>
              <a:rPr b="1" lang="en-ZA" sz="2000"/>
              <a:t>research</a:t>
            </a:r>
            <a:r>
              <a:rPr lang="en-ZA" sz="2000"/>
              <a:t> and </a:t>
            </a:r>
            <a:r>
              <a:rPr b="1" lang="en-ZA" sz="2000"/>
              <a:t>teaching and learning </a:t>
            </a:r>
            <a:r>
              <a:rPr lang="en-ZA" sz="2000"/>
              <a:t>programs of their institutions. </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
        <p:nvSpPr>
          <p:cNvPr id="630" name="Google Shape;630;p78"/>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Within the Academy</a:t>
            </a:r>
            <a:endParaRPr b="1" sz="2000">
              <a:solidFill>
                <a:schemeClr val="dk1"/>
              </a:solidFill>
              <a:latin typeface="Calibri"/>
              <a:ea typeface="Calibri"/>
              <a:cs typeface="Calibri"/>
              <a:sym typeface="Calibri"/>
            </a:endParaRPr>
          </a:p>
        </p:txBody>
      </p:sp>
      <p:pic>
        <p:nvPicPr>
          <p:cNvPr id="631" name="Google Shape;631;p78">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632" name="Google Shape;632;p7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633" name="Google Shape;633;p78"/>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Hartsell-Gundy, A., Braunsten, L., Golomb, L. (Eds.), 2015. Digital Humanities in the Library. American Library Association.</a:t>
            </a:r>
            <a:endParaRPr sz="6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 name="Shape 325"/>
        <p:cNvGrpSpPr/>
        <p:nvPr/>
      </p:nvGrpSpPr>
      <p:grpSpPr>
        <a:xfrm>
          <a:off x="0" y="0"/>
          <a:ext cx="0" cy="0"/>
          <a:chOff x="0" y="0"/>
          <a:chExt cx="0" cy="0"/>
        </a:xfrm>
      </p:grpSpPr>
      <p:sp>
        <p:nvSpPr>
          <p:cNvPr id="326" name="Google Shape;326;p52"/>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We provide </a:t>
            </a:r>
            <a:r>
              <a:rPr b="1" i="1" lang="en-ZA" sz="2000"/>
              <a:t>Digital Scholarship</a:t>
            </a:r>
            <a:r>
              <a:rPr lang="en-ZA" sz="2000"/>
              <a:t> services to the University of Cape Town, including the following: </a:t>
            </a:r>
            <a:endParaRPr sz="2000"/>
          </a:p>
          <a:p>
            <a:pPr indent="-355600" lvl="0" marL="457200" rtl="0" algn="l">
              <a:lnSpc>
                <a:spcPct val="125000"/>
              </a:lnSpc>
              <a:spcBef>
                <a:spcPts val="1000"/>
              </a:spcBef>
              <a:spcAft>
                <a:spcPts val="0"/>
              </a:spcAft>
              <a:buSzPts val="2000"/>
              <a:buChar char="•"/>
            </a:pPr>
            <a:r>
              <a:rPr lang="en-ZA" sz="2000"/>
              <a:t>Data Curation activities supporting best practices in </a:t>
            </a:r>
            <a:br>
              <a:rPr lang="en-ZA" sz="2000"/>
            </a:br>
            <a:r>
              <a:rPr i="1" lang="en-ZA" sz="2000"/>
              <a:t>Research Data Management (RDM);</a:t>
            </a:r>
            <a:r>
              <a:rPr lang="en-ZA" sz="2000"/>
              <a:t> </a:t>
            </a:r>
            <a:endParaRPr sz="2000"/>
          </a:p>
          <a:p>
            <a:pPr indent="-355600" lvl="0" marL="457200" rtl="0" algn="l">
              <a:lnSpc>
                <a:spcPct val="125000"/>
              </a:lnSpc>
              <a:spcBef>
                <a:spcPts val="0"/>
              </a:spcBef>
              <a:spcAft>
                <a:spcPts val="0"/>
              </a:spcAft>
              <a:buSzPts val="2000"/>
              <a:buChar char="•"/>
            </a:pPr>
            <a:r>
              <a:rPr lang="en-ZA" sz="2000"/>
              <a:t>specialist </a:t>
            </a:r>
            <a:r>
              <a:rPr i="1" lang="en-ZA" sz="2000"/>
              <a:t>Digitisation</a:t>
            </a:r>
            <a:r>
              <a:rPr lang="en-ZA" sz="2000"/>
              <a:t> services towards </a:t>
            </a:r>
            <a:r>
              <a:rPr i="1" lang="en-ZA" sz="2000"/>
              <a:t>Digital Preservation;</a:t>
            </a:r>
            <a:r>
              <a:rPr lang="en-ZA" sz="2000"/>
              <a:t> </a:t>
            </a:r>
            <a:endParaRPr sz="2000"/>
          </a:p>
          <a:p>
            <a:pPr indent="-355600" lvl="0" marL="457200" rtl="0" algn="l">
              <a:lnSpc>
                <a:spcPct val="125000"/>
              </a:lnSpc>
              <a:spcBef>
                <a:spcPts val="0"/>
              </a:spcBef>
              <a:spcAft>
                <a:spcPts val="0"/>
              </a:spcAft>
              <a:buSzPts val="2000"/>
              <a:buChar char="•"/>
            </a:pPr>
            <a:r>
              <a:rPr lang="en-ZA" sz="2000"/>
              <a:t>expertise in </a:t>
            </a:r>
            <a:r>
              <a:rPr i="1" lang="en-ZA" sz="2000"/>
              <a:t>Geographic Information Systems (GIS)</a:t>
            </a:r>
            <a:r>
              <a:rPr lang="en-ZA" sz="2000"/>
              <a:t>. </a:t>
            </a:r>
            <a:endParaRPr sz="2000"/>
          </a:p>
          <a:p>
            <a:pPr indent="0" lvl="0" marL="0" rtl="0" algn="l">
              <a:lnSpc>
                <a:spcPct val="125000"/>
              </a:lnSpc>
              <a:spcBef>
                <a:spcPts val="1000"/>
              </a:spcBef>
              <a:spcAft>
                <a:spcPts val="0"/>
              </a:spcAft>
              <a:buClr>
                <a:schemeClr val="dk1"/>
              </a:buClr>
              <a:buSzPts val="1100"/>
              <a:buFont typeface="Arial"/>
              <a:buNone/>
            </a:pPr>
            <a:r>
              <a:rPr lang="en-ZA" sz="2000"/>
              <a:t>We advocate for </a:t>
            </a:r>
            <a:r>
              <a:rPr i="1" lang="en-ZA" sz="2000"/>
              <a:t>Open Science</a:t>
            </a:r>
            <a:r>
              <a:rPr lang="en-ZA" sz="2000"/>
              <a:t>, to make research done at UCT more </a:t>
            </a:r>
            <a:r>
              <a:rPr i="1" lang="en-ZA" sz="2000"/>
              <a:t>efficient, collaborative, accessible, findable and reusable</a:t>
            </a:r>
            <a:r>
              <a:rPr lang="en-ZA" sz="2000"/>
              <a:t>. We spearhead these practices as contributions to a more equitable and sustainable social order in the higher education landscape. </a:t>
            </a:r>
            <a:endParaRPr sz="2000">
              <a:solidFill>
                <a:srgbClr val="000000"/>
              </a:solidFill>
            </a:endParaRPr>
          </a:p>
        </p:txBody>
      </p:sp>
      <p:sp>
        <p:nvSpPr>
          <p:cNvPr id="327" name="Google Shape;327;p52"/>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Digital Scholarship and DLS | </a:t>
            </a:r>
            <a:r>
              <a:rPr b="1" lang="en-ZA" sz="2000">
                <a:solidFill>
                  <a:schemeClr val="dk1"/>
                </a:solidFill>
                <a:latin typeface="Calibri"/>
                <a:ea typeface="Calibri"/>
                <a:cs typeface="Calibri"/>
                <a:sym typeface="Calibri"/>
              </a:rPr>
              <a:t>mission &amp; vision</a:t>
            </a:r>
            <a:endParaRPr b="1" sz="2000">
              <a:solidFill>
                <a:schemeClr val="dk1"/>
              </a:solidFill>
              <a:latin typeface="Calibri"/>
              <a:ea typeface="Calibri"/>
              <a:cs typeface="Calibri"/>
              <a:sym typeface="Calibri"/>
            </a:endParaRPr>
          </a:p>
        </p:txBody>
      </p:sp>
      <p:sp>
        <p:nvSpPr>
          <p:cNvPr id="328" name="Google Shape;328;p52"/>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DLS website:  </a:t>
            </a:r>
            <a:r>
              <a:rPr lang="en-ZA" sz="600" u="sng">
                <a:solidFill>
                  <a:schemeClr val="hlink"/>
                </a:solidFill>
                <a:latin typeface="Calibri"/>
                <a:ea typeface="Calibri"/>
                <a:cs typeface="Calibri"/>
                <a:sym typeface="Calibri"/>
                <a:hlinkClick r:id="rId3"/>
              </a:rPr>
              <a:t>http:</a:t>
            </a:r>
            <a:r>
              <a:rPr lang="en-ZA" sz="600" u="sng">
                <a:solidFill>
                  <a:schemeClr val="hlink"/>
                </a:solidFill>
                <a:latin typeface="Calibri"/>
                <a:ea typeface="Calibri"/>
                <a:cs typeface="Calibri"/>
                <a:sym typeface="Calibri"/>
                <a:hlinkClick r:id="rId4"/>
              </a:rPr>
              <a:t> |  | </a:t>
            </a:r>
            <a:r>
              <a:rPr lang="en-ZA" sz="600" u="sng">
                <a:solidFill>
                  <a:schemeClr val="hlink"/>
                </a:solidFill>
                <a:latin typeface="Calibri"/>
                <a:ea typeface="Calibri"/>
                <a:cs typeface="Calibri"/>
                <a:sym typeface="Calibri"/>
                <a:hlinkClick r:id="rId5"/>
              </a:rPr>
              <a:t>www.digitalservices.lib.uct.ac.za</a:t>
            </a:r>
            <a:r>
              <a:rPr lang="en-ZA" sz="600" u="sng">
                <a:solidFill>
                  <a:schemeClr val="hlink"/>
                </a:solidFill>
                <a:latin typeface="Calibri"/>
                <a:ea typeface="Calibri"/>
                <a:cs typeface="Calibri"/>
                <a:sym typeface="Calibri"/>
                <a:hlinkClick r:id="rId6"/>
              </a:rPr>
              <a:t> |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329" name="Google Shape;329;p52">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330" name="Google Shape;330;p5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7" name="Shape 637"/>
        <p:cNvGrpSpPr/>
        <p:nvPr/>
      </p:nvGrpSpPr>
      <p:grpSpPr>
        <a:xfrm>
          <a:off x="0" y="0"/>
          <a:ext cx="0" cy="0"/>
          <a:chOff x="0" y="0"/>
          <a:chExt cx="0" cy="0"/>
        </a:xfrm>
      </p:grpSpPr>
      <p:sp>
        <p:nvSpPr>
          <p:cNvPr id="638" name="Google Shape;638;p79"/>
          <p:cNvSpPr txBox="1"/>
          <p:nvPr>
            <p:ph idx="1" type="body"/>
          </p:nvPr>
        </p:nvSpPr>
        <p:spPr>
          <a:xfrm>
            <a:off x="557125" y="981600"/>
            <a:ext cx="7959000" cy="46569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 while some of the faculty who have spearheaded large digital humanities initiatives may have had minimal interaction with libraries in the past, they sometimes realize, when they reach a point where they must migrate their project to a new platform or when they don’t have the capability to provide for data curation or preservation of their initiatives, that it </a:t>
            </a:r>
            <a:r>
              <a:rPr i="1" lang="en-ZA" sz="2000"/>
              <a:t>may be useful to reach out to libraries for certain types of expertise</a:t>
            </a:r>
            <a:r>
              <a:rPr lang="en-ZA" sz="2000"/>
              <a:t>”</a:t>
            </a:r>
            <a:endParaRPr sz="2000"/>
          </a:p>
        </p:txBody>
      </p:sp>
      <p:sp>
        <p:nvSpPr>
          <p:cNvPr id="639" name="Google Shape;639;p79"/>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Academy and the Library</a:t>
            </a:r>
            <a:endParaRPr sz="2000">
              <a:solidFill>
                <a:schemeClr val="dk1"/>
              </a:solidFill>
              <a:latin typeface="Calibri"/>
              <a:ea typeface="Calibri"/>
              <a:cs typeface="Calibri"/>
              <a:sym typeface="Calibri"/>
            </a:endParaRPr>
          </a:p>
        </p:txBody>
      </p:sp>
      <p:sp>
        <p:nvSpPr>
          <p:cNvPr id="640" name="Google Shape;640;p79"/>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ZA" sz="600">
                <a:solidFill>
                  <a:schemeClr val="dk1"/>
                </a:solidFill>
                <a:latin typeface="Calibri"/>
                <a:ea typeface="Calibri"/>
                <a:cs typeface="Calibri"/>
                <a:sym typeface="Calibri"/>
              </a:rPr>
              <a:t>Source: </a:t>
            </a:r>
            <a:r>
              <a:rPr lang="en-ZA" sz="600">
                <a:solidFill>
                  <a:schemeClr val="dk1"/>
                </a:solidFill>
                <a:latin typeface="Calibri"/>
                <a:ea typeface="Calibri"/>
                <a:cs typeface="Calibri"/>
                <a:sym typeface="Calibri"/>
              </a:rPr>
              <a:t>Hartsell-Gundy, A., Braunsten, L., Golomb, L. (Eds.), 2015. Digital Humanities in the Library. American Library Association. viii</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p:txBody>
      </p:sp>
      <p:pic>
        <p:nvPicPr>
          <p:cNvPr id="641" name="Google Shape;641;p79">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642" name="Google Shape;642;p79"/>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6" name="Shape 646"/>
        <p:cNvGrpSpPr/>
        <p:nvPr/>
      </p:nvGrpSpPr>
      <p:grpSpPr>
        <a:xfrm>
          <a:off x="0" y="0"/>
          <a:ext cx="0" cy="0"/>
          <a:chOff x="0" y="0"/>
          <a:chExt cx="0" cy="0"/>
        </a:xfrm>
      </p:grpSpPr>
      <p:sp>
        <p:nvSpPr>
          <p:cNvPr id="647" name="Google Shape;647;p80"/>
          <p:cNvSpPr txBox="1"/>
          <p:nvPr>
            <p:ph idx="1" type="body"/>
          </p:nvPr>
        </p:nvSpPr>
        <p:spPr>
          <a:xfrm>
            <a:off x="557125" y="981600"/>
            <a:ext cx="7959000" cy="24441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Digital Humanities projects “</a:t>
            </a:r>
            <a:r>
              <a:rPr i="1" lang="en-ZA" sz="2000"/>
              <a:t>shatter the myth of the solitary genius</a:t>
            </a:r>
            <a:r>
              <a:rPr lang="en-ZA" sz="2000"/>
              <a:t> in that they depend upon the </a:t>
            </a:r>
            <a:r>
              <a:rPr b="1" lang="en-ZA" sz="2000"/>
              <a:t>sustained collaboration of multiple people with diverse expertise</a:t>
            </a:r>
            <a:r>
              <a:rPr lang="en-ZA" sz="2000"/>
              <a:t> […] the direct result of sustained collaborative vision, resource development and time management…It takes a village to build a digital project” (Pinto in Hartsell-Gundy et al., 2015, 43)</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
        <p:nvSpPr>
          <p:cNvPr id="648" name="Google Shape;648;p80"/>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It takes a Village to do DH</a:t>
            </a:r>
            <a:endParaRPr sz="2000">
              <a:solidFill>
                <a:schemeClr val="dk1"/>
              </a:solidFill>
              <a:latin typeface="Calibri"/>
              <a:ea typeface="Calibri"/>
              <a:cs typeface="Calibri"/>
              <a:sym typeface="Calibri"/>
            </a:endParaRPr>
          </a:p>
        </p:txBody>
      </p:sp>
      <p:sp>
        <p:nvSpPr>
          <p:cNvPr id="649" name="Google Shape;649;p80"/>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Source: Hartsell-Gundy, A., Braunsten, L., Golomb, L. (Eds.), 2015. Digital Humanities in the Library. American Library Association. 43</a:t>
            </a:r>
            <a:endParaRPr sz="600">
              <a:solidFill>
                <a:schemeClr val="dk1"/>
              </a:solidFill>
              <a:latin typeface="Calibri"/>
              <a:ea typeface="Calibri"/>
              <a:cs typeface="Calibri"/>
              <a:sym typeface="Calibri"/>
            </a:endParaRPr>
          </a:p>
        </p:txBody>
      </p:sp>
      <p:pic>
        <p:nvPicPr>
          <p:cNvPr id="650" name="Google Shape;650;p80">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651" name="Google Shape;651;p80"/>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grpSp>
        <p:nvGrpSpPr>
          <p:cNvPr id="652" name="Google Shape;652;p80"/>
          <p:cNvGrpSpPr/>
          <p:nvPr/>
        </p:nvGrpSpPr>
        <p:grpSpPr>
          <a:xfrm>
            <a:off x="1524887" y="3248162"/>
            <a:ext cx="6673032" cy="579141"/>
            <a:chOff x="710674" y="1323164"/>
            <a:chExt cx="7300911" cy="731700"/>
          </a:xfrm>
        </p:grpSpPr>
        <p:sp>
          <p:nvSpPr>
            <p:cNvPr id="653" name="Google Shape;653;p80"/>
            <p:cNvSpPr txBox="1"/>
            <p:nvPr/>
          </p:nvSpPr>
          <p:spPr>
            <a:xfrm>
              <a:off x="710674" y="1373350"/>
              <a:ext cx="2004300" cy="629700"/>
            </a:xfrm>
            <a:prstGeom prst="rect">
              <a:avLst/>
            </a:prstGeom>
            <a:noFill/>
            <a:ln>
              <a:noFill/>
            </a:ln>
          </p:spPr>
          <p:txBody>
            <a:bodyPr anchorCtr="0" anchor="ctr" bIns="45700" lIns="91425" spcFirstLastPara="1" rIns="91425" wrap="square" tIns="45700">
              <a:noAutofit/>
            </a:bodyPr>
            <a:lstStyle/>
            <a:p>
              <a:pPr indent="0" lvl="0" marL="0" rtl="0" algn="r">
                <a:lnSpc>
                  <a:spcPct val="90000"/>
                </a:lnSpc>
                <a:spcBef>
                  <a:spcPts val="0"/>
                </a:spcBef>
                <a:spcAft>
                  <a:spcPts val="0"/>
                </a:spcAft>
                <a:buNone/>
              </a:pPr>
              <a:r>
                <a:rPr lang="en-ZA" sz="2000">
                  <a:solidFill>
                    <a:srgbClr val="085631"/>
                  </a:solidFill>
                  <a:latin typeface="Roboto Medium"/>
                  <a:ea typeface="Roboto Medium"/>
                  <a:cs typeface="Roboto Medium"/>
                  <a:sym typeface="Roboto Medium"/>
                </a:rPr>
                <a:t>Scholar </a:t>
              </a:r>
              <a:endParaRPr sz="2000">
                <a:solidFill>
                  <a:srgbClr val="085631"/>
                </a:solidFill>
                <a:latin typeface="Roboto Medium"/>
                <a:ea typeface="Roboto Medium"/>
                <a:cs typeface="Roboto Medium"/>
                <a:sym typeface="Roboto Medium"/>
              </a:endParaRPr>
            </a:p>
          </p:txBody>
        </p:sp>
        <p:sp>
          <p:nvSpPr>
            <p:cNvPr id="654" name="Google Shape;654;p80"/>
            <p:cNvSpPr/>
            <p:nvPr/>
          </p:nvSpPr>
          <p:spPr>
            <a:xfrm>
              <a:off x="2789785" y="1323164"/>
              <a:ext cx="5221800" cy="731700"/>
            </a:xfrm>
            <a:prstGeom prst="rect">
              <a:avLst/>
            </a:prstGeom>
            <a:solidFill>
              <a:srgbClr val="085631"/>
            </a:solid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sz="3600"/>
            </a:p>
          </p:txBody>
        </p:sp>
        <p:sp>
          <p:nvSpPr>
            <p:cNvPr id="655" name="Google Shape;655;p80"/>
            <p:cNvSpPr txBox="1"/>
            <p:nvPr/>
          </p:nvSpPr>
          <p:spPr>
            <a:xfrm>
              <a:off x="2914389" y="1407440"/>
              <a:ext cx="4765800" cy="575400"/>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0"/>
                </a:spcBef>
                <a:spcAft>
                  <a:spcPts val="0"/>
                </a:spcAft>
                <a:buNone/>
              </a:pPr>
              <a:r>
                <a:rPr lang="en-ZA" sz="1100">
                  <a:solidFill>
                    <a:srgbClr val="FFFFFF"/>
                  </a:solidFill>
                  <a:latin typeface="Roboto"/>
                  <a:ea typeface="Roboto"/>
                  <a:cs typeface="Roboto"/>
                  <a:sym typeface="Roboto"/>
                </a:rPr>
                <a:t>Content Knowledge, Data and Questions</a:t>
              </a:r>
              <a:endParaRPr sz="1100">
                <a:solidFill>
                  <a:srgbClr val="FFFFFF"/>
                </a:solidFill>
                <a:latin typeface="Roboto"/>
                <a:ea typeface="Roboto"/>
                <a:cs typeface="Roboto"/>
                <a:sym typeface="Roboto"/>
              </a:endParaRPr>
            </a:p>
          </p:txBody>
        </p:sp>
      </p:grpSp>
      <p:grpSp>
        <p:nvGrpSpPr>
          <p:cNvPr id="656" name="Google Shape;656;p80"/>
          <p:cNvGrpSpPr/>
          <p:nvPr/>
        </p:nvGrpSpPr>
        <p:grpSpPr>
          <a:xfrm>
            <a:off x="875337" y="3948133"/>
            <a:ext cx="6992173" cy="579141"/>
            <a:chOff x="7" y="2207525"/>
            <a:chExt cx="7650080" cy="731700"/>
          </a:xfrm>
        </p:grpSpPr>
        <p:sp>
          <p:nvSpPr>
            <p:cNvPr id="657" name="Google Shape;657;p80"/>
            <p:cNvSpPr txBox="1"/>
            <p:nvPr/>
          </p:nvSpPr>
          <p:spPr>
            <a:xfrm>
              <a:off x="7" y="2257725"/>
              <a:ext cx="2715300" cy="629700"/>
            </a:xfrm>
            <a:prstGeom prst="rect">
              <a:avLst/>
            </a:prstGeom>
            <a:noFill/>
            <a:ln>
              <a:noFill/>
            </a:ln>
          </p:spPr>
          <p:txBody>
            <a:bodyPr anchorCtr="0" anchor="ctr" bIns="45700" lIns="91425" spcFirstLastPara="1" rIns="91425" wrap="square" tIns="45700">
              <a:noAutofit/>
            </a:bodyPr>
            <a:lstStyle/>
            <a:p>
              <a:pPr indent="0" lvl="0" marL="0" rtl="0" algn="r">
                <a:lnSpc>
                  <a:spcPct val="90000"/>
                </a:lnSpc>
                <a:spcBef>
                  <a:spcPts val="0"/>
                </a:spcBef>
                <a:spcAft>
                  <a:spcPts val="0"/>
                </a:spcAft>
                <a:buNone/>
              </a:pPr>
              <a:r>
                <a:rPr lang="en-ZA" sz="2000">
                  <a:solidFill>
                    <a:srgbClr val="0B7140"/>
                  </a:solidFill>
                  <a:latin typeface="Roboto Medium"/>
                  <a:ea typeface="Roboto Medium"/>
                  <a:cs typeface="Roboto Medium"/>
                  <a:sym typeface="Roboto Medium"/>
                </a:rPr>
                <a:t>Technologist or Digital Librarian</a:t>
              </a:r>
              <a:endParaRPr sz="2000">
                <a:solidFill>
                  <a:srgbClr val="0B7140"/>
                </a:solidFill>
                <a:latin typeface="Roboto Medium"/>
                <a:ea typeface="Roboto Medium"/>
                <a:cs typeface="Roboto Medium"/>
                <a:sym typeface="Roboto Medium"/>
              </a:endParaRPr>
            </a:p>
          </p:txBody>
        </p:sp>
        <p:sp>
          <p:nvSpPr>
            <p:cNvPr id="658" name="Google Shape;658;p80"/>
            <p:cNvSpPr/>
            <p:nvPr/>
          </p:nvSpPr>
          <p:spPr>
            <a:xfrm>
              <a:off x="2789787" y="2207525"/>
              <a:ext cx="4860300" cy="731700"/>
            </a:xfrm>
            <a:prstGeom prst="rect">
              <a:avLst/>
            </a:prstGeom>
            <a:solidFill>
              <a:srgbClr val="0B7140"/>
            </a:solid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sz="3600"/>
            </a:p>
          </p:txBody>
        </p:sp>
        <p:sp>
          <p:nvSpPr>
            <p:cNvPr id="659" name="Google Shape;659;p80"/>
            <p:cNvSpPr txBox="1"/>
            <p:nvPr/>
          </p:nvSpPr>
          <p:spPr>
            <a:xfrm>
              <a:off x="2914387" y="2414096"/>
              <a:ext cx="4373100" cy="330600"/>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0"/>
                </a:spcBef>
                <a:spcAft>
                  <a:spcPts val="0"/>
                </a:spcAft>
                <a:buNone/>
              </a:pPr>
              <a:r>
                <a:rPr lang="en-ZA" sz="1100">
                  <a:solidFill>
                    <a:srgbClr val="FFFFFF"/>
                  </a:solidFill>
                  <a:latin typeface="Roboto"/>
                  <a:ea typeface="Roboto"/>
                  <a:cs typeface="Roboto"/>
                  <a:sym typeface="Roboto"/>
                </a:rPr>
                <a:t>Digital Skills, Data Curation (and more Questions)</a:t>
              </a:r>
              <a:endParaRPr sz="1100">
                <a:solidFill>
                  <a:srgbClr val="FFFFFF"/>
                </a:solidFill>
                <a:latin typeface="Roboto"/>
                <a:ea typeface="Roboto"/>
                <a:cs typeface="Roboto"/>
                <a:sym typeface="Roboto"/>
              </a:endParaRPr>
            </a:p>
          </p:txBody>
        </p:sp>
      </p:grpSp>
      <p:grpSp>
        <p:nvGrpSpPr>
          <p:cNvPr id="660" name="Google Shape;660;p80"/>
          <p:cNvGrpSpPr/>
          <p:nvPr/>
        </p:nvGrpSpPr>
        <p:grpSpPr>
          <a:xfrm>
            <a:off x="1565496" y="4645524"/>
            <a:ext cx="5970506" cy="579141"/>
            <a:chOff x="755105" y="3088625"/>
            <a:chExt cx="6532283" cy="731700"/>
          </a:xfrm>
        </p:grpSpPr>
        <p:sp>
          <p:nvSpPr>
            <p:cNvPr id="661" name="Google Shape;661;p80"/>
            <p:cNvSpPr txBox="1"/>
            <p:nvPr/>
          </p:nvSpPr>
          <p:spPr>
            <a:xfrm>
              <a:off x="755105" y="3138825"/>
              <a:ext cx="1959900" cy="629700"/>
            </a:xfrm>
            <a:prstGeom prst="rect">
              <a:avLst/>
            </a:prstGeom>
            <a:noFill/>
            <a:ln>
              <a:noFill/>
            </a:ln>
          </p:spPr>
          <p:txBody>
            <a:bodyPr anchorCtr="0" anchor="ctr" bIns="45700" lIns="91425" spcFirstLastPara="1" rIns="91425" wrap="square" tIns="45700">
              <a:noAutofit/>
            </a:bodyPr>
            <a:lstStyle/>
            <a:p>
              <a:pPr indent="0" lvl="0" marL="0" rtl="0" algn="r">
                <a:lnSpc>
                  <a:spcPct val="90000"/>
                </a:lnSpc>
                <a:spcBef>
                  <a:spcPts val="0"/>
                </a:spcBef>
                <a:spcAft>
                  <a:spcPts val="0"/>
                </a:spcAft>
                <a:buNone/>
              </a:pPr>
              <a:r>
                <a:rPr lang="en-ZA" sz="2000">
                  <a:solidFill>
                    <a:srgbClr val="0B7743"/>
                  </a:solidFill>
                  <a:latin typeface="Roboto Medium"/>
                  <a:ea typeface="Roboto Medium"/>
                  <a:cs typeface="Roboto Medium"/>
                  <a:sym typeface="Roboto Medium"/>
                </a:rPr>
                <a:t>Subject Librarian</a:t>
              </a:r>
              <a:endParaRPr sz="2000">
                <a:solidFill>
                  <a:srgbClr val="0B7743"/>
                </a:solidFill>
                <a:latin typeface="Roboto Medium"/>
                <a:ea typeface="Roboto Medium"/>
                <a:cs typeface="Roboto Medium"/>
                <a:sym typeface="Roboto Medium"/>
              </a:endParaRPr>
            </a:p>
          </p:txBody>
        </p:sp>
        <p:sp>
          <p:nvSpPr>
            <p:cNvPr id="662" name="Google Shape;662;p80"/>
            <p:cNvSpPr/>
            <p:nvPr/>
          </p:nvSpPr>
          <p:spPr>
            <a:xfrm>
              <a:off x="2789787" y="3088625"/>
              <a:ext cx="4497600" cy="731700"/>
            </a:xfrm>
            <a:prstGeom prst="rect">
              <a:avLst/>
            </a:prstGeom>
            <a:solidFill>
              <a:srgbClr val="0B7743"/>
            </a:solid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sz="3600"/>
            </a:p>
          </p:txBody>
        </p:sp>
        <p:sp>
          <p:nvSpPr>
            <p:cNvPr id="663" name="Google Shape;663;p80"/>
            <p:cNvSpPr txBox="1"/>
            <p:nvPr/>
          </p:nvSpPr>
          <p:spPr>
            <a:xfrm>
              <a:off x="2914388" y="3295180"/>
              <a:ext cx="3849900" cy="330600"/>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0"/>
                </a:spcBef>
                <a:spcAft>
                  <a:spcPts val="0"/>
                </a:spcAft>
                <a:buNone/>
              </a:pPr>
              <a:r>
                <a:rPr lang="en-ZA" sz="1100">
                  <a:solidFill>
                    <a:srgbClr val="FFFFFF"/>
                  </a:solidFill>
                  <a:latin typeface="Roboto"/>
                  <a:ea typeface="Roboto"/>
                  <a:cs typeface="Roboto"/>
                  <a:sym typeface="Roboto"/>
                </a:rPr>
                <a:t>Understanding of Research, Subject Area and Academy Landscape (departments and people)</a:t>
              </a:r>
              <a:endParaRPr sz="1100">
                <a:solidFill>
                  <a:srgbClr val="FFFFFF"/>
                </a:solidFill>
                <a:latin typeface="Roboto"/>
                <a:ea typeface="Roboto"/>
                <a:cs typeface="Roboto"/>
                <a:sym typeface="Roboto"/>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7" name="Shape 667"/>
        <p:cNvGrpSpPr/>
        <p:nvPr/>
      </p:nvGrpSpPr>
      <p:grpSpPr>
        <a:xfrm>
          <a:off x="0" y="0"/>
          <a:ext cx="0" cy="0"/>
          <a:chOff x="0" y="0"/>
          <a:chExt cx="0" cy="0"/>
        </a:xfrm>
      </p:grpSpPr>
      <p:sp>
        <p:nvSpPr>
          <p:cNvPr id="668" name="Google Shape;668;p81"/>
          <p:cNvSpPr txBox="1"/>
          <p:nvPr>
            <p:ph idx="1" type="body"/>
          </p:nvPr>
        </p:nvSpPr>
        <p:spPr>
          <a:xfrm>
            <a:off x="557125" y="981600"/>
            <a:ext cx="7959000" cy="45642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a:t>
            </a:r>
            <a:r>
              <a:rPr lang="en-ZA" sz="2000"/>
              <a:t>Perhaps the subject librarian’s greatest contribution to digital humanities projects during implementation is to </a:t>
            </a:r>
            <a:r>
              <a:rPr b="1" lang="en-ZA" sz="2000"/>
              <a:t>connect faculty to resources</a:t>
            </a:r>
            <a:r>
              <a:rPr lang="en-ZA" sz="2000"/>
              <a:t> in support of digital scholarship available in their university. If subject librarians develop knowledge of the technological tools </a:t>
            </a:r>
            <a:r>
              <a:rPr lang="en-ZA" sz="2000"/>
              <a:t>available</a:t>
            </a:r>
            <a:r>
              <a:rPr lang="en-ZA" sz="2000"/>
              <a:t>, they can </a:t>
            </a:r>
            <a:r>
              <a:rPr b="1" lang="en-ZA" sz="2000"/>
              <a:t>contribute an understanding of how one might be used to answer</a:t>
            </a:r>
            <a:r>
              <a:rPr lang="en-ZA" sz="2000"/>
              <a:t> a question from the scholar’s disciplinary approach.”</a:t>
            </a:r>
            <a:endParaRPr sz="2000"/>
          </a:p>
        </p:txBody>
      </p:sp>
      <p:sp>
        <p:nvSpPr>
          <p:cNvPr id="669" name="Google Shape;669;p81"/>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Academy and the Library</a:t>
            </a:r>
            <a:endParaRPr sz="2000">
              <a:solidFill>
                <a:schemeClr val="dk1"/>
              </a:solidFill>
              <a:latin typeface="Calibri"/>
              <a:ea typeface="Calibri"/>
              <a:cs typeface="Calibri"/>
              <a:sym typeface="Calibri"/>
            </a:endParaRPr>
          </a:p>
        </p:txBody>
      </p:sp>
      <p:sp>
        <p:nvSpPr>
          <p:cNvPr id="670" name="Google Shape;670;p81"/>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ZA" sz="600">
                <a:solidFill>
                  <a:schemeClr val="dk1"/>
                </a:solidFill>
                <a:latin typeface="Calibri"/>
                <a:ea typeface="Calibri"/>
                <a:cs typeface="Calibri"/>
                <a:sym typeface="Calibri"/>
              </a:rPr>
              <a:t>Source: Hartsell-Gundy, A., Braunsten, L., Golomb, L. (Eds.), 2015. Digital Humanities in the Library. American Library Association. 12</a:t>
            </a:r>
            <a:endParaRPr sz="6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p:txBody>
      </p:sp>
      <p:pic>
        <p:nvPicPr>
          <p:cNvPr id="671" name="Google Shape;671;p81">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672" name="Google Shape;672;p8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6" name="Shape 676"/>
        <p:cNvGrpSpPr/>
        <p:nvPr/>
      </p:nvGrpSpPr>
      <p:grpSpPr>
        <a:xfrm>
          <a:off x="0" y="0"/>
          <a:ext cx="0" cy="0"/>
          <a:chOff x="0" y="0"/>
          <a:chExt cx="0" cy="0"/>
        </a:xfrm>
      </p:grpSpPr>
      <p:sp>
        <p:nvSpPr>
          <p:cNvPr id="677" name="Google Shape;677;p82"/>
          <p:cNvSpPr/>
          <p:nvPr/>
        </p:nvSpPr>
        <p:spPr>
          <a:xfrm>
            <a:off x="514349" y="2545551"/>
            <a:ext cx="7359600" cy="515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n-ZA" sz="2800">
                <a:solidFill>
                  <a:schemeClr val="lt1"/>
                </a:solidFill>
                <a:latin typeface="Calibri"/>
                <a:ea typeface="Calibri"/>
                <a:cs typeface="Calibri"/>
                <a:sym typeface="Calibri"/>
              </a:rPr>
              <a:t>Levels of Digital Humanities </a:t>
            </a:r>
            <a:br>
              <a:rPr lang="en-ZA" sz="2800">
                <a:solidFill>
                  <a:schemeClr val="lt1"/>
                </a:solidFill>
                <a:latin typeface="Calibri"/>
                <a:ea typeface="Calibri"/>
                <a:cs typeface="Calibri"/>
                <a:sym typeface="Calibri"/>
              </a:rPr>
            </a:br>
            <a:r>
              <a:rPr lang="en-ZA" sz="2800">
                <a:solidFill>
                  <a:schemeClr val="lt1"/>
                </a:solidFill>
                <a:latin typeface="Calibri"/>
                <a:ea typeface="Calibri"/>
                <a:cs typeface="Calibri"/>
                <a:sym typeface="Calibri"/>
              </a:rPr>
              <a:t>(or humanities computing)</a:t>
            </a:r>
            <a:endParaRPr sz="2800">
              <a:solidFill>
                <a:schemeClr val="lt1"/>
              </a:solidFill>
              <a:latin typeface="Calibri"/>
              <a:ea typeface="Calibri"/>
              <a:cs typeface="Calibri"/>
              <a:sym typeface="Calibri"/>
            </a:endParaRPr>
          </a:p>
        </p:txBody>
      </p:sp>
      <p:pic>
        <p:nvPicPr>
          <p:cNvPr id="678" name="Google Shape;678;p82">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sp>
        <p:nvSpPr>
          <p:cNvPr id="679" name="Google Shape;679;p8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3" name="Shape 683"/>
        <p:cNvGrpSpPr/>
        <p:nvPr/>
      </p:nvGrpSpPr>
      <p:grpSpPr>
        <a:xfrm>
          <a:off x="0" y="0"/>
          <a:ext cx="0" cy="0"/>
          <a:chOff x="0" y="0"/>
          <a:chExt cx="0" cy="0"/>
        </a:xfrm>
      </p:grpSpPr>
      <p:sp>
        <p:nvSpPr>
          <p:cNvPr id="684" name="Google Shape;684;p83"/>
          <p:cNvSpPr txBox="1"/>
          <p:nvPr/>
        </p:nvSpPr>
        <p:spPr>
          <a:xfrm>
            <a:off x="1772050" y="185250"/>
            <a:ext cx="5606700" cy="430800"/>
          </a:xfrm>
          <a:prstGeom prst="rect">
            <a:avLst/>
          </a:prstGeom>
          <a:noFill/>
          <a:ln cap="flat" cmpd="sng" w="9525">
            <a:solidFill>
              <a:srgbClr val="0070C0"/>
            </a:solidFill>
            <a:prstDash val="solid"/>
            <a:round/>
            <a:headEnd len="sm" w="sm" type="none"/>
            <a:tailEnd len="sm" w="sm" type="none"/>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lang="en-ZA" sz="2200">
                <a:solidFill>
                  <a:schemeClr val="dk1"/>
                </a:solidFill>
                <a:latin typeface="Calibri"/>
                <a:ea typeface="Calibri"/>
                <a:cs typeface="Calibri"/>
                <a:sym typeface="Calibri"/>
              </a:rPr>
              <a:t>1st Order vs 2nd Order</a:t>
            </a:r>
            <a:endParaRPr sz="2400">
              <a:solidFill>
                <a:schemeClr val="dk1"/>
              </a:solidFill>
              <a:latin typeface="Calibri"/>
              <a:ea typeface="Calibri"/>
              <a:cs typeface="Calibri"/>
              <a:sym typeface="Calibri"/>
            </a:endParaRPr>
          </a:p>
        </p:txBody>
      </p:sp>
      <p:pic>
        <p:nvPicPr>
          <p:cNvPr id="685" name="Google Shape;685;p83">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686" name="Google Shape;686;p83"/>
          <p:cNvSpPr txBox="1"/>
          <p:nvPr/>
        </p:nvSpPr>
        <p:spPr>
          <a:xfrm>
            <a:off x="480925" y="981600"/>
            <a:ext cx="8232000" cy="3911100"/>
          </a:xfrm>
          <a:prstGeom prst="rect">
            <a:avLst/>
          </a:prstGeom>
          <a:noFill/>
          <a:ln>
            <a:noFill/>
          </a:ln>
        </p:spPr>
        <p:txBody>
          <a:bodyPr anchorCtr="0" anchor="ctr" bIns="91425" lIns="91425" spcFirstLastPara="1" rIns="91425" wrap="square" tIns="91425">
            <a:noAutofit/>
          </a:bodyPr>
          <a:lstStyle/>
          <a:p>
            <a:pPr indent="-361950" lvl="0" marL="457200" rtl="0" algn="l">
              <a:lnSpc>
                <a:spcPct val="115000"/>
              </a:lnSpc>
              <a:spcBef>
                <a:spcPts val="640"/>
              </a:spcBef>
              <a:spcAft>
                <a:spcPts val="0"/>
              </a:spcAft>
              <a:buClr>
                <a:schemeClr val="dk1"/>
              </a:buClr>
              <a:buSzPts val="2100"/>
              <a:buFont typeface="Calibri"/>
              <a:buChar char="●"/>
            </a:pPr>
            <a:r>
              <a:rPr b="1" lang="en-ZA" sz="2100">
                <a:solidFill>
                  <a:schemeClr val="dk1"/>
                </a:solidFill>
                <a:latin typeface="Calibri"/>
                <a:ea typeface="Calibri"/>
                <a:cs typeface="Calibri"/>
                <a:sym typeface="Calibri"/>
              </a:rPr>
              <a:t>Phases of a Digital Humanities Project</a:t>
            </a:r>
            <a:endParaRPr b="1" sz="2100">
              <a:solidFill>
                <a:schemeClr val="dk1"/>
              </a:solidFill>
              <a:latin typeface="Calibri"/>
              <a:ea typeface="Calibri"/>
              <a:cs typeface="Calibri"/>
              <a:sym typeface="Calibri"/>
            </a:endParaRPr>
          </a:p>
          <a:p>
            <a:pPr indent="-361950" lvl="1" marL="914400" rtl="0" algn="l">
              <a:lnSpc>
                <a:spcPct val="115000"/>
              </a:lnSpc>
              <a:spcBef>
                <a:spcPts val="0"/>
              </a:spcBef>
              <a:spcAft>
                <a:spcPts val="0"/>
              </a:spcAft>
              <a:buClr>
                <a:schemeClr val="dk1"/>
              </a:buClr>
              <a:buSzPts val="2100"/>
              <a:buFont typeface="Calibri"/>
              <a:buChar char="○"/>
            </a:pPr>
            <a:r>
              <a:rPr lang="en-ZA" sz="2100">
                <a:solidFill>
                  <a:schemeClr val="dk1"/>
                </a:solidFill>
                <a:latin typeface="Calibri"/>
                <a:ea typeface="Calibri"/>
                <a:cs typeface="Calibri"/>
                <a:sym typeface="Calibri"/>
              </a:rPr>
              <a:t>First order </a:t>
            </a:r>
            <a:endParaRPr sz="2100">
              <a:solidFill>
                <a:schemeClr val="dk1"/>
              </a:solidFill>
              <a:latin typeface="Calibri"/>
              <a:ea typeface="Calibri"/>
              <a:cs typeface="Calibri"/>
              <a:sym typeface="Calibri"/>
            </a:endParaRPr>
          </a:p>
          <a:p>
            <a:pPr indent="-361950" lvl="2" marL="1371600" rtl="0" algn="l">
              <a:lnSpc>
                <a:spcPct val="115000"/>
              </a:lnSpc>
              <a:spcBef>
                <a:spcPts val="0"/>
              </a:spcBef>
              <a:spcAft>
                <a:spcPts val="0"/>
              </a:spcAft>
              <a:buClr>
                <a:schemeClr val="dk1"/>
              </a:buClr>
              <a:buSzPts val="2100"/>
              <a:buFont typeface="Calibri"/>
              <a:buChar char="■"/>
            </a:pPr>
            <a:r>
              <a:rPr lang="en-ZA" sz="2100">
                <a:solidFill>
                  <a:schemeClr val="dk1"/>
                </a:solidFill>
                <a:latin typeface="Calibri"/>
                <a:ea typeface="Calibri"/>
                <a:cs typeface="Calibri"/>
                <a:sym typeface="Calibri"/>
              </a:rPr>
              <a:t>… a digital re-creation of already existing materials with little analysis, </a:t>
            </a:r>
            <a:endParaRPr sz="2100">
              <a:solidFill>
                <a:schemeClr val="dk1"/>
              </a:solidFill>
              <a:latin typeface="Calibri"/>
              <a:ea typeface="Calibri"/>
              <a:cs typeface="Calibri"/>
              <a:sym typeface="Calibri"/>
            </a:endParaRPr>
          </a:p>
          <a:p>
            <a:pPr indent="-361950" lvl="2" marL="1371600" rtl="0" algn="l">
              <a:lnSpc>
                <a:spcPct val="115000"/>
              </a:lnSpc>
              <a:spcBef>
                <a:spcPts val="0"/>
              </a:spcBef>
              <a:spcAft>
                <a:spcPts val="0"/>
              </a:spcAft>
              <a:buClr>
                <a:schemeClr val="dk1"/>
              </a:buClr>
              <a:buSzPts val="2100"/>
              <a:buFont typeface="Calibri"/>
              <a:buChar char="■"/>
            </a:pPr>
            <a:r>
              <a:rPr lang="en-ZA" sz="2100">
                <a:solidFill>
                  <a:schemeClr val="dk1"/>
                </a:solidFill>
                <a:latin typeface="Calibri"/>
                <a:ea typeface="Calibri"/>
                <a:cs typeface="Calibri"/>
                <a:sym typeface="Calibri"/>
              </a:rPr>
              <a:t>i.e. </a:t>
            </a:r>
            <a:r>
              <a:rPr lang="en-ZA" sz="2100">
                <a:solidFill>
                  <a:schemeClr val="dk1"/>
                </a:solidFill>
                <a:latin typeface="Calibri"/>
                <a:ea typeface="Calibri"/>
                <a:cs typeface="Calibri"/>
                <a:sym typeface="Calibri"/>
              </a:rPr>
              <a:t>the digitization of letters</a:t>
            </a:r>
            <a:endParaRPr sz="2100">
              <a:solidFill>
                <a:schemeClr val="dk1"/>
              </a:solidFill>
              <a:latin typeface="Calibri"/>
              <a:ea typeface="Calibri"/>
              <a:cs typeface="Calibri"/>
              <a:sym typeface="Calibri"/>
            </a:endParaRPr>
          </a:p>
          <a:p>
            <a:pPr indent="-361950" lvl="1" marL="914400" rtl="0" algn="l">
              <a:lnSpc>
                <a:spcPct val="115000"/>
              </a:lnSpc>
              <a:spcBef>
                <a:spcPts val="0"/>
              </a:spcBef>
              <a:spcAft>
                <a:spcPts val="0"/>
              </a:spcAft>
              <a:buClr>
                <a:schemeClr val="dk1"/>
              </a:buClr>
              <a:buSzPts val="2100"/>
              <a:buFont typeface="Calibri"/>
              <a:buChar char="○"/>
            </a:pPr>
            <a:r>
              <a:rPr lang="en-ZA" sz="2100">
                <a:solidFill>
                  <a:schemeClr val="dk1"/>
                </a:solidFill>
                <a:latin typeface="Calibri"/>
                <a:ea typeface="Calibri"/>
                <a:cs typeface="Calibri"/>
                <a:sym typeface="Calibri"/>
              </a:rPr>
              <a:t>Second Order </a:t>
            </a:r>
            <a:endParaRPr sz="2100">
              <a:solidFill>
                <a:schemeClr val="dk1"/>
              </a:solidFill>
              <a:latin typeface="Calibri"/>
              <a:ea typeface="Calibri"/>
              <a:cs typeface="Calibri"/>
              <a:sym typeface="Calibri"/>
            </a:endParaRPr>
          </a:p>
          <a:p>
            <a:pPr indent="-361950" lvl="2" marL="1371600" rtl="0" algn="l">
              <a:lnSpc>
                <a:spcPct val="115000"/>
              </a:lnSpc>
              <a:spcBef>
                <a:spcPts val="0"/>
              </a:spcBef>
              <a:spcAft>
                <a:spcPts val="0"/>
              </a:spcAft>
              <a:buClr>
                <a:schemeClr val="dk1"/>
              </a:buClr>
              <a:buSzPts val="2100"/>
              <a:buFont typeface="Calibri"/>
              <a:buChar char="■"/>
            </a:pPr>
            <a:r>
              <a:rPr lang="en-ZA" sz="2100">
                <a:solidFill>
                  <a:schemeClr val="dk1"/>
                </a:solidFill>
                <a:latin typeface="Calibri"/>
                <a:ea typeface="Calibri"/>
                <a:cs typeface="Calibri"/>
                <a:sym typeface="Calibri"/>
              </a:rPr>
              <a:t>… to take digital materials and enhance them, using a variety of digital tools. </a:t>
            </a:r>
            <a:endParaRPr sz="2100">
              <a:solidFill>
                <a:schemeClr val="dk1"/>
              </a:solidFill>
              <a:latin typeface="Calibri"/>
              <a:ea typeface="Calibri"/>
              <a:cs typeface="Calibri"/>
              <a:sym typeface="Calibri"/>
            </a:endParaRPr>
          </a:p>
          <a:p>
            <a:pPr indent="-361950" lvl="2" marL="1371600" rtl="0" algn="l">
              <a:lnSpc>
                <a:spcPct val="115000"/>
              </a:lnSpc>
              <a:spcBef>
                <a:spcPts val="0"/>
              </a:spcBef>
              <a:spcAft>
                <a:spcPts val="0"/>
              </a:spcAft>
              <a:buClr>
                <a:schemeClr val="dk1"/>
              </a:buClr>
              <a:buSzPts val="2100"/>
              <a:buFont typeface="Calibri"/>
              <a:buChar char="■"/>
            </a:pPr>
            <a:r>
              <a:rPr lang="en-ZA" sz="2100">
                <a:solidFill>
                  <a:schemeClr val="dk1"/>
                </a:solidFill>
                <a:latin typeface="Calibri"/>
                <a:ea typeface="Calibri"/>
                <a:cs typeface="Calibri"/>
                <a:sym typeface="Calibri"/>
              </a:rPr>
              <a:t>i.e. Mapping of a letter in a collection to better understand the geographical context in which it was written</a:t>
            </a:r>
            <a:endParaRPr sz="2100">
              <a:solidFill>
                <a:schemeClr val="dk1"/>
              </a:solidFill>
              <a:latin typeface="Calibri"/>
              <a:ea typeface="Calibri"/>
              <a:cs typeface="Calibri"/>
              <a:sym typeface="Calibri"/>
            </a:endParaRPr>
          </a:p>
        </p:txBody>
      </p:sp>
      <p:sp>
        <p:nvSpPr>
          <p:cNvPr id="687" name="Google Shape;687;p83"/>
          <p:cNvSpPr txBox="1"/>
          <p:nvPr/>
        </p:nvSpPr>
        <p:spPr>
          <a:xfrm>
            <a:off x="-25" y="5689650"/>
            <a:ext cx="9144000" cy="26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Hartsell-Gundy, A., Braunsten, L., Golomb, L. (Eds.), 2015. Digital Humanities in the Library. American Library Association.</a:t>
            </a:r>
            <a:endParaRPr sz="600">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1" name="Shape 691"/>
        <p:cNvGrpSpPr/>
        <p:nvPr/>
      </p:nvGrpSpPr>
      <p:grpSpPr>
        <a:xfrm>
          <a:off x="0" y="0"/>
          <a:ext cx="0" cy="0"/>
          <a:chOff x="0" y="0"/>
          <a:chExt cx="0" cy="0"/>
        </a:xfrm>
      </p:grpSpPr>
      <p:sp>
        <p:nvSpPr>
          <p:cNvPr id="692" name="Google Shape;692;p84"/>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Digital Humanities or Humanities Computing</a:t>
            </a:r>
            <a:endParaRPr b="1" sz="2000">
              <a:solidFill>
                <a:schemeClr val="dk1"/>
              </a:solidFill>
              <a:latin typeface="Calibri"/>
              <a:ea typeface="Calibri"/>
              <a:cs typeface="Calibri"/>
              <a:sym typeface="Calibri"/>
            </a:endParaRPr>
          </a:p>
        </p:txBody>
      </p:sp>
      <p:sp>
        <p:nvSpPr>
          <p:cNvPr id="693" name="Google Shape;693;p84"/>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John Unsworth. What is Humanities Computing and What is not? https://www.ideals.illinois.edu/bitstream/handle/2142/157/whatis.html</a:t>
            </a:r>
            <a:endParaRPr sz="600">
              <a:latin typeface="Calibri"/>
              <a:ea typeface="Calibri"/>
              <a:cs typeface="Calibri"/>
              <a:sym typeface="Calibri"/>
            </a:endParaRPr>
          </a:p>
        </p:txBody>
      </p:sp>
      <p:pic>
        <p:nvPicPr>
          <p:cNvPr id="694" name="Google Shape;694;p84">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695" name="Google Shape;695;p84"/>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696" name="Google Shape;696;p84"/>
          <p:cNvSpPr txBox="1"/>
          <p:nvPr>
            <p:ph idx="1" type="body"/>
          </p:nvPr>
        </p:nvSpPr>
        <p:spPr>
          <a:xfrm>
            <a:off x="557125" y="916375"/>
            <a:ext cx="7959000" cy="29823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t/>
            </a:r>
            <a:endParaRPr sz="2000"/>
          </a:p>
          <a:p>
            <a:pPr indent="0" lvl="0" marL="0" rtl="0" algn="l">
              <a:lnSpc>
                <a:spcPct val="125000"/>
              </a:lnSpc>
              <a:spcBef>
                <a:spcPts val="1000"/>
              </a:spcBef>
              <a:spcAft>
                <a:spcPts val="0"/>
              </a:spcAft>
              <a:buClr>
                <a:schemeClr val="dk1"/>
              </a:buClr>
              <a:buSzPts val="1100"/>
              <a:buFont typeface="Arial"/>
              <a:buNone/>
            </a:pPr>
            <a:r>
              <a:rPr lang="en-ZA" sz="2000"/>
              <a:t>One of the many things that you can do with computers is something that I would call </a:t>
            </a:r>
            <a:r>
              <a:rPr b="1" lang="en-ZA" sz="2000" u="sng"/>
              <a:t>humanities computing</a:t>
            </a:r>
            <a:r>
              <a:rPr lang="en-ZA" sz="2000"/>
              <a:t>, in which the computer is used as a tool for </a:t>
            </a:r>
            <a:r>
              <a:rPr i="1" lang="en-ZA" sz="2000"/>
              <a:t>modelling humanities data</a:t>
            </a:r>
            <a:r>
              <a:rPr lang="en-ZA" sz="2000"/>
              <a:t> and our understanding of it, and the activity is entirely distinct from using the computer when it models the typewriter, or the telephone…</a:t>
            </a:r>
            <a:endParaRPr sz="2000"/>
          </a:p>
          <a:p>
            <a:pPr indent="0" lvl="0" marL="0" rtl="0" algn="l">
              <a:lnSpc>
                <a:spcPct val="125000"/>
              </a:lnSpc>
              <a:spcBef>
                <a:spcPts val="1000"/>
              </a:spcBef>
              <a:spcAft>
                <a:spcPts val="0"/>
              </a:spcAft>
              <a:buClr>
                <a:schemeClr val="dk1"/>
              </a:buClr>
              <a:buSzPts val="1100"/>
              <a:buFont typeface="Arial"/>
              <a:buNone/>
            </a:pPr>
            <a:r>
              <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
        <p:nvSpPr>
          <p:cNvPr id="697" name="Google Shape;697;p84"/>
          <p:cNvSpPr txBox="1"/>
          <p:nvPr/>
        </p:nvSpPr>
        <p:spPr>
          <a:xfrm>
            <a:off x="1256300" y="3325525"/>
            <a:ext cx="7626600" cy="2206500"/>
          </a:xfrm>
          <a:prstGeom prst="rect">
            <a:avLst/>
          </a:prstGeom>
          <a:noFill/>
          <a:ln cap="flat" cmpd="sng" w="9525">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lnSpc>
                <a:spcPct val="125000"/>
              </a:lnSpc>
              <a:spcBef>
                <a:spcPts val="1000"/>
              </a:spcBef>
              <a:spcAft>
                <a:spcPts val="0"/>
              </a:spcAft>
              <a:buNone/>
            </a:pPr>
            <a:r>
              <a:rPr lang="en-ZA" sz="2000">
                <a:solidFill>
                  <a:schemeClr val="dk1"/>
                </a:solidFill>
                <a:latin typeface="Calibri"/>
                <a:ea typeface="Calibri"/>
                <a:cs typeface="Calibri"/>
                <a:sym typeface="Calibri"/>
              </a:rPr>
              <a:t>… a practice of representation, a form of modelling and a way of reasoning and a set of </a:t>
            </a:r>
            <a:r>
              <a:rPr i="1" lang="en-ZA" sz="2000">
                <a:solidFill>
                  <a:schemeClr val="dk1"/>
                </a:solidFill>
                <a:latin typeface="Calibri"/>
                <a:ea typeface="Calibri"/>
                <a:cs typeface="Calibri"/>
                <a:sym typeface="Calibri"/>
              </a:rPr>
              <a:t>ontological</a:t>
            </a:r>
            <a:r>
              <a:rPr lang="en-ZA" sz="2000">
                <a:solidFill>
                  <a:schemeClr val="dk1"/>
                </a:solidFill>
                <a:latin typeface="Calibri"/>
                <a:ea typeface="Calibri"/>
                <a:cs typeface="Calibri"/>
                <a:sym typeface="Calibri"/>
              </a:rPr>
              <a:t> commitments and its representational practice is shaped by the need for </a:t>
            </a:r>
            <a:r>
              <a:rPr i="1" lang="en-ZA" sz="2000">
                <a:solidFill>
                  <a:schemeClr val="dk1"/>
                </a:solidFill>
                <a:latin typeface="Calibri"/>
                <a:ea typeface="Calibri"/>
                <a:cs typeface="Calibri"/>
                <a:sym typeface="Calibri"/>
              </a:rPr>
              <a:t>efficient computation</a:t>
            </a:r>
            <a:r>
              <a:rPr lang="en-ZA" sz="2000">
                <a:solidFill>
                  <a:schemeClr val="dk1"/>
                </a:solidFill>
                <a:latin typeface="Calibri"/>
                <a:ea typeface="Calibri"/>
                <a:cs typeface="Calibri"/>
                <a:sym typeface="Calibri"/>
              </a:rPr>
              <a:t> on the one hand, and for </a:t>
            </a:r>
            <a:r>
              <a:rPr i="1" lang="en-ZA" sz="2000">
                <a:solidFill>
                  <a:schemeClr val="dk1"/>
                </a:solidFill>
                <a:latin typeface="Calibri"/>
                <a:ea typeface="Calibri"/>
                <a:cs typeface="Calibri"/>
                <a:sym typeface="Calibri"/>
              </a:rPr>
              <a:t>human communication</a:t>
            </a:r>
            <a:r>
              <a:rPr lang="en-ZA" sz="2000">
                <a:solidFill>
                  <a:schemeClr val="dk1"/>
                </a:solidFill>
                <a:latin typeface="Calibri"/>
                <a:ea typeface="Calibri"/>
                <a:cs typeface="Calibri"/>
                <a:sym typeface="Calibri"/>
              </a:rPr>
              <a:t> on the other. </a:t>
            </a:r>
            <a:endParaRPr/>
          </a:p>
        </p:txBody>
      </p:sp>
      <p:cxnSp>
        <p:nvCxnSpPr>
          <p:cNvPr id="698" name="Google Shape;698;p84"/>
          <p:cNvCxnSpPr>
            <a:endCxn id="697" idx="0"/>
          </p:cNvCxnSpPr>
          <p:nvPr/>
        </p:nvCxnSpPr>
        <p:spPr>
          <a:xfrm>
            <a:off x="3125900" y="1932925"/>
            <a:ext cx="1943700" cy="13926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2" name="Shape 702"/>
        <p:cNvGrpSpPr/>
        <p:nvPr/>
      </p:nvGrpSpPr>
      <p:grpSpPr>
        <a:xfrm>
          <a:off x="0" y="0"/>
          <a:ext cx="0" cy="0"/>
          <a:chOff x="0" y="0"/>
          <a:chExt cx="0" cy="0"/>
        </a:xfrm>
      </p:grpSpPr>
      <p:sp>
        <p:nvSpPr>
          <p:cNvPr id="703" name="Google Shape;703;p85"/>
          <p:cNvSpPr txBox="1"/>
          <p:nvPr/>
        </p:nvSpPr>
        <p:spPr>
          <a:xfrm>
            <a:off x="1772050" y="185250"/>
            <a:ext cx="5606700" cy="430800"/>
          </a:xfrm>
          <a:prstGeom prst="rect">
            <a:avLst/>
          </a:prstGeom>
          <a:noFill/>
          <a:ln cap="flat" cmpd="sng" w="9525">
            <a:solidFill>
              <a:srgbClr val="0070C0"/>
            </a:solidFill>
            <a:prstDash val="solid"/>
            <a:round/>
            <a:headEnd len="sm" w="sm" type="none"/>
            <a:tailEnd len="sm" w="sm" type="none"/>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lang="en-ZA" sz="2200">
                <a:solidFill>
                  <a:schemeClr val="dk1"/>
                </a:solidFill>
                <a:latin typeface="Calibri"/>
                <a:ea typeface="Calibri"/>
                <a:cs typeface="Calibri"/>
                <a:sym typeface="Calibri"/>
              </a:rPr>
              <a:t>Geographic Information Systems</a:t>
            </a:r>
            <a:endParaRPr sz="2400">
              <a:solidFill>
                <a:schemeClr val="dk1"/>
              </a:solidFill>
              <a:latin typeface="Calibri"/>
              <a:ea typeface="Calibri"/>
              <a:cs typeface="Calibri"/>
              <a:sym typeface="Calibri"/>
            </a:endParaRPr>
          </a:p>
        </p:txBody>
      </p:sp>
      <p:pic>
        <p:nvPicPr>
          <p:cNvPr id="704" name="Google Shape;704;p85">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705" name="Google Shape;705;p85"/>
          <p:cNvSpPr txBox="1"/>
          <p:nvPr/>
        </p:nvSpPr>
        <p:spPr>
          <a:xfrm>
            <a:off x="480925" y="981600"/>
            <a:ext cx="4501200" cy="46227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640"/>
              </a:spcBef>
              <a:spcAft>
                <a:spcPts val="0"/>
              </a:spcAft>
              <a:buNone/>
            </a:pPr>
            <a:r>
              <a:rPr b="1" lang="en-ZA" sz="1700">
                <a:solidFill>
                  <a:schemeClr val="dk1"/>
                </a:solidFill>
                <a:latin typeface="Calibri"/>
                <a:ea typeface="Calibri"/>
                <a:cs typeface="Calibri"/>
                <a:sym typeface="Calibri"/>
              </a:rPr>
              <a:t>Everything Happens Somewhere:</a:t>
            </a:r>
            <a:endParaRPr b="1" sz="1700">
              <a:solidFill>
                <a:schemeClr val="dk1"/>
              </a:solidFill>
              <a:latin typeface="Calibri"/>
              <a:ea typeface="Calibri"/>
              <a:cs typeface="Calibri"/>
              <a:sym typeface="Calibri"/>
            </a:endParaRPr>
          </a:p>
          <a:p>
            <a:pPr indent="-336550" lvl="0" marL="457200" rtl="0" algn="l">
              <a:lnSpc>
                <a:spcPct val="100000"/>
              </a:lnSpc>
              <a:spcBef>
                <a:spcPts val="640"/>
              </a:spcBef>
              <a:spcAft>
                <a:spcPts val="0"/>
              </a:spcAft>
              <a:buClr>
                <a:schemeClr val="dk1"/>
              </a:buClr>
              <a:buSzPts val="1700"/>
              <a:buFont typeface="Calibri"/>
              <a:buChar char="●"/>
            </a:pPr>
            <a:r>
              <a:rPr lang="en-ZA" sz="1700">
                <a:solidFill>
                  <a:schemeClr val="dk1"/>
                </a:solidFill>
                <a:latin typeface="Calibri"/>
                <a:ea typeface="Calibri"/>
                <a:cs typeface="Calibri"/>
                <a:sym typeface="Calibri"/>
              </a:rPr>
              <a:t>Because everything happens somewhere everything can be associated with a spatial location.</a:t>
            </a:r>
            <a:endParaRPr sz="1700">
              <a:solidFill>
                <a:schemeClr val="dk1"/>
              </a:solidFill>
              <a:latin typeface="Calibri"/>
              <a:ea typeface="Calibri"/>
              <a:cs typeface="Calibri"/>
              <a:sym typeface="Calibri"/>
            </a:endParaRPr>
          </a:p>
          <a:p>
            <a:pPr indent="-336550" lvl="0" marL="457200" rtl="0" algn="l">
              <a:lnSpc>
                <a:spcPct val="100000"/>
              </a:lnSpc>
              <a:spcBef>
                <a:spcPts val="0"/>
              </a:spcBef>
              <a:spcAft>
                <a:spcPts val="0"/>
              </a:spcAft>
              <a:buClr>
                <a:schemeClr val="dk1"/>
              </a:buClr>
              <a:buSzPts val="1700"/>
              <a:buFont typeface="Calibri"/>
              <a:buChar char="●"/>
            </a:pPr>
            <a:r>
              <a:rPr lang="en-ZA" sz="1700">
                <a:solidFill>
                  <a:schemeClr val="dk1"/>
                </a:solidFill>
                <a:latin typeface="Calibri"/>
                <a:ea typeface="Calibri"/>
                <a:cs typeface="Calibri"/>
                <a:sym typeface="Calibri"/>
              </a:rPr>
              <a:t>These locations can be mapped in space, either for simple visualisation or for complex analyses.</a:t>
            </a:r>
            <a:endParaRPr sz="1700">
              <a:solidFill>
                <a:schemeClr val="dk1"/>
              </a:solidFill>
              <a:latin typeface="Calibri"/>
              <a:ea typeface="Calibri"/>
              <a:cs typeface="Calibri"/>
              <a:sym typeface="Calibri"/>
            </a:endParaRPr>
          </a:p>
          <a:p>
            <a:pPr indent="0" lvl="0" marL="0" rtl="0" algn="l">
              <a:lnSpc>
                <a:spcPct val="100000"/>
              </a:lnSpc>
              <a:spcBef>
                <a:spcPts val="640"/>
              </a:spcBef>
              <a:spcAft>
                <a:spcPts val="0"/>
              </a:spcAft>
              <a:buNone/>
            </a:pPr>
            <a:r>
              <a:t/>
            </a:r>
            <a:endParaRPr b="1" sz="1700">
              <a:solidFill>
                <a:schemeClr val="dk1"/>
              </a:solidFill>
              <a:latin typeface="Calibri"/>
              <a:ea typeface="Calibri"/>
              <a:cs typeface="Calibri"/>
              <a:sym typeface="Calibri"/>
            </a:endParaRPr>
          </a:p>
          <a:p>
            <a:pPr indent="0" lvl="0" marL="0" rtl="0" algn="l">
              <a:lnSpc>
                <a:spcPct val="100000"/>
              </a:lnSpc>
              <a:spcBef>
                <a:spcPts val="640"/>
              </a:spcBef>
              <a:spcAft>
                <a:spcPts val="0"/>
              </a:spcAft>
              <a:buNone/>
            </a:pPr>
            <a:r>
              <a:rPr b="1" lang="en-ZA" sz="1700">
                <a:solidFill>
                  <a:schemeClr val="dk1"/>
                </a:solidFill>
                <a:latin typeface="Calibri"/>
                <a:ea typeface="Calibri"/>
                <a:cs typeface="Calibri"/>
                <a:sym typeface="Calibri"/>
              </a:rPr>
              <a:t>Data Visualisation (Maps):</a:t>
            </a:r>
            <a:endParaRPr b="1" sz="1700">
              <a:solidFill>
                <a:schemeClr val="dk1"/>
              </a:solidFill>
              <a:latin typeface="Calibri"/>
              <a:ea typeface="Calibri"/>
              <a:cs typeface="Calibri"/>
              <a:sym typeface="Calibri"/>
            </a:endParaRPr>
          </a:p>
          <a:p>
            <a:pPr indent="-336550" lvl="0" marL="457200" rtl="0" algn="l">
              <a:lnSpc>
                <a:spcPct val="100000"/>
              </a:lnSpc>
              <a:spcBef>
                <a:spcPts val="640"/>
              </a:spcBef>
              <a:spcAft>
                <a:spcPts val="0"/>
              </a:spcAft>
              <a:buClr>
                <a:schemeClr val="dk1"/>
              </a:buClr>
              <a:buSzPts val="1700"/>
              <a:buFont typeface="Calibri"/>
              <a:buChar char="●"/>
            </a:pPr>
            <a:r>
              <a:rPr lang="en-ZA" sz="1700">
                <a:solidFill>
                  <a:schemeClr val="dk1"/>
                </a:solidFill>
                <a:latin typeface="Calibri"/>
                <a:ea typeface="Calibri"/>
                <a:cs typeface="Calibri"/>
                <a:sym typeface="Calibri"/>
              </a:rPr>
              <a:t>Maps are an incredibly powerful visualisation tool which allow us to view and display our data in interesting and informative ways. They allow us to see patterns in our data, not just find them.</a:t>
            </a:r>
            <a:endParaRPr sz="1700">
              <a:solidFill>
                <a:schemeClr val="dk1"/>
              </a:solidFill>
              <a:latin typeface="Calibri"/>
              <a:ea typeface="Calibri"/>
              <a:cs typeface="Calibri"/>
              <a:sym typeface="Calibri"/>
            </a:endParaRPr>
          </a:p>
          <a:p>
            <a:pPr indent="-336550" lvl="0" marL="457200" rtl="0" algn="l">
              <a:lnSpc>
                <a:spcPct val="100000"/>
              </a:lnSpc>
              <a:spcBef>
                <a:spcPts val="0"/>
              </a:spcBef>
              <a:spcAft>
                <a:spcPts val="0"/>
              </a:spcAft>
              <a:buClr>
                <a:schemeClr val="dk1"/>
              </a:buClr>
              <a:buSzPts val="1700"/>
              <a:buFont typeface="Calibri"/>
              <a:buChar char="●"/>
            </a:pPr>
            <a:r>
              <a:rPr lang="en-ZA" sz="1700">
                <a:solidFill>
                  <a:schemeClr val="dk1"/>
                </a:solidFill>
                <a:latin typeface="Calibri"/>
                <a:ea typeface="Calibri"/>
                <a:cs typeface="Calibri"/>
                <a:sym typeface="Calibri"/>
              </a:rPr>
              <a:t>They also allow us to communicate our findings in a clear and succinct manner.</a:t>
            </a:r>
            <a:endParaRPr sz="1700">
              <a:solidFill>
                <a:schemeClr val="dk1"/>
              </a:solidFill>
              <a:latin typeface="Calibri"/>
              <a:ea typeface="Calibri"/>
              <a:cs typeface="Calibri"/>
              <a:sym typeface="Calibri"/>
            </a:endParaRPr>
          </a:p>
        </p:txBody>
      </p:sp>
      <p:pic>
        <p:nvPicPr>
          <p:cNvPr id="706" name="Google Shape;706;p85"/>
          <p:cNvPicPr preferRelativeResize="0"/>
          <p:nvPr/>
        </p:nvPicPr>
        <p:blipFill>
          <a:blip r:embed="rId5">
            <a:alphaModFix/>
          </a:blip>
          <a:stretch>
            <a:fillRect/>
          </a:stretch>
        </p:blipFill>
        <p:spPr>
          <a:xfrm rot="-462052">
            <a:off x="6644075" y="535625"/>
            <a:ext cx="2269975" cy="2447401"/>
          </a:xfrm>
          <a:prstGeom prst="rect">
            <a:avLst/>
          </a:prstGeom>
          <a:noFill/>
          <a:ln cap="flat" cmpd="sng" w="9525">
            <a:solidFill>
              <a:srgbClr val="0000FF"/>
            </a:solidFill>
            <a:prstDash val="dot"/>
            <a:round/>
            <a:headEnd len="sm" w="sm" type="none"/>
            <a:tailEnd len="sm" w="sm" type="none"/>
          </a:ln>
          <a:effectLst>
            <a:outerShdw blurRad="57150" rotWithShape="0" algn="bl" dir="5400000" dist="19050">
              <a:srgbClr val="000000">
                <a:alpha val="50000"/>
              </a:srgbClr>
            </a:outerShdw>
          </a:effectLst>
        </p:spPr>
      </p:pic>
      <p:pic>
        <p:nvPicPr>
          <p:cNvPr id="707" name="Google Shape;707;p85"/>
          <p:cNvPicPr preferRelativeResize="0"/>
          <p:nvPr/>
        </p:nvPicPr>
        <p:blipFill>
          <a:blip r:embed="rId6">
            <a:alphaModFix/>
          </a:blip>
          <a:stretch>
            <a:fillRect/>
          </a:stretch>
        </p:blipFill>
        <p:spPr>
          <a:xfrm rot="398808">
            <a:off x="5115141" y="3315285"/>
            <a:ext cx="2331467" cy="2433302"/>
          </a:xfrm>
          <a:prstGeom prst="rect">
            <a:avLst/>
          </a:prstGeom>
          <a:noFill/>
          <a:ln cap="flat" cmpd="sng" w="9525">
            <a:solidFill>
              <a:srgbClr val="0000FF"/>
            </a:solidFill>
            <a:prstDash val="dot"/>
            <a:round/>
            <a:headEnd len="sm" w="sm" type="none"/>
            <a:tailEnd len="sm" w="sm" type="none"/>
          </a:ln>
          <a:effectLst>
            <a:outerShdw blurRad="57150" rotWithShape="0" algn="bl" dir="5400000" dist="19050">
              <a:srgbClr val="000000">
                <a:alpha val="50000"/>
              </a:srgbClr>
            </a:outerShdw>
          </a:effectLst>
        </p:spPr>
      </p:pic>
      <p:sp>
        <p:nvSpPr>
          <p:cNvPr id="708" name="Google Shape;708;p85"/>
          <p:cNvSpPr txBox="1"/>
          <p:nvPr/>
        </p:nvSpPr>
        <p:spPr>
          <a:xfrm rot="-411130">
            <a:off x="7241626" y="2879121"/>
            <a:ext cx="1890906" cy="308181"/>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1000">
                <a:latin typeface="Calibri"/>
                <a:ea typeface="Calibri"/>
                <a:cs typeface="Calibri"/>
                <a:sym typeface="Calibri"/>
              </a:rPr>
              <a:t>Johannesburg Public Open Space</a:t>
            </a:r>
            <a:endParaRPr sz="1000">
              <a:latin typeface="Calibri"/>
              <a:ea typeface="Calibri"/>
              <a:cs typeface="Calibri"/>
              <a:sym typeface="Calibri"/>
            </a:endParaRPr>
          </a:p>
        </p:txBody>
      </p:sp>
      <p:sp>
        <p:nvSpPr>
          <p:cNvPr id="709" name="Google Shape;709;p85"/>
          <p:cNvSpPr txBox="1"/>
          <p:nvPr/>
        </p:nvSpPr>
        <p:spPr>
          <a:xfrm rot="397027">
            <a:off x="5273001" y="3031957"/>
            <a:ext cx="2296196" cy="308637"/>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1000">
                <a:latin typeface="Calibri"/>
                <a:ea typeface="Calibri"/>
                <a:cs typeface="Calibri"/>
                <a:sym typeface="Calibri"/>
              </a:rPr>
              <a:t>Johannesburg Senior Population</a:t>
            </a:r>
            <a:endParaRPr sz="1000">
              <a:latin typeface="Calibri"/>
              <a:ea typeface="Calibri"/>
              <a:cs typeface="Calibri"/>
              <a:sym typeface="Calibri"/>
            </a:endParaRPr>
          </a:p>
        </p:txBody>
      </p:sp>
      <p:sp>
        <p:nvSpPr>
          <p:cNvPr id="710" name="Google Shape;710;p85"/>
          <p:cNvSpPr txBox="1"/>
          <p:nvPr/>
        </p:nvSpPr>
        <p:spPr>
          <a:xfrm>
            <a:off x="-25" y="5689650"/>
            <a:ext cx="9144000" cy="26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Images sourced from </a:t>
            </a:r>
            <a:r>
              <a:rPr lang="en-ZA" sz="600" u="sng">
                <a:solidFill>
                  <a:schemeClr val="hlink"/>
                </a:solidFill>
                <a:latin typeface="Calibri"/>
                <a:ea typeface="Calibri"/>
                <a:cs typeface="Calibri"/>
                <a:sym typeface="Calibri"/>
                <a:hlinkClick r:id="rId7"/>
              </a:rPr>
              <a:t>UrbanObservatory.org’s App</a:t>
            </a:r>
            <a:endParaRPr sz="600">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4" name="Shape 714"/>
        <p:cNvGrpSpPr/>
        <p:nvPr/>
      </p:nvGrpSpPr>
      <p:grpSpPr>
        <a:xfrm>
          <a:off x="0" y="0"/>
          <a:ext cx="0" cy="0"/>
          <a:chOff x="0" y="0"/>
          <a:chExt cx="0" cy="0"/>
        </a:xfrm>
      </p:grpSpPr>
      <p:sp>
        <p:nvSpPr>
          <p:cNvPr id="715" name="Google Shape;715;p86"/>
          <p:cNvSpPr txBox="1"/>
          <p:nvPr/>
        </p:nvSpPr>
        <p:spPr>
          <a:xfrm>
            <a:off x="1772050" y="185250"/>
            <a:ext cx="5606700" cy="430800"/>
          </a:xfrm>
          <a:prstGeom prst="rect">
            <a:avLst/>
          </a:prstGeom>
          <a:noFill/>
          <a:ln cap="flat" cmpd="sng" w="9525">
            <a:solidFill>
              <a:srgbClr val="0070C0"/>
            </a:solidFill>
            <a:prstDash val="solid"/>
            <a:round/>
            <a:headEnd len="sm" w="sm" type="none"/>
            <a:tailEnd len="sm" w="sm" type="none"/>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lang="en-ZA" sz="2200">
                <a:solidFill>
                  <a:schemeClr val="dk1"/>
                </a:solidFill>
                <a:latin typeface="Calibri"/>
                <a:ea typeface="Calibri"/>
                <a:cs typeface="Calibri"/>
                <a:sym typeface="Calibri"/>
              </a:rPr>
              <a:t>GIS</a:t>
            </a:r>
            <a:endParaRPr sz="2400">
              <a:solidFill>
                <a:schemeClr val="dk1"/>
              </a:solidFill>
              <a:latin typeface="Calibri"/>
              <a:ea typeface="Calibri"/>
              <a:cs typeface="Calibri"/>
              <a:sym typeface="Calibri"/>
            </a:endParaRPr>
          </a:p>
        </p:txBody>
      </p:sp>
      <p:pic>
        <p:nvPicPr>
          <p:cNvPr id="716" name="Google Shape;716;p86">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717" name="Google Shape;717;p86"/>
          <p:cNvSpPr txBox="1"/>
          <p:nvPr/>
        </p:nvSpPr>
        <p:spPr>
          <a:xfrm>
            <a:off x="422950" y="953000"/>
            <a:ext cx="4912800" cy="479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640"/>
              </a:spcBef>
              <a:spcAft>
                <a:spcPts val="0"/>
              </a:spcAft>
              <a:buNone/>
            </a:pPr>
            <a:r>
              <a:rPr b="1" lang="en-ZA">
                <a:solidFill>
                  <a:schemeClr val="dk1"/>
                </a:solidFill>
                <a:latin typeface="Calibri"/>
                <a:ea typeface="Calibri"/>
                <a:cs typeface="Calibri"/>
                <a:sym typeface="Calibri"/>
              </a:rPr>
              <a:t>Data Analysis (Making Information):</a:t>
            </a:r>
            <a:endParaRPr b="1">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br>
              <a:rPr lang="en-ZA" sz="600">
                <a:solidFill>
                  <a:schemeClr val="dk1"/>
                </a:solidFill>
                <a:latin typeface="Calibri"/>
                <a:ea typeface="Calibri"/>
                <a:cs typeface="Calibri"/>
                <a:sym typeface="Calibri"/>
              </a:rPr>
            </a:br>
            <a:r>
              <a:rPr lang="en-ZA">
                <a:solidFill>
                  <a:schemeClr val="dk1"/>
                </a:solidFill>
                <a:latin typeface="Calibri"/>
                <a:ea typeface="Calibri"/>
                <a:cs typeface="Calibri"/>
                <a:sym typeface="Calibri"/>
              </a:rPr>
              <a:t>The full potential of GIS is realised when performing spatial analyses. Different types of analyses exist to satisfy various needs:</a:t>
            </a:r>
            <a:endParaRPr>
              <a:solidFill>
                <a:schemeClr val="dk1"/>
              </a:solidFill>
              <a:latin typeface="Calibri"/>
              <a:ea typeface="Calibri"/>
              <a:cs typeface="Calibri"/>
              <a:sym typeface="Calibri"/>
            </a:endParaRPr>
          </a:p>
          <a:p>
            <a:pPr indent="-317500" lvl="0" marL="457200" rtl="0" algn="l">
              <a:lnSpc>
                <a:spcPct val="115000"/>
              </a:lnSpc>
              <a:spcBef>
                <a:spcPts val="640"/>
              </a:spcBef>
              <a:spcAft>
                <a:spcPts val="0"/>
              </a:spcAft>
              <a:buClr>
                <a:schemeClr val="dk1"/>
              </a:buClr>
              <a:buSzPts val="1400"/>
              <a:buFont typeface="Calibri"/>
              <a:buChar char="●"/>
            </a:pPr>
            <a:r>
              <a:rPr b="1" lang="en-ZA">
                <a:solidFill>
                  <a:schemeClr val="dk1"/>
                </a:solidFill>
                <a:latin typeface="Calibri"/>
                <a:ea typeface="Calibri"/>
                <a:cs typeface="Calibri"/>
                <a:sym typeface="Calibri"/>
              </a:rPr>
              <a:t>Overlay</a:t>
            </a:r>
            <a:r>
              <a:rPr lang="en-ZA">
                <a:solidFill>
                  <a:schemeClr val="dk1"/>
                </a:solidFill>
                <a:latin typeface="Calibri"/>
                <a:ea typeface="Calibri"/>
                <a:cs typeface="Calibri"/>
                <a:sym typeface="Calibri"/>
              </a:rPr>
              <a:t> Analysis allows us to compare different data types, e.g. Mean Annual Rainfall and Crop Type.</a:t>
            </a:r>
            <a:endParaRPr>
              <a:solidFill>
                <a:schemeClr val="dk1"/>
              </a:solidFill>
              <a:latin typeface="Calibri"/>
              <a:ea typeface="Calibri"/>
              <a:cs typeface="Calibri"/>
              <a:sym typeface="Calibri"/>
            </a:endParaRPr>
          </a:p>
          <a:p>
            <a:pPr indent="-317500" lvl="0" marL="457200" rtl="0" algn="l">
              <a:lnSpc>
                <a:spcPct val="115000"/>
              </a:lnSpc>
              <a:spcBef>
                <a:spcPts val="0"/>
              </a:spcBef>
              <a:spcAft>
                <a:spcPts val="0"/>
              </a:spcAft>
              <a:buClr>
                <a:schemeClr val="dk1"/>
              </a:buClr>
              <a:buSzPts val="1400"/>
              <a:buFont typeface="Calibri"/>
              <a:buChar char="●"/>
            </a:pPr>
            <a:r>
              <a:rPr b="1" lang="en-ZA">
                <a:solidFill>
                  <a:schemeClr val="dk1"/>
                </a:solidFill>
                <a:latin typeface="Calibri"/>
                <a:ea typeface="Calibri"/>
                <a:cs typeface="Calibri"/>
                <a:sym typeface="Calibri"/>
              </a:rPr>
              <a:t>Geostatistical</a:t>
            </a:r>
            <a:r>
              <a:rPr lang="en-ZA">
                <a:solidFill>
                  <a:schemeClr val="dk1"/>
                </a:solidFill>
                <a:latin typeface="Calibri"/>
                <a:ea typeface="Calibri"/>
                <a:cs typeface="Calibri"/>
                <a:sym typeface="Calibri"/>
              </a:rPr>
              <a:t> Analysis allows us to perform statistical analyses of correlated spatial data, e.g. Hotspot Analysis.</a:t>
            </a:r>
            <a:endParaRPr>
              <a:solidFill>
                <a:schemeClr val="dk1"/>
              </a:solidFill>
              <a:latin typeface="Calibri"/>
              <a:ea typeface="Calibri"/>
              <a:cs typeface="Calibri"/>
              <a:sym typeface="Calibri"/>
            </a:endParaRPr>
          </a:p>
          <a:p>
            <a:pPr indent="-317500" lvl="0" marL="457200" rtl="0" algn="l">
              <a:lnSpc>
                <a:spcPct val="115000"/>
              </a:lnSpc>
              <a:spcBef>
                <a:spcPts val="0"/>
              </a:spcBef>
              <a:spcAft>
                <a:spcPts val="0"/>
              </a:spcAft>
              <a:buClr>
                <a:schemeClr val="dk1"/>
              </a:buClr>
              <a:buSzPts val="1400"/>
              <a:buFont typeface="Calibri"/>
              <a:buChar char="●"/>
            </a:pPr>
            <a:r>
              <a:rPr b="1" lang="en-ZA">
                <a:solidFill>
                  <a:schemeClr val="dk1"/>
                </a:solidFill>
                <a:latin typeface="Calibri"/>
                <a:ea typeface="Calibri"/>
                <a:cs typeface="Calibri"/>
                <a:sym typeface="Calibri"/>
              </a:rPr>
              <a:t>Network</a:t>
            </a:r>
            <a:r>
              <a:rPr lang="en-ZA">
                <a:solidFill>
                  <a:schemeClr val="dk1"/>
                </a:solidFill>
                <a:latin typeface="Calibri"/>
                <a:ea typeface="Calibri"/>
                <a:cs typeface="Calibri"/>
                <a:sym typeface="Calibri"/>
              </a:rPr>
              <a:t> Analysis allows us to calculate travel times and service delivery areas, e.g. “Golden Hour” coverage or Clinic’s Service Area.</a:t>
            </a:r>
            <a:endParaRPr>
              <a:solidFill>
                <a:schemeClr val="dk1"/>
              </a:solidFill>
              <a:latin typeface="Calibri"/>
              <a:ea typeface="Calibri"/>
              <a:cs typeface="Calibri"/>
              <a:sym typeface="Calibri"/>
            </a:endParaRPr>
          </a:p>
          <a:p>
            <a:pPr indent="-317500" lvl="0" marL="457200" rtl="0" algn="l">
              <a:lnSpc>
                <a:spcPct val="115000"/>
              </a:lnSpc>
              <a:spcBef>
                <a:spcPts val="0"/>
              </a:spcBef>
              <a:spcAft>
                <a:spcPts val="0"/>
              </a:spcAft>
              <a:buClr>
                <a:schemeClr val="dk1"/>
              </a:buClr>
              <a:buSzPts val="1400"/>
              <a:buFont typeface="Calibri"/>
              <a:buChar char="●"/>
            </a:pPr>
            <a:r>
              <a:rPr b="1" lang="en-ZA">
                <a:solidFill>
                  <a:schemeClr val="dk1"/>
                </a:solidFill>
                <a:latin typeface="Calibri"/>
                <a:ea typeface="Calibri"/>
                <a:cs typeface="Calibri"/>
                <a:sym typeface="Calibri"/>
              </a:rPr>
              <a:t>Dashboards</a:t>
            </a:r>
            <a:r>
              <a:rPr lang="en-ZA">
                <a:solidFill>
                  <a:schemeClr val="dk1"/>
                </a:solidFill>
                <a:latin typeface="Calibri"/>
                <a:ea typeface="Calibri"/>
                <a:cs typeface="Calibri"/>
                <a:sym typeface="Calibri"/>
              </a:rPr>
              <a:t> of real time sensor feeds for live monitoring, e.g. Resource Usage; Traffic Volumes; Fleet Management.</a:t>
            </a:r>
            <a:endParaRPr b="1">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br>
              <a:rPr b="1" lang="en-ZA" sz="600">
                <a:solidFill>
                  <a:schemeClr val="dk1"/>
                </a:solidFill>
                <a:latin typeface="Calibri"/>
                <a:ea typeface="Calibri"/>
                <a:cs typeface="Calibri"/>
                <a:sym typeface="Calibri"/>
              </a:rPr>
            </a:br>
            <a:r>
              <a:rPr b="1" lang="en-ZA" sz="1200">
                <a:solidFill>
                  <a:schemeClr val="dk1"/>
                </a:solidFill>
                <a:latin typeface="Calibri"/>
                <a:ea typeface="Calibri"/>
                <a:cs typeface="Calibri"/>
                <a:sym typeface="Calibri"/>
              </a:rPr>
              <a:t>DLS’ GIS services assist with GIS software acquisition, project planning, troubleshooting, analysis and cartographic design.</a:t>
            </a:r>
            <a:endParaRPr b="1" sz="1200">
              <a:solidFill>
                <a:schemeClr val="dk1"/>
              </a:solidFill>
              <a:latin typeface="Calibri"/>
              <a:ea typeface="Calibri"/>
              <a:cs typeface="Calibri"/>
              <a:sym typeface="Calibri"/>
            </a:endParaRPr>
          </a:p>
          <a:p>
            <a:pPr indent="0" lvl="0" marL="0" rtl="0" algn="l">
              <a:lnSpc>
                <a:spcPct val="115000"/>
              </a:lnSpc>
              <a:spcBef>
                <a:spcPts val="640"/>
              </a:spcBef>
              <a:spcAft>
                <a:spcPts val="0"/>
              </a:spcAft>
              <a:buNone/>
            </a:pPr>
            <a:r>
              <a:rPr lang="en-ZA" sz="1200">
                <a:solidFill>
                  <a:schemeClr val="dk1"/>
                </a:solidFill>
                <a:latin typeface="Calibri"/>
                <a:ea typeface="Calibri"/>
                <a:cs typeface="Calibri"/>
                <a:sym typeface="Calibri"/>
              </a:rPr>
              <a:t>Find us @ </a:t>
            </a:r>
            <a:r>
              <a:rPr lang="en-ZA" sz="1200" u="sng">
                <a:solidFill>
                  <a:schemeClr val="hlink"/>
                </a:solidFill>
                <a:latin typeface="Calibri"/>
                <a:ea typeface="Calibri"/>
                <a:cs typeface="Calibri"/>
                <a:sym typeface="Calibri"/>
                <a:hlinkClick r:id="rId5"/>
              </a:rPr>
              <a:t>www.gis.uct.ac.za</a:t>
            </a:r>
            <a:endParaRPr sz="1200">
              <a:solidFill>
                <a:schemeClr val="dk1"/>
              </a:solidFill>
              <a:latin typeface="Calibri"/>
              <a:ea typeface="Calibri"/>
              <a:cs typeface="Calibri"/>
              <a:sym typeface="Calibri"/>
            </a:endParaRPr>
          </a:p>
        </p:txBody>
      </p:sp>
      <p:pic>
        <p:nvPicPr>
          <p:cNvPr id="718" name="Google Shape;718;p86"/>
          <p:cNvPicPr preferRelativeResize="0"/>
          <p:nvPr/>
        </p:nvPicPr>
        <p:blipFill>
          <a:blip r:embed="rId6">
            <a:alphaModFix/>
          </a:blip>
          <a:stretch>
            <a:fillRect/>
          </a:stretch>
        </p:blipFill>
        <p:spPr>
          <a:xfrm rot="179999">
            <a:off x="5705375" y="1239600"/>
            <a:ext cx="3037225" cy="3313325"/>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719" name="Google Shape;719;p86"/>
          <p:cNvSpPr txBox="1"/>
          <p:nvPr/>
        </p:nvSpPr>
        <p:spPr>
          <a:xfrm rot="180909">
            <a:off x="5595138" y="4497928"/>
            <a:ext cx="3051324" cy="470444"/>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1000">
                <a:latin typeface="Calibri"/>
                <a:ea typeface="Calibri"/>
                <a:cs typeface="Calibri"/>
                <a:sym typeface="Calibri"/>
              </a:rPr>
              <a:t>Difference in Malaria rates between 2000 and 2015.</a:t>
            </a:r>
            <a:endParaRPr sz="1000">
              <a:latin typeface="Calibri"/>
              <a:ea typeface="Calibri"/>
              <a:cs typeface="Calibri"/>
              <a:sym typeface="Calibri"/>
            </a:endParaRPr>
          </a:p>
          <a:p>
            <a:pPr indent="0" lvl="0" marL="0" rtl="0" algn="l">
              <a:spcBef>
                <a:spcPts val="0"/>
              </a:spcBef>
              <a:spcAft>
                <a:spcPts val="0"/>
              </a:spcAft>
              <a:buNone/>
            </a:pPr>
            <a:r>
              <a:rPr lang="en-ZA" sz="600">
                <a:latin typeface="Calibri"/>
                <a:ea typeface="Calibri"/>
                <a:cs typeface="Calibri"/>
                <a:sym typeface="Calibri"/>
              </a:rPr>
              <a:t>From the </a:t>
            </a:r>
            <a:r>
              <a:rPr lang="en-ZA" sz="600" u="sng">
                <a:solidFill>
                  <a:schemeClr val="hlink"/>
                </a:solidFill>
                <a:latin typeface="Calibri"/>
                <a:ea typeface="Calibri"/>
                <a:cs typeface="Calibri"/>
                <a:sym typeface="Calibri"/>
                <a:hlinkClick r:id="rId7"/>
              </a:rPr>
              <a:t>urbanobservatory.org</a:t>
            </a:r>
            <a:endParaRPr sz="600">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3" name="Shape 723"/>
        <p:cNvGrpSpPr/>
        <p:nvPr/>
      </p:nvGrpSpPr>
      <p:grpSpPr>
        <a:xfrm>
          <a:off x="0" y="0"/>
          <a:ext cx="0" cy="0"/>
          <a:chOff x="0" y="0"/>
          <a:chExt cx="0" cy="0"/>
        </a:xfrm>
      </p:grpSpPr>
      <p:pic>
        <p:nvPicPr>
          <p:cNvPr id="724" name="Google Shape;724;p87"/>
          <p:cNvPicPr preferRelativeResize="0"/>
          <p:nvPr/>
        </p:nvPicPr>
        <p:blipFill rotWithShape="1">
          <a:blip r:embed="rId3">
            <a:alphaModFix/>
          </a:blip>
          <a:srcRect b="0" l="0" r="0" t="0"/>
          <a:stretch/>
        </p:blipFill>
        <p:spPr>
          <a:xfrm>
            <a:off x="1045670" y="679950"/>
            <a:ext cx="7052660" cy="5143500"/>
          </a:xfrm>
          <a:prstGeom prst="rect">
            <a:avLst/>
          </a:prstGeom>
          <a:noFill/>
          <a:ln cap="flat" cmpd="sng" w="9525">
            <a:solidFill>
              <a:srgbClr val="000000"/>
            </a:solidFill>
            <a:prstDash val="dash"/>
            <a:round/>
            <a:headEnd len="sm" w="sm" type="none"/>
            <a:tailEnd len="sm" w="sm" type="none"/>
          </a:ln>
        </p:spPr>
      </p:pic>
      <p:sp>
        <p:nvSpPr>
          <p:cNvPr id="725" name="Google Shape;725;p87"/>
          <p:cNvSpPr txBox="1"/>
          <p:nvPr/>
        </p:nvSpPr>
        <p:spPr>
          <a:xfrm>
            <a:off x="0" y="5518650"/>
            <a:ext cx="7013400" cy="413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ZA" sz="1000" u="none" cap="none" strike="noStrike">
                <a:latin typeface="Calibri"/>
                <a:ea typeface="Calibri"/>
                <a:cs typeface="Calibri"/>
                <a:sym typeface="Calibri"/>
              </a:rPr>
              <a:t>Source: </a:t>
            </a:r>
            <a:r>
              <a:rPr b="0" i="0" lang="en-ZA" sz="1000" u="sng" cap="none" strike="noStrike">
                <a:solidFill>
                  <a:schemeClr val="hlink"/>
                </a:solidFill>
                <a:latin typeface="Calibri"/>
                <a:ea typeface="Calibri"/>
                <a:cs typeface="Calibri"/>
                <a:sym typeface="Calibri"/>
                <a:hlinkClick r:id="rId4"/>
              </a:rPr>
              <a:t>https://www.salesforce.com/blog/2018/12/what-is-the-fourth-industrial-revolution-4IR.html</a:t>
            </a:r>
            <a:endParaRPr b="0" i="0" sz="1000" u="none" cap="none" strike="noStrike">
              <a:solidFill>
                <a:srgbClr val="000000"/>
              </a:solidFill>
              <a:latin typeface="Calibri"/>
              <a:ea typeface="Calibri"/>
              <a:cs typeface="Calibri"/>
              <a:sym typeface="Calibri"/>
            </a:endParaRPr>
          </a:p>
        </p:txBody>
      </p:sp>
      <p:sp>
        <p:nvSpPr>
          <p:cNvPr id="726" name="Google Shape;726;p87"/>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An “old” map</a:t>
            </a:r>
            <a:endParaRPr b="1" sz="2000">
              <a:solidFill>
                <a:schemeClr val="dk1"/>
              </a:solidFill>
              <a:latin typeface="Calibri"/>
              <a:ea typeface="Calibri"/>
              <a:cs typeface="Calibri"/>
              <a:sym typeface="Calibri"/>
            </a:endParaRPr>
          </a:p>
        </p:txBody>
      </p:sp>
      <p:sp>
        <p:nvSpPr>
          <p:cNvPr id="727" name="Google Shape;727;p8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1" name="Shape 731"/>
        <p:cNvGrpSpPr/>
        <p:nvPr/>
      </p:nvGrpSpPr>
      <p:grpSpPr>
        <a:xfrm>
          <a:off x="0" y="0"/>
          <a:ext cx="0" cy="0"/>
          <a:chOff x="0" y="0"/>
          <a:chExt cx="0" cy="0"/>
        </a:xfrm>
      </p:grpSpPr>
      <p:sp>
        <p:nvSpPr>
          <p:cNvPr id="732" name="Google Shape;732;p88"/>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Processes of Digital Humanities Projects</a:t>
            </a:r>
            <a:endParaRPr b="1" sz="2000">
              <a:solidFill>
                <a:schemeClr val="dk1"/>
              </a:solidFill>
              <a:latin typeface="Calibri"/>
              <a:ea typeface="Calibri"/>
              <a:cs typeface="Calibri"/>
              <a:sym typeface="Calibri"/>
            </a:endParaRPr>
          </a:p>
        </p:txBody>
      </p:sp>
      <p:sp>
        <p:nvSpPr>
          <p:cNvPr id="733" name="Google Shape;733;p8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734" name="Google Shape;734;p88"/>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Eileen Gardiner, R.G.M., 2016. The Digital Humanities. Cambridge University Press.</a:t>
            </a:r>
            <a:endParaRPr sz="600">
              <a:latin typeface="Calibri"/>
              <a:ea typeface="Calibri"/>
              <a:cs typeface="Calibri"/>
              <a:sym typeface="Calibri"/>
            </a:endParaRPr>
          </a:p>
        </p:txBody>
      </p:sp>
      <p:grpSp>
        <p:nvGrpSpPr>
          <p:cNvPr id="735" name="Google Shape;735;p88"/>
          <p:cNvGrpSpPr/>
          <p:nvPr/>
        </p:nvGrpSpPr>
        <p:grpSpPr>
          <a:xfrm>
            <a:off x="6254516" y="1883775"/>
            <a:ext cx="2604522" cy="2460300"/>
            <a:chOff x="6254516" y="1318143"/>
            <a:chExt cx="2604522" cy="2460300"/>
          </a:xfrm>
        </p:grpSpPr>
        <p:sp>
          <p:nvSpPr>
            <p:cNvPr id="736" name="Google Shape;736;p88"/>
            <p:cNvSpPr/>
            <p:nvPr/>
          </p:nvSpPr>
          <p:spPr>
            <a:xfrm rot="2700000">
              <a:off x="7239866" y="1053398"/>
              <a:ext cx="489601" cy="2989789"/>
            </a:xfrm>
            <a:prstGeom prst="roundRect">
              <a:avLst>
                <a:gd fmla="val 50000" name="adj"/>
              </a:avLst>
            </a:prstGeom>
            <a:solidFill>
              <a:srgbClr val="307B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7" name="Google Shape;737;p88"/>
            <p:cNvSpPr/>
            <p:nvPr/>
          </p:nvSpPr>
          <p:spPr>
            <a:xfrm>
              <a:off x="6443962" y="3255512"/>
              <a:ext cx="326100" cy="326100"/>
            </a:xfrm>
            <a:prstGeom prst="ellipse">
              <a:avLst/>
            </a:prstGeom>
            <a:solidFill>
              <a:srgbClr val="FFFFFF"/>
            </a:solidFill>
            <a:ln>
              <a:noFill/>
            </a:ln>
            <a:effectLst>
              <a:outerShdw blurRad="228600" rotWithShape="0" algn="tl" dir="5400000" dist="50800">
                <a:srgbClr val="000000">
                  <a:alpha val="5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b="1" lang="en-ZA" sz="900">
                  <a:solidFill>
                    <a:srgbClr val="307BF3"/>
                  </a:solidFill>
                  <a:latin typeface="Roboto"/>
                  <a:ea typeface="Roboto"/>
                  <a:cs typeface="Roboto"/>
                  <a:sym typeface="Roboto"/>
                </a:rPr>
                <a:t>5</a:t>
              </a:r>
              <a:endParaRPr b="1" sz="900">
                <a:solidFill>
                  <a:srgbClr val="307BF3"/>
                </a:solidFill>
                <a:latin typeface="Roboto"/>
                <a:ea typeface="Roboto"/>
                <a:cs typeface="Roboto"/>
                <a:sym typeface="Roboto"/>
              </a:endParaRPr>
            </a:p>
          </p:txBody>
        </p:sp>
        <p:sp>
          <p:nvSpPr>
            <p:cNvPr id="738" name="Google Shape;738;p88"/>
            <p:cNvSpPr txBox="1"/>
            <p:nvPr/>
          </p:nvSpPr>
          <p:spPr>
            <a:xfrm rot="-2700000">
              <a:off x="6375763" y="2297099"/>
              <a:ext cx="2378424" cy="342805"/>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ZA" sz="1100">
                  <a:solidFill>
                    <a:srgbClr val="FFFFFF"/>
                  </a:solidFill>
                  <a:latin typeface="Roboto"/>
                  <a:ea typeface="Roboto"/>
                  <a:cs typeface="Roboto"/>
                  <a:sym typeface="Roboto"/>
                </a:rPr>
                <a:t>Aggregation</a:t>
              </a:r>
              <a:endParaRPr b="1" sz="1100">
                <a:solidFill>
                  <a:srgbClr val="FFFFFF"/>
                </a:solidFill>
                <a:latin typeface="Roboto"/>
                <a:ea typeface="Roboto"/>
                <a:cs typeface="Roboto"/>
                <a:sym typeface="Roboto"/>
              </a:endParaRPr>
            </a:p>
          </p:txBody>
        </p:sp>
        <p:sp>
          <p:nvSpPr>
            <p:cNvPr id="739" name="Google Shape;739;p88"/>
            <p:cNvSpPr txBox="1"/>
            <p:nvPr/>
          </p:nvSpPr>
          <p:spPr>
            <a:xfrm rot="-2700000">
              <a:off x="6788358" y="2571061"/>
              <a:ext cx="2242660" cy="442507"/>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600"/>
                </a:spcAft>
                <a:buNone/>
              </a:pPr>
              <a:r>
                <a:rPr lang="en-ZA" sz="800">
                  <a:latin typeface="Roboto"/>
                  <a:ea typeface="Roboto"/>
                  <a:cs typeface="Roboto"/>
                  <a:sym typeface="Roboto"/>
                </a:rPr>
                <a:t>bringing together related projects</a:t>
              </a:r>
              <a:endParaRPr b="1" sz="800">
                <a:latin typeface="Roboto"/>
                <a:ea typeface="Roboto"/>
                <a:cs typeface="Roboto"/>
                <a:sym typeface="Roboto"/>
              </a:endParaRPr>
            </a:p>
          </p:txBody>
        </p:sp>
      </p:grpSp>
      <p:grpSp>
        <p:nvGrpSpPr>
          <p:cNvPr id="740" name="Google Shape;740;p88"/>
          <p:cNvGrpSpPr/>
          <p:nvPr/>
        </p:nvGrpSpPr>
        <p:grpSpPr>
          <a:xfrm>
            <a:off x="4761418" y="1883775"/>
            <a:ext cx="2604522" cy="2460300"/>
            <a:chOff x="4761418" y="1318143"/>
            <a:chExt cx="2604522" cy="2460300"/>
          </a:xfrm>
        </p:grpSpPr>
        <p:sp>
          <p:nvSpPr>
            <p:cNvPr id="741" name="Google Shape;741;p88"/>
            <p:cNvSpPr/>
            <p:nvPr/>
          </p:nvSpPr>
          <p:spPr>
            <a:xfrm rot="2700000">
              <a:off x="5746767" y="1053398"/>
              <a:ext cx="489601" cy="2989789"/>
            </a:xfrm>
            <a:prstGeom prst="roundRect">
              <a:avLst>
                <a:gd fmla="val 50000" name="adj"/>
              </a:avLst>
            </a:prstGeom>
            <a:solidFill>
              <a:srgbClr val="0E65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p88"/>
            <p:cNvSpPr/>
            <p:nvPr/>
          </p:nvSpPr>
          <p:spPr>
            <a:xfrm>
              <a:off x="4950863" y="3255512"/>
              <a:ext cx="326100" cy="326100"/>
            </a:xfrm>
            <a:prstGeom prst="ellipse">
              <a:avLst/>
            </a:prstGeom>
            <a:solidFill>
              <a:srgbClr val="FFFFFF"/>
            </a:solidFill>
            <a:ln>
              <a:noFill/>
            </a:ln>
            <a:effectLst>
              <a:outerShdw blurRad="228600" rotWithShape="0" algn="tl" dir="5400000" dist="50800">
                <a:srgbClr val="000000">
                  <a:alpha val="5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b="1" lang="en-ZA" sz="900">
                  <a:solidFill>
                    <a:srgbClr val="0E65F0"/>
                  </a:solidFill>
                  <a:latin typeface="Roboto"/>
                  <a:ea typeface="Roboto"/>
                  <a:cs typeface="Roboto"/>
                  <a:sym typeface="Roboto"/>
                </a:rPr>
                <a:t>4</a:t>
              </a:r>
              <a:endParaRPr b="1" sz="900">
                <a:solidFill>
                  <a:srgbClr val="0E65F0"/>
                </a:solidFill>
                <a:latin typeface="Roboto"/>
                <a:ea typeface="Roboto"/>
                <a:cs typeface="Roboto"/>
                <a:sym typeface="Roboto"/>
              </a:endParaRPr>
            </a:p>
          </p:txBody>
        </p:sp>
        <p:sp>
          <p:nvSpPr>
            <p:cNvPr id="743" name="Google Shape;743;p88"/>
            <p:cNvSpPr txBox="1"/>
            <p:nvPr/>
          </p:nvSpPr>
          <p:spPr>
            <a:xfrm rot="-2700000">
              <a:off x="4896424" y="2302799"/>
              <a:ext cx="2362302" cy="342805"/>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ZA" sz="1100">
                  <a:solidFill>
                    <a:srgbClr val="FFFFFF"/>
                  </a:solidFill>
                  <a:latin typeface="Roboto"/>
                  <a:ea typeface="Roboto"/>
                  <a:cs typeface="Roboto"/>
                  <a:sym typeface="Roboto"/>
                </a:rPr>
                <a:t>Interpretation</a:t>
              </a:r>
              <a:endParaRPr b="1" sz="1100">
                <a:solidFill>
                  <a:srgbClr val="FFFFFF"/>
                </a:solidFill>
                <a:latin typeface="Roboto"/>
                <a:ea typeface="Roboto"/>
                <a:cs typeface="Roboto"/>
                <a:sym typeface="Roboto"/>
              </a:endParaRPr>
            </a:p>
          </p:txBody>
        </p:sp>
        <p:sp>
          <p:nvSpPr>
            <p:cNvPr id="744" name="Google Shape;744;p88"/>
            <p:cNvSpPr txBox="1"/>
            <p:nvPr/>
          </p:nvSpPr>
          <p:spPr>
            <a:xfrm rot="-2700000">
              <a:off x="5295260" y="2571061"/>
              <a:ext cx="2242660" cy="442507"/>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600"/>
                </a:spcAft>
                <a:buNone/>
              </a:pPr>
              <a:r>
                <a:rPr lang="en-ZA" sz="800">
                  <a:latin typeface="Roboto"/>
                  <a:ea typeface="Roboto"/>
                  <a:cs typeface="Roboto"/>
                  <a:sym typeface="Roboto"/>
                </a:rPr>
                <a:t>crowdsourcing transcriptions</a:t>
              </a:r>
              <a:endParaRPr b="1" sz="800">
                <a:latin typeface="Roboto"/>
                <a:ea typeface="Roboto"/>
                <a:cs typeface="Roboto"/>
                <a:sym typeface="Roboto"/>
              </a:endParaRPr>
            </a:p>
          </p:txBody>
        </p:sp>
      </p:grpSp>
      <p:grpSp>
        <p:nvGrpSpPr>
          <p:cNvPr id="745" name="Google Shape;745;p88"/>
          <p:cNvGrpSpPr/>
          <p:nvPr/>
        </p:nvGrpSpPr>
        <p:grpSpPr>
          <a:xfrm>
            <a:off x="3269751" y="1883775"/>
            <a:ext cx="2604522" cy="2460300"/>
            <a:chOff x="3269751" y="1318143"/>
            <a:chExt cx="2604522" cy="2460300"/>
          </a:xfrm>
        </p:grpSpPr>
        <p:sp>
          <p:nvSpPr>
            <p:cNvPr id="746" name="Google Shape;746;p88"/>
            <p:cNvSpPr/>
            <p:nvPr/>
          </p:nvSpPr>
          <p:spPr>
            <a:xfrm rot="2700000">
              <a:off x="4255100" y="1053398"/>
              <a:ext cx="489601" cy="2989789"/>
            </a:xfrm>
            <a:prstGeom prst="roundRect">
              <a:avLst>
                <a:gd fmla="val 50000" name="adj"/>
              </a:avLst>
            </a:prstGeom>
            <a:solidFill>
              <a:srgbClr val="0D5D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88"/>
            <p:cNvSpPr/>
            <p:nvPr/>
          </p:nvSpPr>
          <p:spPr>
            <a:xfrm>
              <a:off x="3459197" y="3255512"/>
              <a:ext cx="326100" cy="326100"/>
            </a:xfrm>
            <a:prstGeom prst="ellipse">
              <a:avLst/>
            </a:prstGeom>
            <a:solidFill>
              <a:srgbClr val="FFFFFF"/>
            </a:solidFill>
            <a:ln>
              <a:noFill/>
            </a:ln>
            <a:effectLst>
              <a:outerShdw blurRad="228600" rotWithShape="0" algn="tl" dir="5400000" dist="50800">
                <a:srgbClr val="000000">
                  <a:alpha val="5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b="1" lang="en-ZA" sz="900">
                  <a:solidFill>
                    <a:srgbClr val="0D5DDF"/>
                  </a:solidFill>
                  <a:latin typeface="Roboto"/>
                  <a:ea typeface="Roboto"/>
                  <a:cs typeface="Roboto"/>
                  <a:sym typeface="Roboto"/>
                </a:rPr>
                <a:t>3</a:t>
              </a:r>
              <a:endParaRPr b="1" sz="900">
                <a:solidFill>
                  <a:srgbClr val="0D5DDF"/>
                </a:solidFill>
                <a:latin typeface="Roboto"/>
                <a:ea typeface="Roboto"/>
                <a:cs typeface="Roboto"/>
                <a:sym typeface="Roboto"/>
              </a:endParaRPr>
            </a:p>
          </p:txBody>
        </p:sp>
        <p:sp>
          <p:nvSpPr>
            <p:cNvPr id="748" name="Google Shape;748;p88"/>
            <p:cNvSpPr txBox="1"/>
            <p:nvPr/>
          </p:nvSpPr>
          <p:spPr>
            <a:xfrm rot="-2700000">
              <a:off x="3404724" y="2302799"/>
              <a:ext cx="2362302" cy="342805"/>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ZA" sz="1100">
                  <a:solidFill>
                    <a:srgbClr val="FFFFFF"/>
                  </a:solidFill>
                  <a:latin typeface="Roboto"/>
                  <a:ea typeface="Roboto"/>
                  <a:cs typeface="Roboto"/>
                  <a:sym typeface="Roboto"/>
                </a:rPr>
                <a:t>Analysis</a:t>
              </a:r>
              <a:endParaRPr b="1" sz="1100">
                <a:solidFill>
                  <a:srgbClr val="FFFFFF"/>
                </a:solidFill>
                <a:latin typeface="Roboto"/>
                <a:ea typeface="Roboto"/>
                <a:cs typeface="Roboto"/>
                <a:sym typeface="Roboto"/>
              </a:endParaRPr>
            </a:p>
          </p:txBody>
        </p:sp>
        <p:sp>
          <p:nvSpPr>
            <p:cNvPr id="749" name="Google Shape;749;p88"/>
            <p:cNvSpPr txBox="1"/>
            <p:nvPr/>
          </p:nvSpPr>
          <p:spPr>
            <a:xfrm rot="-2700000">
              <a:off x="3803593" y="2571061"/>
              <a:ext cx="2242660" cy="442507"/>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600"/>
                </a:spcAft>
                <a:buNone/>
              </a:pPr>
              <a:r>
                <a:rPr lang="en-ZA" sz="800">
                  <a:latin typeface="Roboto"/>
                  <a:ea typeface="Roboto"/>
                  <a:cs typeface="Roboto"/>
                  <a:sym typeface="Roboto"/>
                </a:rPr>
                <a:t>image analysis, data mining, text mining</a:t>
              </a:r>
              <a:endParaRPr b="1" sz="800">
                <a:latin typeface="Roboto"/>
                <a:ea typeface="Roboto"/>
                <a:cs typeface="Roboto"/>
                <a:sym typeface="Roboto"/>
              </a:endParaRPr>
            </a:p>
          </p:txBody>
        </p:sp>
      </p:grpSp>
      <p:grpSp>
        <p:nvGrpSpPr>
          <p:cNvPr id="750" name="Google Shape;750;p88"/>
          <p:cNvGrpSpPr/>
          <p:nvPr/>
        </p:nvGrpSpPr>
        <p:grpSpPr>
          <a:xfrm>
            <a:off x="1776626" y="1883775"/>
            <a:ext cx="2604522" cy="2460300"/>
            <a:chOff x="1776626" y="1318143"/>
            <a:chExt cx="2604522" cy="2460300"/>
          </a:xfrm>
        </p:grpSpPr>
        <p:grpSp>
          <p:nvGrpSpPr>
            <p:cNvPr id="751" name="Google Shape;751;p88"/>
            <p:cNvGrpSpPr/>
            <p:nvPr/>
          </p:nvGrpSpPr>
          <p:grpSpPr>
            <a:xfrm>
              <a:off x="1776626" y="1318143"/>
              <a:ext cx="2604522" cy="2460300"/>
              <a:chOff x="1776626" y="1318143"/>
              <a:chExt cx="2604522" cy="2460300"/>
            </a:xfrm>
          </p:grpSpPr>
          <p:sp>
            <p:nvSpPr>
              <p:cNvPr id="752" name="Google Shape;752;p88"/>
              <p:cNvSpPr/>
              <p:nvPr/>
            </p:nvSpPr>
            <p:spPr>
              <a:xfrm rot="2700000">
                <a:off x="2761975" y="1053398"/>
                <a:ext cx="489601" cy="2989789"/>
              </a:xfrm>
              <a:prstGeom prst="roundRect">
                <a:avLst>
                  <a:gd fmla="val 50000" name="adj"/>
                </a:avLst>
              </a:prstGeom>
              <a:solidFill>
                <a:srgbClr val="0C58D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88"/>
              <p:cNvSpPr txBox="1"/>
              <p:nvPr/>
            </p:nvSpPr>
            <p:spPr>
              <a:xfrm rot="-2700000">
                <a:off x="1899549" y="2297849"/>
                <a:ext cx="2376303" cy="342805"/>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ZA" sz="1100">
                    <a:solidFill>
                      <a:srgbClr val="FFFFFF"/>
                    </a:solidFill>
                    <a:latin typeface="Roboto"/>
                    <a:ea typeface="Roboto"/>
                    <a:cs typeface="Roboto"/>
                    <a:sym typeface="Roboto"/>
                  </a:rPr>
                  <a:t>Manipulation</a:t>
                </a:r>
                <a:endParaRPr b="1" sz="1100">
                  <a:solidFill>
                    <a:srgbClr val="FFFFFF"/>
                  </a:solidFill>
                  <a:latin typeface="Roboto"/>
                  <a:ea typeface="Roboto"/>
                  <a:cs typeface="Roboto"/>
                  <a:sym typeface="Roboto"/>
                </a:endParaRPr>
              </a:p>
            </p:txBody>
          </p:sp>
          <p:sp>
            <p:nvSpPr>
              <p:cNvPr id="754" name="Google Shape;754;p88"/>
              <p:cNvSpPr txBox="1"/>
              <p:nvPr/>
            </p:nvSpPr>
            <p:spPr>
              <a:xfrm rot="-2700000">
                <a:off x="2310468" y="2571061"/>
                <a:ext cx="2242660" cy="442507"/>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600"/>
                  </a:spcAft>
                  <a:buNone/>
                </a:pPr>
                <a:r>
                  <a:rPr lang="en-ZA" sz="800">
                    <a:latin typeface="Roboto"/>
                    <a:ea typeface="Roboto"/>
                    <a:cs typeface="Roboto"/>
                    <a:sym typeface="Roboto"/>
                  </a:rPr>
                  <a:t>digital conversion</a:t>
                </a:r>
                <a:endParaRPr b="1" sz="800">
                  <a:latin typeface="Roboto"/>
                  <a:ea typeface="Roboto"/>
                  <a:cs typeface="Roboto"/>
                  <a:sym typeface="Roboto"/>
                </a:endParaRPr>
              </a:p>
            </p:txBody>
          </p:sp>
        </p:grpSp>
        <p:sp>
          <p:nvSpPr>
            <p:cNvPr id="755" name="Google Shape;755;p88"/>
            <p:cNvSpPr/>
            <p:nvPr/>
          </p:nvSpPr>
          <p:spPr>
            <a:xfrm>
              <a:off x="1966072" y="3255512"/>
              <a:ext cx="326100" cy="326100"/>
            </a:xfrm>
            <a:prstGeom prst="ellipse">
              <a:avLst/>
            </a:prstGeom>
            <a:solidFill>
              <a:srgbClr val="FFFFFF"/>
            </a:solidFill>
            <a:ln>
              <a:noFill/>
            </a:ln>
            <a:effectLst>
              <a:outerShdw blurRad="228600" rotWithShape="0" algn="tl" dir="5400000" dist="50800">
                <a:srgbClr val="000000">
                  <a:alpha val="5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b="1" lang="en-ZA" sz="900">
                  <a:solidFill>
                    <a:srgbClr val="0C58D3"/>
                  </a:solidFill>
                  <a:latin typeface="Roboto"/>
                  <a:ea typeface="Roboto"/>
                  <a:cs typeface="Roboto"/>
                  <a:sym typeface="Roboto"/>
                </a:rPr>
                <a:t>2</a:t>
              </a:r>
              <a:endParaRPr b="1" sz="900">
                <a:solidFill>
                  <a:srgbClr val="0C58D3"/>
                </a:solidFill>
                <a:latin typeface="Roboto"/>
                <a:ea typeface="Roboto"/>
                <a:cs typeface="Roboto"/>
                <a:sym typeface="Roboto"/>
              </a:endParaRPr>
            </a:p>
          </p:txBody>
        </p:sp>
      </p:grpSp>
      <p:grpSp>
        <p:nvGrpSpPr>
          <p:cNvPr id="756" name="Google Shape;756;p88"/>
          <p:cNvGrpSpPr/>
          <p:nvPr/>
        </p:nvGrpSpPr>
        <p:grpSpPr>
          <a:xfrm>
            <a:off x="284959" y="1883775"/>
            <a:ext cx="2604522" cy="2460300"/>
            <a:chOff x="284959" y="1318143"/>
            <a:chExt cx="2604522" cy="2460300"/>
          </a:xfrm>
        </p:grpSpPr>
        <p:sp>
          <p:nvSpPr>
            <p:cNvPr id="757" name="Google Shape;757;p88"/>
            <p:cNvSpPr/>
            <p:nvPr/>
          </p:nvSpPr>
          <p:spPr>
            <a:xfrm rot="2700000">
              <a:off x="1270309" y="1053398"/>
              <a:ext cx="489601" cy="2989789"/>
            </a:xfrm>
            <a:prstGeom prst="roundRect">
              <a:avLst>
                <a:gd fmla="val 50000" name="adj"/>
              </a:avLst>
            </a:prstGeom>
            <a:solidFill>
              <a:srgbClr val="0944A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 name="Google Shape;758;p88"/>
            <p:cNvSpPr/>
            <p:nvPr/>
          </p:nvSpPr>
          <p:spPr>
            <a:xfrm>
              <a:off x="472955" y="3255512"/>
              <a:ext cx="326100" cy="326100"/>
            </a:xfrm>
            <a:prstGeom prst="ellipse">
              <a:avLst/>
            </a:prstGeom>
            <a:solidFill>
              <a:srgbClr val="FFFFFF"/>
            </a:solidFill>
            <a:ln>
              <a:noFill/>
            </a:ln>
            <a:effectLst>
              <a:outerShdw blurRad="228600" rotWithShape="0" algn="tl" dir="5400000" dist="50800">
                <a:srgbClr val="000000">
                  <a:alpha val="5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b="1" lang="en-ZA" sz="900">
                  <a:solidFill>
                    <a:srgbClr val="0944A1"/>
                  </a:solidFill>
                  <a:latin typeface="Roboto"/>
                  <a:ea typeface="Roboto"/>
                  <a:cs typeface="Roboto"/>
                  <a:sym typeface="Roboto"/>
                </a:rPr>
                <a:t>1</a:t>
              </a:r>
              <a:endParaRPr b="1" sz="900">
                <a:solidFill>
                  <a:srgbClr val="0944A1"/>
                </a:solidFill>
                <a:latin typeface="Roboto"/>
                <a:ea typeface="Roboto"/>
                <a:cs typeface="Roboto"/>
                <a:sym typeface="Roboto"/>
              </a:endParaRPr>
            </a:p>
          </p:txBody>
        </p:sp>
        <p:sp>
          <p:nvSpPr>
            <p:cNvPr id="759" name="Google Shape;759;p88"/>
            <p:cNvSpPr txBox="1"/>
            <p:nvPr/>
          </p:nvSpPr>
          <p:spPr>
            <a:xfrm rot="-2700000">
              <a:off x="414317" y="2300549"/>
              <a:ext cx="2368666" cy="342805"/>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ZA" sz="1100">
                  <a:solidFill>
                    <a:srgbClr val="FFFFFF"/>
                  </a:solidFill>
                  <a:latin typeface="Roboto"/>
                  <a:ea typeface="Roboto"/>
                  <a:cs typeface="Roboto"/>
                  <a:sym typeface="Roboto"/>
                </a:rPr>
                <a:t>Classification and Documentation</a:t>
              </a:r>
              <a:endParaRPr b="1" sz="1100">
                <a:solidFill>
                  <a:srgbClr val="FFFFFF"/>
                </a:solidFill>
                <a:latin typeface="Roboto"/>
                <a:ea typeface="Roboto"/>
                <a:cs typeface="Roboto"/>
                <a:sym typeface="Roboto"/>
              </a:endParaRPr>
            </a:p>
          </p:txBody>
        </p:sp>
        <p:sp>
          <p:nvSpPr>
            <p:cNvPr id="760" name="Google Shape;760;p88"/>
            <p:cNvSpPr txBox="1"/>
            <p:nvPr/>
          </p:nvSpPr>
          <p:spPr>
            <a:xfrm rot="-2700000">
              <a:off x="818801" y="2571061"/>
              <a:ext cx="2242660" cy="442507"/>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600"/>
                </a:spcAft>
                <a:buNone/>
              </a:pPr>
              <a:r>
                <a:rPr lang="en-ZA" sz="800">
                  <a:latin typeface="Roboto"/>
                  <a:ea typeface="Roboto"/>
                  <a:cs typeface="Roboto"/>
                  <a:sym typeface="Roboto"/>
                </a:rPr>
                <a:t>spreadsheets, databases, ontologies, vocabs</a:t>
              </a:r>
              <a:endParaRPr sz="800">
                <a:latin typeface="Roboto"/>
                <a:ea typeface="Roboto"/>
                <a:cs typeface="Roboto"/>
                <a:sym typeface="Roboto"/>
              </a:endParaRPr>
            </a:p>
          </p:txBody>
        </p:sp>
      </p:grpSp>
      <p:grpSp>
        <p:nvGrpSpPr>
          <p:cNvPr id="761" name="Google Shape;761;p88"/>
          <p:cNvGrpSpPr/>
          <p:nvPr/>
        </p:nvGrpSpPr>
        <p:grpSpPr>
          <a:xfrm rot="2700000">
            <a:off x="6254546" y="3837196"/>
            <a:ext cx="2604497" cy="2460276"/>
            <a:chOff x="6254516" y="1318143"/>
            <a:chExt cx="2604522" cy="2460300"/>
          </a:xfrm>
        </p:grpSpPr>
        <p:sp>
          <p:nvSpPr>
            <p:cNvPr id="762" name="Google Shape;762;p88"/>
            <p:cNvSpPr/>
            <p:nvPr/>
          </p:nvSpPr>
          <p:spPr>
            <a:xfrm rot="2700000">
              <a:off x="7239866" y="1053398"/>
              <a:ext cx="489601" cy="2989789"/>
            </a:xfrm>
            <a:prstGeom prst="roundRect">
              <a:avLst>
                <a:gd fmla="val 50000" name="adj"/>
              </a:avLst>
            </a:prstGeom>
            <a:solidFill>
              <a:srgbClr val="307B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p88"/>
            <p:cNvSpPr/>
            <p:nvPr/>
          </p:nvSpPr>
          <p:spPr>
            <a:xfrm rot="-2700000">
              <a:off x="6443995" y="3255432"/>
              <a:ext cx="326259" cy="326259"/>
            </a:xfrm>
            <a:prstGeom prst="ellipse">
              <a:avLst/>
            </a:prstGeom>
            <a:solidFill>
              <a:srgbClr val="FFFFFF"/>
            </a:solidFill>
            <a:ln>
              <a:noFill/>
            </a:ln>
            <a:effectLst>
              <a:outerShdw blurRad="228600" rotWithShape="0" algn="tl" dir="5400000" dist="50800">
                <a:srgbClr val="000000">
                  <a:alpha val="5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b="1" lang="en-ZA" sz="900">
                  <a:solidFill>
                    <a:srgbClr val="307BF3"/>
                  </a:solidFill>
                  <a:latin typeface="Roboto"/>
                  <a:ea typeface="Roboto"/>
                  <a:cs typeface="Roboto"/>
                  <a:sym typeface="Roboto"/>
                </a:rPr>
                <a:t>9</a:t>
              </a:r>
              <a:endParaRPr b="1" sz="900">
                <a:solidFill>
                  <a:srgbClr val="307BF3"/>
                </a:solidFill>
                <a:latin typeface="Roboto"/>
                <a:ea typeface="Roboto"/>
                <a:cs typeface="Roboto"/>
                <a:sym typeface="Roboto"/>
              </a:endParaRPr>
            </a:p>
          </p:txBody>
        </p:sp>
        <p:sp>
          <p:nvSpPr>
            <p:cNvPr id="764" name="Google Shape;764;p88"/>
            <p:cNvSpPr txBox="1"/>
            <p:nvPr/>
          </p:nvSpPr>
          <p:spPr>
            <a:xfrm rot="-2700000">
              <a:off x="6375763" y="2297099"/>
              <a:ext cx="2378424" cy="342805"/>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ZA" sz="1100">
                  <a:solidFill>
                    <a:srgbClr val="FFFFFF"/>
                  </a:solidFill>
                  <a:latin typeface="Roboto"/>
                  <a:ea typeface="Roboto"/>
                  <a:cs typeface="Roboto"/>
                  <a:sym typeface="Roboto"/>
                </a:rPr>
                <a:t>Preservation</a:t>
              </a:r>
              <a:endParaRPr b="1" sz="1100">
                <a:solidFill>
                  <a:srgbClr val="FFFFFF"/>
                </a:solidFill>
                <a:latin typeface="Roboto"/>
                <a:ea typeface="Roboto"/>
                <a:cs typeface="Roboto"/>
                <a:sym typeface="Roboto"/>
              </a:endParaRPr>
            </a:p>
          </p:txBody>
        </p:sp>
        <p:sp>
          <p:nvSpPr>
            <p:cNvPr id="765" name="Google Shape;765;p88"/>
            <p:cNvSpPr txBox="1"/>
            <p:nvPr/>
          </p:nvSpPr>
          <p:spPr>
            <a:xfrm rot="-2700000">
              <a:off x="6788358" y="2571061"/>
              <a:ext cx="2242660" cy="442507"/>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600"/>
                </a:spcAft>
                <a:buNone/>
              </a:pPr>
              <a:r>
                <a:rPr lang="en-ZA" sz="800">
                  <a:latin typeface="Roboto"/>
                  <a:ea typeface="Roboto"/>
                  <a:cs typeface="Roboto"/>
                  <a:sym typeface="Roboto"/>
                </a:rPr>
                <a:t>ensuring access for future generations</a:t>
              </a:r>
              <a:endParaRPr b="1" sz="800">
                <a:latin typeface="Roboto"/>
                <a:ea typeface="Roboto"/>
                <a:cs typeface="Roboto"/>
                <a:sym typeface="Roboto"/>
              </a:endParaRPr>
            </a:p>
          </p:txBody>
        </p:sp>
      </p:grpSp>
      <p:grpSp>
        <p:nvGrpSpPr>
          <p:cNvPr id="766" name="Google Shape;766;p88"/>
          <p:cNvGrpSpPr/>
          <p:nvPr/>
        </p:nvGrpSpPr>
        <p:grpSpPr>
          <a:xfrm rot="2700000">
            <a:off x="488416" y="58591"/>
            <a:ext cx="2604497" cy="2460276"/>
            <a:chOff x="284959" y="1318143"/>
            <a:chExt cx="2604522" cy="2460300"/>
          </a:xfrm>
        </p:grpSpPr>
        <p:sp>
          <p:nvSpPr>
            <p:cNvPr id="767" name="Google Shape;767;p88"/>
            <p:cNvSpPr/>
            <p:nvPr/>
          </p:nvSpPr>
          <p:spPr>
            <a:xfrm rot="2700000">
              <a:off x="1270309" y="1053398"/>
              <a:ext cx="489601" cy="2989789"/>
            </a:xfrm>
            <a:prstGeom prst="roundRect">
              <a:avLst>
                <a:gd fmla="val 50000" name="adj"/>
              </a:avLst>
            </a:prstGeom>
            <a:solidFill>
              <a:srgbClr val="0944A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 name="Google Shape;768;p88"/>
            <p:cNvSpPr/>
            <p:nvPr/>
          </p:nvSpPr>
          <p:spPr>
            <a:xfrm rot="-2700000">
              <a:off x="472902" y="3255625"/>
              <a:ext cx="325835" cy="325835"/>
            </a:xfrm>
            <a:prstGeom prst="ellipse">
              <a:avLst/>
            </a:prstGeom>
            <a:solidFill>
              <a:srgbClr val="FFFFFF"/>
            </a:solidFill>
            <a:ln>
              <a:noFill/>
            </a:ln>
            <a:effectLst>
              <a:outerShdw blurRad="228600" rotWithShape="0" algn="tl" dir="5400000" dist="50800">
                <a:srgbClr val="000000">
                  <a:alpha val="5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b="1" lang="en-ZA" sz="900">
                  <a:solidFill>
                    <a:srgbClr val="0944A1"/>
                  </a:solidFill>
                  <a:latin typeface="Roboto"/>
                  <a:ea typeface="Roboto"/>
                  <a:cs typeface="Roboto"/>
                  <a:sym typeface="Roboto"/>
                </a:rPr>
                <a:t>0</a:t>
              </a:r>
              <a:endParaRPr b="1" sz="900">
                <a:solidFill>
                  <a:srgbClr val="0944A1"/>
                </a:solidFill>
                <a:latin typeface="Roboto"/>
                <a:ea typeface="Roboto"/>
                <a:cs typeface="Roboto"/>
                <a:sym typeface="Roboto"/>
              </a:endParaRPr>
            </a:p>
          </p:txBody>
        </p:sp>
        <p:sp>
          <p:nvSpPr>
            <p:cNvPr id="769" name="Google Shape;769;p88"/>
            <p:cNvSpPr txBox="1"/>
            <p:nvPr/>
          </p:nvSpPr>
          <p:spPr>
            <a:xfrm rot="-2700000">
              <a:off x="414317" y="2300549"/>
              <a:ext cx="2368666" cy="342805"/>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ZA" sz="1100">
                  <a:solidFill>
                    <a:srgbClr val="FFFFFF"/>
                  </a:solidFill>
                  <a:latin typeface="Roboto"/>
                  <a:ea typeface="Roboto"/>
                  <a:cs typeface="Roboto"/>
                  <a:sym typeface="Roboto"/>
                </a:rPr>
                <a:t>Data Gathering</a:t>
              </a:r>
              <a:endParaRPr b="1" sz="1100">
                <a:solidFill>
                  <a:srgbClr val="FFFFFF"/>
                </a:solidFill>
                <a:latin typeface="Roboto"/>
                <a:ea typeface="Roboto"/>
                <a:cs typeface="Roboto"/>
                <a:sym typeface="Roboto"/>
              </a:endParaRPr>
            </a:p>
          </p:txBody>
        </p:sp>
        <p:sp>
          <p:nvSpPr>
            <p:cNvPr id="770" name="Google Shape;770;p88"/>
            <p:cNvSpPr txBox="1"/>
            <p:nvPr/>
          </p:nvSpPr>
          <p:spPr>
            <a:xfrm rot="-2700000">
              <a:off x="818801" y="2571061"/>
              <a:ext cx="2242660" cy="442507"/>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600"/>
                </a:spcAft>
                <a:buNone/>
              </a:pPr>
              <a:r>
                <a:rPr lang="en-ZA" sz="800">
                  <a:latin typeface="Roboto"/>
                  <a:ea typeface="Roboto"/>
                  <a:cs typeface="Roboto"/>
                  <a:sym typeface="Roboto"/>
                </a:rPr>
                <a:t>libraries, archives, repositories and digital libraries</a:t>
              </a:r>
              <a:endParaRPr sz="800">
                <a:latin typeface="Roboto"/>
                <a:ea typeface="Roboto"/>
                <a:cs typeface="Roboto"/>
                <a:sym typeface="Roboto"/>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sp>
        <p:nvSpPr>
          <p:cNvPr id="335" name="Google Shape;335;p53"/>
          <p:cNvSpPr txBox="1"/>
          <p:nvPr>
            <p:ph idx="1" type="body"/>
          </p:nvPr>
        </p:nvSpPr>
        <p:spPr>
          <a:xfrm>
            <a:off x="451950" y="1379425"/>
            <a:ext cx="3384600" cy="2257800"/>
          </a:xfrm>
          <a:prstGeom prst="rect">
            <a:avLst/>
          </a:prstGeom>
          <a:solidFill>
            <a:srgbClr val="F3F3F3"/>
          </a:solidFill>
          <a:ln cap="flat" cmpd="sng" w="9525">
            <a:solidFill>
              <a:srgbClr val="4A86E8"/>
            </a:solidFill>
            <a:prstDash val="dot"/>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640"/>
              </a:spcBef>
              <a:spcAft>
                <a:spcPts val="0"/>
              </a:spcAft>
              <a:buNone/>
            </a:pPr>
            <a:r>
              <a:rPr b="1" lang="en-ZA" sz="2000"/>
              <a:t>Digital Scholarship</a:t>
            </a:r>
            <a:r>
              <a:rPr b="1" i="1" lang="en-ZA" sz="2000"/>
              <a:t> </a:t>
            </a:r>
            <a:r>
              <a:rPr i="1" lang="en-ZA" sz="2000"/>
              <a:t>is the application and integration of digital tools and methods </a:t>
            </a:r>
            <a:br>
              <a:rPr i="1" lang="en-ZA" sz="2000"/>
            </a:br>
            <a:r>
              <a:rPr i="1" lang="en-ZA" sz="2000"/>
              <a:t>to discovery, research, teaching and learning.</a:t>
            </a:r>
            <a:endParaRPr i="1" sz="2000"/>
          </a:p>
        </p:txBody>
      </p:sp>
      <p:sp>
        <p:nvSpPr>
          <p:cNvPr id="336" name="Google Shape;336;p53"/>
          <p:cNvSpPr txBox="1"/>
          <p:nvPr/>
        </p:nvSpPr>
        <p:spPr>
          <a:xfrm>
            <a:off x="17720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lang="en-ZA" sz="2000">
                <a:solidFill>
                  <a:schemeClr val="dk1"/>
                </a:solidFill>
                <a:latin typeface="Calibri"/>
                <a:ea typeface="Calibri"/>
                <a:cs typeface="Calibri"/>
                <a:sym typeface="Calibri"/>
              </a:rPr>
              <a:t>What is </a:t>
            </a:r>
            <a:r>
              <a:rPr b="1" lang="en-ZA" sz="2000">
                <a:solidFill>
                  <a:schemeClr val="dk1"/>
                </a:solidFill>
                <a:latin typeface="Calibri"/>
                <a:ea typeface="Calibri"/>
                <a:cs typeface="Calibri"/>
                <a:sym typeface="Calibri"/>
              </a:rPr>
              <a:t>Digital Scholarship</a:t>
            </a:r>
            <a:r>
              <a:rPr lang="en-ZA" sz="2000">
                <a:solidFill>
                  <a:schemeClr val="dk1"/>
                </a:solidFill>
                <a:latin typeface="Calibri"/>
                <a:ea typeface="Calibri"/>
                <a:cs typeface="Calibri"/>
                <a:sym typeface="Calibri"/>
              </a:rPr>
              <a:t>?</a:t>
            </a:r>
            <a:endParaRPr sz="2000">
              <a:solidFill>
                <a:schemeClr val="dk1"/>
              </a:solidFill>
              <a:latin typeface="Calibri"/>
              <a:ea typeface="Calibri"/>
              <a:cs typeface="Calibri"/>
              <a:sym typeface="Calibri"/>
            </a:endParaRPr>
          </a:p>
        </p:txBody>
      </p:sp>
      <p:pic>
        <p:nvPicPr>
          <p:cNvPr id="337" name="Google Shape;337;p53">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grpSp>
        <p:nvGrpSpPr>
          <p:cNvPr id="338" name="Google Shape;338;p53"/>
          <p:cNvGrpSpPr/>
          <p:nvPr/>
        </p:nvGrpSpPr>
        <p:grpSpPr>
          <a:xfrm>
            <a:off x="5961100" y="2868505"/>
            <a:ext cx="2687558" cy="2687558"/>
            <a:chOff x="4303290" y="2158374"/>
            <a:chExt cx="1854000" cy="1854000"/>
          </a:xfrm>
        </p:grpSpPr>
        <p:sp>
          <p:nvSpPr>
            <p:cNvPr id="339" name="Google Shape;339;p53"/>
            <p:cNvSpPr/>
            <p:nvPr/>
          </p:nvSpPr>
          <p:spPr>
            <a:xfrm>
              <a:off x="4303290" y="2158374"/>
              <a:ext cx="1854000" cy="1854000"/>
            </a:xfrm>
            <a:prstGeom prst="ellipse">
              <a:avLst/>
            </a:prstGeom>
            <a:solidFill>
              <a:srgbClr val="EAD1DC"/>
            </a:solidFill>
            <a:ln cap="flat" cmpd="sng" w="9525">
              <a:solidFill>
                <a:srgbClr val="EAD1D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800"/>
            </a:p>
          </p:txBody>
        </p:sp>
        <p:sp>
          <p:nvSpPr>
            <p:cNvPr id="340" name="Google Shape;340;p53"/>
            <p:cNvSpPr txBox="1"/>
            <p:nvPr/>
          </p:nvSpPr>
          <p:spPr>
            <a:xfrm>
              <a:off x="4894291" y="2985127"/>
              <a:ext cx="1075200" cy="521400"/>
            </a:xfrm>
            <a:prstGeom prst="rect">
              <a:avLst/>
            </a:prstGeom>
            <a:solidFill>
              <a:srgbClr val="EAD1DC"/>
            </a:solidFill>
            <a:ln cap="flat" cmpd="sng" w="9525">
              <a:solidFill>
                <a:srgbClr val="EAD1D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ZA" sz="1800">
                  <a:latin typeface="Calibri"/>
                  <a:ea typeface="Calibri"/>
                  <a:cs typeface="Calibri"/>
                  <a:sym typeface="Calibri"/>
                </a:rPr>
                <a:t>Digital</a:t>
              </a:r>
              <a:endParaRPr b="1" sz="1800">
                <a:latin typeface="Calibri"/>
                <a:ea typeface="Calibri"/>
                <a:cs typeface="Calibri"/>
                <a:sym typeface="Calibri"/>
              </a:endParaRPr>
            </a:p>
            <a:p>
              <a:pPr indent="0" lvl="0" marL="0" rtl="0" algn="ctr">
                <a:lnSpc>
                  <a:spcPct val="115000"/>
                </a:lnSpc>
                <a:spcBef>
                  <a:spcPts val="0"/>
                </a:spcBef>
                <a:spcAft>
                  <a:spcPts val="0"/>
                </a:spcAft>
                <a:buNone/>
              </a:pPr>
              <a:r>
                <a:rPr b="1" lang="en-ZA" sz="1800">
                  <a:latin typeface="Calibri"/>
                  <a:ea typeface="Calibri"/>
                  <a:cs typeface="Calibri"/>
                  <a:sym typeface="Calibri"/>
                </a:rPr>
                <a:t>Tools</a:t>
              </a:r>
              <a:endParaRPr b="1" sz="1800">
                <a:latin typeface="Calibri"/>
                <a:ea typeface="Calibri"/>
                <a:cs typeface="Calibri"/>
                <a:sym typeface="Calibri"/>
              </a:endParaRPr>
            </a:p>
          </p:txBody>
        </p:sp>
      </p:grpSp>
      <p:grpSp>
        <p:nvGrpSpPr>
          <p:cNvPr id="341" name="Google Shape;341;p53"/>
          <p:cNvGrpSpPr/>
          <p:nvPr/>
        </p:nvGrpSpPr>
        <p:grpSpPr>
          <a:xfrm>
            <a:off x="4052589" y="2868505"/>
            <a:ext cx="2687558" cy="2687558"/>
            <a:chOff x="2986712" y="2158374"/>
            <a:chExt cx="1854000" cy="1854000"/>
          </a:xfrm>
        </p:grpSpPr>
        <p:sp>
          <p:nvSpPr>
            <p:cNvPr id="342" name="Google Shape;342;p53"/>
            <p:cNvSpPr/>
            <p:nvPr/>
          </p:nvSpPr>
          <p:spPr>
            <a:xfrm>
              <a:off x="2986712" y="2158374"/>
              <a:ext cx="1854000" cy="1854000"/>
            </a:xfrm>
            <a:prstGeom prst="ellipse">
              <a:avLst/>
            </a:prstGeom>
            <a:solidFill>
              <a:srgbClr val="D0E0E3"/>
            </a:solidFill>
            <a:ln cap="flat" cmpd="sng" w="9525">
              <a:solidFill>
                <a:srgbClr val="D0E0E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800"/>
            </a:p>
          </p:txBody>
        </p:sp>
        <p:sp>
          <p:nvSpPr>
            <p:cNvPr id="343" name="Google Shape;343;p53"/>
            <p:cNvSpPr txBox="1"/>
            <p:nvPr/>
          </p:nvSpPr>
          <p:spPr>
            <a:xfrm>
              <a:off x="3137710" y="2985133"/>
              <a:ext cx="1258500" cy="459900"/>
            </a:xfrm>
            <a:prstGeom prst="rect">
              <a:avLst/>
            </a:prstGeom>
            <a:solidFill>
              <a:srgbClr val="D0E0E3"/>
            </a:solidFill>
            <a:ln cap="flat" cmpd="sng" w="9525">
              <a:solidFill>
                <a:srgbClr val="D0E0E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ZA" sz="1800">
                  <a:latin typeface="Calibri"/>
                  <a:ea typeface="Calibri"/>
                  <a:cs typeface="Calibri"/>
                  <a:sym typeface="Calibri"/>
                </a:rPr>
                <a:t>Networked</a:t>
              </a:r>
              <a:endParaRPr b="1" sz="1800">
                <a:latin typeface="Calibri"/>
                <a:ea typeface="Calibri"/>
                <a:cs typeface="Calibri"/>
                <a:sym typeface="Calibri"/>
              </a:endParaRPr>
            </a:p>
            <a:p>
              <a:pPr indent="0" lvl="0" marL="0" rtl="0" algn="ctr">
                <a:lnSpc>
                  <a:spcPct val="115000"/>
                </a:lnSpc>
                <a:spcBef>
                  <a:spcPts val="0"/>
                </a:spcBef>
                <a:spcAft>
                  <a:spcPts val="0"/>
                </a:spcAft>
                <a:buNone/>
              </a:pPr>
              <a:r>
                <a:rPr b="1" lang="en-ZA" sz="1800">
                  <a:latin typeface="Calibri"/>
                  <a:ea typeface="Calibri"/>
                  <a:cs typeface="Calibri"/>
                  <a:sym typeface="Calibri"/>
                </a:rPr>
                <a:t>Environment</a:t>
              </a:r>
              <a:endParaRPr b="1" sz="1800">
                <a:latin typeface="Calibri"/>
                <a:ea typeface="Calibri"/>
                <a:cs typeface="Calibri"/>
                <a:sym typeface="Calibri"/>
              </a:endParaRPr>
            </a:p>
          </p:txBody>
        </p:sp>
      </p:grpSp>
      <p:grpSp>
        <p:nvGrpSpPr>
          <p:cNvPr id="344" name="Google Shape;344;p53"/>
          <p:cNvGrpSpPr/>
          <p:nvPr/>
        </p:nvGrpSpPr>
        <p:grpSpPr>
          <a:xfrm>
            <a:off x="5024012" y="1379424"/>
            <a:ext cx="2687558" cy="2687558"/>
            <a:chOff x="3656844" y="1131139"/>
            <a:chExt cx="1854000" cy="1854000"/>
          </a:xfrm>
        </p:grpSpPr>
        <p:sp>
          <p:nvSpPr>
            <p:cNvPr id="345" name="Google Shape;345;p53"/>
            <p:cNvSpPr/>
            <p:nvPr/>
          </p:nvSpPr>
          <p:spPr>
            <a:xfrm>
              <a:off x="3656844" y="1131139"/>
              <a:ext cx="1854000" cy="1854000"/>
            </a:xfrm>
            <a:prstGeom prst="ellipse">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800"/>
            </a:p>
          </p:txBody>
        </p:sp>
        <p:sp>
          <p:nvSpPr>
            <p:cNvPr id="346" name="Google Shape;346;p53"/>
            <p:cNvSpPr txBox="1"/>
            <p:nvPr/>
          </p:nvSpPr>
          <p:spPr>
            <a:xfrm>
              <a:off x="3938537" y="1507884"/>
              <a:ext cx="1290600" cy="521400"/>
            </a:xfrm>
            <a:prstGeom prst="rect">
              <a:avLst/>
            </a:prstGeom>
            <a:solidFill>
              <a:srgbClr val="F9CB9C"/>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ZA" sz="1800">
                  <a:latin typeface="Calibri"/>
                  <a:ea typeface="Calibri"/>
                  <a:cs typeface="Calibri"/>
                  <a:sym typeface="Calibri"/>
                </a:rPr>
                <a:t>Open</a:t>
              </a:r>
              <a:endParaRPr b="1" sz="1800">
                <a:latin typeface="Calibri"/>
                <a:ea typeface="Calibri"/>
                <a:cs typeface="Calibri"/>
                <a:sym typeface="Calibri"/>
              </a:endParaRPr>
            </a:p>
            <a:p>
              <a:pPr indent="0" lvl="0" marL="0" rtl="0" algn="ctr">
                <a:lnSpc>
                  <a:spcPct val="115000"/>
                </a:lnSpc>
                <a:spcBef>
                  <a:spcPts val="0"/>
                </a:spcBef>
                <a:spcAft>
                  <a:spcPts val="0"/>
                </a:spcAft>
                <a:buNone/>
              </a:pPr>
              <a:r>
                <a:rPr b="1" lang="en-ZA" sz="1800">
                  <a:latin typeface="Calibri"/>
                  <a:ea typeface="Calibri"/>
                  <a:cs typeface="Calibri"/>
                  <a:sym typeface="Calibri"/>
                </a:rPr>
                <a:t>Science</a:t>
              </a:r>
              <a:endParaRPr b="1" sz="1800">
                <a:latin typeface="Calibri"/>
                <a:ea typeface="Calibri"/>
                <a:cs typeface="Calibri"/>
                <a:sym typeface="Calibri"/>
              </a:endParaRPr>
            </a:p>
          </p:txBody>
        </p:sp>
      </p:grpSp>
      <p:sp>
        <p:nvSpPr>
          <p:cNvPr id="347" name="Google Shape;347;p53"/>
          <p:cNvSpPr txBox="1"/>
          <p:nvPr/>
        </p:nvSpPr>
        <p:spPr>
          <a:xfrm>
            <a:off x="0" y="5708475"/>
            <a:ext cx="9144000" cy="23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Adapted from: Weller, M. 2011. </a:t>
            </a:r>
            <a:r>
              <a:rPr i="1" lang="en-ZA" sz="600">
                <a:latin typeface="Calibri"/>
                <a:ea typeface="Calibri"/>
                <a:cs typeface="Calibri"/>
                <a:sym typeface="Calibri"/>
              </a:rPr>
              <a:t>The Digital Scholar</a:t>
            </a:r>
            <a:r>
              <a:rPr lang="en-ZA" sz="600">
                <a:latin typeface="Calibri"/>
                <a:ea typeface="Calibri"/>
                <a:cs typeface="Calibri"/>
                <a:sym typeface="Calibri"/>
              </a:rPr>
              <a:t>: </a:t>
            </a:r>
            <a:r>
              <a:rPr lang="en-ZA" sz="600" u="sng">
                <a:solidFill>
                  <a:schemeClr val="hlink"/>
                </a:solidFill>
                <a:latin typeface="Calibri"/>
                <a:ea typeface="Calibri"/>
                <a:cs typeface="Calibri"/>
                <a:sym typeface="Calibri"/>
                <a:hlinkClick r:id="rId5"/>
              </a:rPr>
              <a:t>https:</a:t>
            </a:r>
            <a:r>
              <a:rPr lang="en-ZA" sz="600" u="sng">
                <a:solidFill>
                  <a:schemeClr val="hlink"/>
                </a:solidFill>
                <a:latin typeface="Calibri"/>
                <a:ea typeface="Calibri"/>
                <a:cs typeface="Calibri"/>
                <a:sym typeface="Calibri"/>
                <a:hlinkClick r:id="rId6"/>
              </a:rPr>
              <a:t> |  | </a:t>
            </a:r>
            <a:r>
              <a:rPr lang="en-ZA" sz="600" u="sng">
                <a:solidFill>
                  <a:schemeClr val="hlink"/>
                </a:solidFill>
                <a:latin typeface="Calibri"/>
                <a:ea typeface="Calibri"/>
                <a:cs typeface="Calibri"/>
                <a:sym typeface="Calibri"/>
                <a:hlinkClick r:id="rId7"/>
              </a:rPr>
              <a:t>www.open.edu</a:t>
            </a:r>
            <a:r>
              <a:rPr lang="en-ZA" sz="600" u="sng">
                <a:solidFill>
                  <a:schemeClr val="hlink"/>
                </a:solidFill>
                <a:latin typeface="Calibri"/>
                <a:ea typeface="Calibri"/>
                <a:cs typeface="Calibri"/>
                <a:sym typeface="Calibri"/>
                <a:hlinkClick r:id="rId8"/>
              </a:rPr>
              <a:t> | </a:t>
            </a:r>
            <a:r>
              <a:rPr lang="en-ZA" sz="600" u="sng">
                <a:solidFill>
                  <a:schemeClr val="hlink"/>
                </a:solidFill>
                <a:latin typeface="Calibri"/>
                <a:ea typeface="Calibri"/>
                <a:cs typeface="Calibri"/>
                <a:sym typeface="Calibri"/>
                <a:hlinkClick r:id="rId9"/>
              </a:rPr>
              <a:t>openlearn</a:t>
            </a:r>
            <a:r>
              <a:rPr lang="en-ZA" sz="600" u="sng">
                <a:solidFill>
                  <a:schemeClr val="hlink"/>
                </a:solidFill>
                <a:latin typeface="Calibri"/>
                <a:ea typeface="Calibri"/>
                <a:cs typeface="Calibri"/>
                <a:sym typeface="Calibri"/>
                <a:hlinkClick r:id="rId10"/>
              </a:rPr>
              <a:t> | </a:t>
            </a:r>
            <a:r>
              <a:rPr lang="en-ZA" sz="600" u="sng">
                <a:solidFill>
                  <a:schemeClr val="hlink"/>
                </a:solidFill>
                <a:latin typeface="Calibri"/>
                <a:ea typeface="Calibri"/>
                <a:cs typeface="Calibri"/>
                <a:sym typeface="Calibri"/>
                <a:hlinkClick r:id="rId11"/>
              </a:rPr>
              <a:t>ocw</a:t>
            </a:r>
            <a:r>
              <a:rPr lang="en-ZA" sz="600" u="sng">
                <a:solidFill>
                  <a:schemeClr val="hlink"/>
                </a:solidFill>
                <a:latin typeface="Calibri"/>
                <a:ea typeface="Calibri"/>
                <a:cs typeface="Calibri"/>
                <a:sym typeface="Calibri"/>
                <a:hlinkClick r:id="rId12"/>
              </a:rPr>
              <a:t> | </a:t>
            </a:r>
            <a:r>
              <a:rPr lang="en-ZA" sz="600" u="sng">
                <a:solidFill>
                  <a:schemeClr val="hlink"/>
                </a:solidFill>
                <a:latin typeface="Calibri"/>
                <a:ea typeface="Calibri"/>
                <a:cs typeface="Calibri"/>
                <a:sym typeface="Calibri"/>
                <a:hlinkClick r:id="rId13"/>
              </a:rPr>
              <a:t>mod</a:t>
            </a:r>
            <a:r>
              <a:rPr lang="en-ZA" sz="600" u="sng">
                <a:solidFill>
                  <a:schemeClr val="hlink"/>
                </a:solidFill>
                <a:latin typeface="Calibri"/>
                <a:ea typeface="Calibri"/>
                <a:cs typeface="Calibri"/>
                <a:sym typeface="Calibri"/>
                <a:hlinkClick r:id="rId14"/>
              </a:rPr>
              <a:t> | </a:t>
            </a:r>
            <a:r>
              <a:rPr lang="en-ZA" sz="600" u="sng">
                <a:solidFill>
                  <a:schemeClr val="hlink"/>
                </a:solidFill>
                <a:latin typeface="Calibri"/>
                <a:ea typeface="Calibri"/>
                <a:cs typeface="Calibri"/>
                <a:sym typeface="Calibri"/>
                <a:hlinkClick r:id="rId15"/>
              </a:rPr>
              <a:t>oucontent</a:t>
            </a:r>
            <a:r>
              <a:rPr lang="en-ZA" sz="600" u="sng">
                <a:solidFill>
                  <a:schemeClr val="hlink"/>
                </a:solidFill>
                <a:latin typeface="Calibri"/>
                <a:ea typeface="Calibri"/>
                <a:cs typeface="Calibri"/>
                <a:sym typeface="Calibri"/>
                <a:hlinkClick r:id="rId16"/>
              </a:rPr>
              <a:t> | </a:t>
            </a:r>
            <a:r>
              <a:rPr lang="en-ZA" sz="600" u="sng">
                <a:solidFill>
                  <a:schemeClr val="hlink"/>
                </a:solidFill>
                <a:latin typeface="Calibri"/>
                <a:ea typeface="Calibri"/>
                <a:cs typeface="Calibri"/>
                <a:sym typeface="Calibri"/>
                <a:hlinkClick r:id="rId17"/>
              </a:rPr>
              <a:t>view.php?id=48677&amp;section=2</a:t>
            </a:r>
            <a:endParaRPr sz="600">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sp>
        <p:nvSpPr>
          <p:cNvPr id="348" name="Google Shape;348;p53"/>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8"/>
                                        </p:tgtEl>
                                        <p:attrNameLst>
                                          <p:attrName>style.visibility</p:attrName>
                                        </p:attrNameLst>
                                      </p:cBhvr>
                                      <p:to>
                                        <p:strVal val="visible"/>
                                      </p:to>
                                    </p:set>
                                    <p:animEffect filter="fade" transition="in">
                                      <p:cBhvr>
                                        <p:cTn dur="1000"/>
                                        <p:tgtEl>
                                          <p:spTgt spid="3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1"/>
                                        </p:tgtEl>
                                        <p:attrNameLst>
                                          <p:attrName>style.visibility</p:attrName>
                                        </p:attrNameLst>
                                      </p:cBhvr>
                                      <p:to>
                                        <p:strVal val="visible"/>
                                      </p:to>
                                    </p:set>
                                    <p:animEffect filter="fade" transition="in">
                                      <p:cBhvr>
                                        <p:cTn dur="1000"/>
                                        <p:tgtEl>
                                          <p:spTgt spid="3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4"/>
                                        </p:tgtEl>
                                        <p:attrNameLst>
                                          <p:attrName>style.visibility</p:attrName>
                                        </p:attrNameLst>
                                      </p:cBhvr>
                                      <p:to>
                                        <p:strVal val="visible"/>
                                      </p:to>
                                    </p:set>
                                    <p:animEffect filter="fade" transition="in">
                                      <p:cBhvr>
                                        <p:cTn dur="1000"/>
                                        <p:tgtEl>
                                          <p:spTgt spid="3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5"/>
                                        </p:tgtEl>
                                        <p:attrNameLst>
                                          <p:attrName>style.visibility</p:attrName>
                                        </p:attrNameLst>
                                      </p:cBhvr>
                                      <p:to>
                                        <p:strVal val="visible"/>
                                      </p:to>
                                    </p:set>
                                    <p:animEffect filter="fade" transition="in">
                                      <p:cBhvr>
                                        <p:cTn dur="1000"/>
                                        <p:tgtEl>
                                          <p:spTgt spid="3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4" name="Shape 774"/>
        <p:cNvGrpSpPr/>
        <p:nvPr/>
      </p:nvGrpSpPr>
      <p:grpSpPr>
        <a:xfrm>
          <a:off x="0" y="0"/>
          <a:ext cx="0" cy="0"/>
          <a:chOff x="0" y="0"/>
          <a:chExt cx="0" cy="0"/>
        </a:xfrm>
      </p:grpSpPr>
      <p:sp>
        <p:nvSpPr>
          <p:cNvPr id="775" name="Google Shape;775;p89"/>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Tool Router</a:t>
            </a:r>
            <a:endParaRPr b="1" sz="2000">
              <a:solidFill>
                <a:schemeClr val="dk1"/>
              </a:solidFill>
              <a:latin typeface="Calibri"/>
              <a:ea typeface="Calibri"/>
              <a:cs typeface="Calibri"/>
              <a:sym typeface="Calibri"/>
            </a:endParaRPr>
          </a:p>
        </p:txBody>
      </p:sp>
      <p:sp>
        <p:nvSpPr>
          <p:cNvPr id="776" name="Google Shape;776;p89"/>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777" name="Google Shape;777;p89"/>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Eileen Gardiner, R.G.M., 2016. The Digital Humanities. Cambridge University Press.</a:t>
            </a:r>
            <a:endParaRPr sz="600">
              <a:latin typeface="Calibri"/>
              <a:ea typeface="Calibri"/>
              <a:cs typeface="Calibri"/>
              <a:sym typeface="Calibri"/>
            </a:endParaRPr>
          </a:p>
        </p:txBody>
      </p:sp>
      <p:grpSp>
        <p:nvGrpSpPr>
          <p:cNvPr id="778" name="Google Shape;778;p89"/>
          <p:cNvGrpSpPr/>
          <p:nvPr/>
        </p:nvGrpSpPr>
        <p:grpSpPr>
          <a:xfrm>
            <a:off x="779375" y="1049400"/>
            <a:ext cx="1870237" cy="3711155"/>
            <a:chOff x="1118231" y="283725"/>
            <a:chExt cx="2090819" cy="4076400"/>
          </a:xfrm>
        </p:grpSpPr>
        <p:sp>
          <p:nvSpPr>
            <p:cNvPr id="779" name="Google Shape;779;p89"/>
            <p:cNvSpPr/>
            <p:nvPr/>
          </p:nvSpPr>
          <p:spPr>
            <a:xfrm>
              <a:off x="1178650" y="283725"/>
              <a:ext cx="2030400" cy="4076400"/>
            </a:xfrm>
            <a:prstGeom prst="rect">
              <a:avLst/>
            </a:prstGeom>
            <a:solidFill>
              <a:srgbClr val="0C58D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0" name="Google Shape;780;p89"/>
            <p:cNvSpPr/>
            <p:nvPr/>
          </p:nvSpPr>
          <p:spPr>
            <a:xfrm>
              <a:off x="1118231" y="341749"/>
              <a:ext cx="2030400" cy="1491300"/>
            </a:xfrm>
            <a:prstGeom prst="rect">
              <a:avLst/>
            </a:prstGeom>
            <a:solidFill>
              <a:srgbClr val="FFFFFF"/>
            </a:solidFill>
            <a:ln cap="flat" cmpd="sng" w="19050">
              <a:solidFill>
                <a:srgbClr val="0D5D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89"/>
            <p:cNvSpPr/>
            <p:nvPr/>
          </p:nvSpPr>
          <p:spPr>
            <a:xfrm>
              <a:off x="1233923" y="1225061"/>
              <a:ext cx="1815000" cy="60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1200">
                  <a:solidFill>
                    <a:srgbClr val="0D5DDF"/>
                  </a:solidFill>
                  <a:latin typeface="Roboto Medium"/>
                  <a:ea typeface="Roboto Medium"/>
                  <a:cs typeface="Roboto Medium"/>
                  <a:sym typeface="Roboto Medium"/>
                </a:rPr>
                <a:t>Text</a:t>
              </a:r>
              <a:endParaRPr sz="1200">
                <a:solidFill>
                  <a:srgbClr val="0D5DDF"/>
                </a:solidFill>
                <a:latin typeface="Roboto Medium"/>
                <a:ea typeface="Roboto Medium"/>
                <a:cs typeface="Roboto Medium"/>
                <a:sym typeface="Roboto Medium"/>
              </a:endParaRPr>
            </a:p>
          </p:txBody>
        </p:sp>
        <p:sp>
          <p:nvSpPr>
            <p:cNvPr id="782" name="Google Shape;782;p89"/>
            <p:cNvSpPr/>
            <p:nvPr/>
          </p:nvSpPr>
          <p:spPr>
            <a:xfrm rot="5400000">
              <a:off x="1938885" y="1811314"/>
              <a:ext cx="389100" cy="278100"/>
            </a:xfrm>
            <a:prstGeom prst="rightArrow">
              <a:avLst>
                <a:gd fmla="val 34239" name="adj1"/>
                <a:gd fmla="val 57035" name="adj2"/>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89"/>
            <p:cNvSpPr/>
            <p:nvPr/>
          </p:nvSpPr>
          <p:spPr>
            <a:xfrm>
              <a:off x="1118287" y="2144913"/>
              <a:ext cx="2030400" cy="21132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Text Editing and Processing</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Text Mining</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Text Recognition</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Text Transcription</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Text Visualization</a:t>
              </a:r>
              <a:endParaRPr sz="1100">
                <a:solidFill>
                  <a:srgbClr val="FFFFFF"/>
                </a:solidFill>
                <a:latin typeface="Roboto"/>
                <a:ea typeface="Roboto"/>
                <a:cs typeface="Roboto"/>
                <a:sym typeface="Roboto"/>
              </a:endParaRPr>
            </a:p>
            <a:p>
              <a:pPr indent="0" lvl="0" marL="0" rtl="0" algn="l">
                <a:lnSpc>
                  <a:spcPct val="115000"/>
                </a:lnSpc>
                <a:spcBef>
                  <a:spcPts val="0"/>
                </a:spcBef>
                <a:spcAft>
                  <a:spcPts val="0"/>
                </a:spcAft>
                <a:buNone/>
              </a:pPr>
              <a:r>
                <a:t/>
              </a:r>
              <a:endParaRPr sz="1100">
                <a:solidFill>
                  <a:srgbClr val="FFFFFF"/>
                </a:solidFill>
                <a:latin typeface="Roboto"/>
                <a:ea typeface="Roboto"/>
                <a:cs typeface="Roboto"/>
                <a:sym typeface="Roboto"/>
              </a:endParaRPr>
            </a:p>
          </p:txBody>
        </p:sp>
      </p:grpSp>
      <p:grpSp>
        <p:nvGrpSpPr>
          <p:cNvPr id="784" name="Google Shape;784;p89"/>
          <p:cNvGrpSpPr/>
          <p:nvPr/>
        </p:nvGrpSpPr>
        <p:grpSpPr>
          <a:xfrm>
            <a:off x="2684375" y="1049400"/>
            <a:ext cx="1870248" cy="3711155"/>
            <a:chOff x="1118219" y="283725"/>
            <a:chExt cx="2090831" cy="4076400"/>
          </a:xfrm>
        </p:grpSpPr>
        <p:sp>
          <p:nvSpPr>
            <p:cNvPr id="785" name="Google Shape;785;p89"/>
            <p:cNvSpPr/>
            <p:nvPr/>
          </p:nvSpPr>
          <p:spPr>
            <a:xfrm>
              <a:off x="1178650" y="283725"/>
              <a:ext cx="2030400" cy="4076400"/>
            </a:xfrm>
            <a:prstGeom prst="rect">
              <a:avLst/>
            </a:prstGeom>
            <a:solidFill>
              <a:srgbClr val="0C58D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89"/>
            <p:cNvSpPr/>
            <p:nvPr/>
          </p:nvSpPr>
          <p:spPr>
            <a:xfrm>
              <a:off x="1118219" y="341749"/>
              <a:ext cx="2030400" cy="1491300"/>
            </a:xfrm>
            <a:prstGeom prst="rect">
              <a:avLst/>
            </a:prstGeom>
            <a:solidFill>
              <a:srgbClr val="FFFFFF"/>
            </a:solidFill>
            <a:ln cap="flat" cmpd="sng" w="19050">
              <a:solidFill>
                <a:srgbClr val="0D5D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89"/>
            <p:cNvSpPr/>
            <p:nvPr/>
          </p:nvSpPr>
          <p:spPr>
            <a:xfrm>
              <a:off x="1233923" y="1225061"/>
              <a:ext cx="1815000" cy="60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1200">
                  <a:solidFill>
                    <a:srgbClr val="0D5DDF"/>
                  </a:solidFill>
                  <a:latin typeface="Roboto Medium"/>
                  <a:ea typeface="Roboto Medium"/>
                  <a:cs typeface="Roboto Medium"/>
                  <a:sym typeface="Roboto Medium"/>
                </a:rPr>
                <a:t>Data-based Tools</a:t>
              </a:r>
              <a:endParaRPr sz="1200">
                <a:solidFill>
                  <a:srgbClr val="0D5DDF"/>
                </a:solidFill>
                <a:latin typeface="Roboto Medium"/>
                <a:ea typeface="Roboto Medium"/>
                <a:cs typeface="Roboto Medium"/>
                <a:sym typeface="Roboto Medium"/>
              </a:endParaRPr>
            </a:p>
          </p:txBody>
        </p:sp>
        <p:sp>
          <p:nvSpPr>
            <p:cNvPr id="788" name="Google Shape;788;p89"/>
            <p:cNvSpPr/>
            <p:nvPr/>
          </p:nvSpPr>
          <p:spPr>
            <a:xfrm rot="5400000">
              <a:off x="1938871" y="1795057"/>
              <a:ext cx="389100" cy="278100"/>
            </a:xfrm>
            <a:prstGeom prst="rightArrow">
              <a:avLst>
                <a:gd fmla="val 34239" name="adj1"/>
                <a:gd fmla="val 57035" name="adj2"/>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89"/>
            <p:cNvSpPr/>
            <p:nvPr/>
          </p:nvSpPr>
          <p:spPr>
            <a:xfrm>
              <a:off x="1118303" y="2128655"/>
              <a:ext cx="2030400" cy="21294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Database Management Systems</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Data Collection</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Data Analysis</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Data Management</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Data Visualization</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Mapping Tools</a:t>
              </a:r>
              <a:endParaRPr sz="1100">
                <a:solidFill>
                  <a:srgbClr val="FFFFFF"/>
                </a:solidFill>
                <a:latin typeface="Roboto"/>
                <a:ea typeface="Roboto"/>
                <a:cs typeface="Roboto"/>
                <a:sym typeface="Roboto"/>
              </a:endParaRPr>
            </a:p>
            <a:p>
              <a:pPr indent="0" lvl="0" marL="0" rtl="0" algn="l">
                <a:lnSpc>
                  <a:spcPct val="115000"/>
                </a:lnSpc>
                <a:spcBef>
                  <a:spcPts val="0"/>
                </a:spcBef>
                <a:spcAft>
                  <a:spcPts val="0"/>
                </a:spcAft>
                <a:buNone/>
              </a:pPr>
              <a:r>
                <a:t/>
              </a:r>
              <a:endParaRPr sz="1100">
                <a:solidFill>
                  <a:srgbClr val="FFFFFF"/>
                </a:solidFill>
                <a:latin typeface="Roboto"/>
                <a:ea typeface="Roboto"/>
                <a:cs typeface="Roboto"/>
                <a:sym typeface="Roboto"/>
              </a:endParaRPr>
            </a:p>
          </p:txBody>
        </p:sp>
      </p:grpSp>
      <p:grpSp>
        <p:nvGrpSpPr>
          <p:cNvPr id="790" name="Google Shape;790;p89"/>
          <p:cNvGrpSpPr/>
          <p:nvPr/>
        </p:nvGrpSpPr>
        <p:grpSpPr>
          <a:xfrm>
            <a:off x="4589400" y="1049400"/>
            <a:ext cx="1870234" cy="3711155"/>
            <a:chOff x="1118235" y="283725"/>
            <a:chExt cx="2090815" cy="4076400"/>
          </a:xfrm>
        </p:grpSpPr>
        <p:sp>
          <p:nvSpPr>
            <p:cNvPr id="791" name="Google Shape;791;p89"/>
            <p:cNvSpPr/>
            <p:nvPr/>
          </p:nvSpPr>
          <p:spPr>
            <a:xfrm>
              <a:off x="1178650" y="283725"/>
              <a:ext cx="2030400" cy="4076400"/>
            </a:xfrm>
            <a:prstGeom prst="rect">
              <a:avLst/>
            </a:prstGeom>
            <a:solidFill>
              <a:srgbClr val="0C58D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89"/>
            <p:cNvSpPr/>
            <p:nvPr/>
          </p:nvSpPr>
          <p:spPr>
            <a:xfrm>
              <a:off x="1118235" y="341749"/>
              <a:ext cx="2030400" cy="1491300"/>
            </a:xfrm>
            <a:prstGeom prst="rect">
              <a:avLst/>
            </a:prstGeom>
            <a:solidFill>
              <a:srgbClr val="FFFFFF"/>
            </a:solidFill>
            <a:ln cap="flat" cmpd="sng" w="19050">
              <a:solidFill>
                <a:srgbClr val="0D5D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89"/>
            <p:cNvSpPr/>
            <p:nvPr/>
          </p:nvSpPr>
          <p:spPr>
            <a:xfrm>
              <a:off x="1233923" y="1225061"/>
              <a:ext cx="1815000" cy="60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1200">
                  <a:solidFill>
                    <a:srgbClr val="0D5DDF"/>
                  </a:solidFill>
                  <a:latin typeface="Roboto Medium"/>
                  <a:ea typeface="Roboto Medium"/>
                  <a:cs typeface="Roboto Medium"/>
                  <a:sym typeface="Roboto Medium"/>
                </a:rPr>
                <a:t>Image and Sound Based Tools</a:t>
              </a:r>
              <a:endParaRPr sz="1200">
                <a:solidFill>
                  <a:srgbClr val="0D5DDF"/>
                </a:solidFill>
                <a:latin typeface="Roboto Medium"/>
                <a:ea typeface="Roboto Medium"/>
                <a:cs typeface="Roboto Medium"/>
                <a:sym typeface="Roboto Medium"/>
              </a:endParaRPr>
            </a:p>
          </p:txBody>
        </p:sp>
        <p:sp>
          <p:nvSpPr>
            <p:cNvPr id="794" name="Google Shape;794;p89"/>
            <p:cNvSpPr/>
            <p:nvPr/>
          </p:nvSpPr>
          <p:spPr>
            <a:xfrm rot="5400000">
              <a:off x="1938885" y="1778828"/>
              <a:ext cx="389100" cy="278100"/>
            </a:xfrm>
            <a:prstGeom prst="rightArrow">
              <a:avLst>
                <a:gd fmla="val 34239" name="adj1"/>
                <a:gd fmla="val 57035" name="adj2"/>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89"/>
            <p:cNvSpPr/>
            <p:nvPr/>
          </p:nvSpPr>
          <p:spPr>
            <a:xfrm>
              <a:off x="1118291" y="2112426"/>
              <a:ext cx="2030400" cy="21456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Image Creation</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Image Processing (editing, annotation and markup)</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3D Modelling</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3D Printing</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Video and Audio Processing</a:t>
              </a:r>
              <a:endParaRPr sz="1100">
                <a:solidFill>
                  <a:srgbClr val="FFFFFF"/>
                </a:solidFill>
                <a:latin typeface="Roboto"/>
                <a:ea typeface="Roboto"/>
                <a:cs typeface="Roboto"/>
                <a:sym typeface="Roboto"/>
              </a:endParaRPr>
            </a:p>
            <a:p>
              <a:pPr indent="0" lvl="0" marL="0" rtl="0" algn="l">
                <a:lnSpc>
                  <a:spcPct val="115000"/>
                </a:lnSpc>
                <a:spcBef>
                  <a:spcPts val="0"/>
                </a:spcBef>
                <a:spcAft>
                  <a:spcPts val="0"/>
                </a:spcAft>
                <a:buNone/>
              </a:pPr>
              <a:r>
                <a:t/>
              </a:r>
              <a:endParaRPr sz="1100">
                <a:solidFill>
                  <a:srgbClr val="FFFFFF"/>
                </a:solidFill>
                <a:latin typeface="Roboto"/>
                <a:ea typeface="Roboto"/>
                <a:cs typeface="Roboto"/>
                <a:sym typeface="Roboto"/>
              </a:endParaRPr>
            </a:p>
          </p:txBody>
        </p:sp>
      </p:grpSp>
      <p:grpSp>
        <p:nvGrpSpPr>
          <p:cNvPr id="796" name="Google Shape;796;p89"/>
          <p:cNvGrpSpPr/>
          <p:nvPr/>
        </p:nvGrpSpPr>
        <p:grpSpPr>
          <a:xfrm>
            <a:off x="6494400" y="1049400"/>
            <a:ext cx="1870234" cy="3711155"/>
            <a:chOff x="1118235" y="283725"/>
            <a:chExt cx="2090815" cy="4076400"/>
          </a:xfrm>
        </p:grpSpPr>
        <p:sp>
          <p:nvSpPr>
            <p:cNvPr id="797" name="Google Shape;797;p89"/>
            <p:cNvSpPr/>
            <p:nvPr/>
          </p:nvSpPr>
          <p:spPr>
            <a:xfrm>
              <a:off x="1178650" y="283725"/>
              <a:ext cx="2030400" cy="4076400"/>
            </a:xfrm>
            <a:prstGeom prst="rect">
              <a:avLst/>
            </a:prstGeom>
            <a:solidFill>
              <a:srgbClr val="0C58D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89"/>
            <p:cNvSpPr/>
            <p:nvPr/>
          </p:nvSpPr>
          <p:spPr>
            <a:xfrm>
              <a:off x="1118235" y="341749"/>
              <a:ext cx="2030400" cy="1491300"/>
            </a:xfrm>
            <a:prstGeom prst="rect">
              <a:avLst/>
            </a:prstGeom>
            <a:solidFill>
              <a:srgbClr val="FFFFFF"/>
            </a:solidFill>
            <a:ln cap="flat" cmpd="sng" w="19050">
              <a:solidFill>
                <a:srgbClr val="0D5D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p89"/>
            <p:cNvSpPr/>
            <p:nvPr/>
          </p:nvSpPr>
          <p:spPr>
            <a:xfrm>
              <a:off x="1233923" y="1225061"/>
              <a:ext cx="1815000" cy="60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1200">
                  <a:solidFill>
                    <a:srgbClr val="0D5DDF"/>
                  </a:solidFill>
                  <a:latin typeface="Roboto Medium"/>
                  <a:ea typeface="Roboto Medium"/>
                  <a:cs typeface="Roboto Medium"/>
                  <a:sym typeface="Roboto Medium"/>
                </a:rPr>
                <a:t>Outcome-based Tools </a:t>
              </a:r>
              <a:endParaRPr sz="1200">
                <a:solidFill>
                  <a:srgbClr val="0D5DDF"/>
                </a:solidFill>
                <a:latin typeface="Roboto Medium"/>
                <a:ea typeface="Roboto Medium"/>
                <a:cs typeface="Roboto Medium"/>
                <a:sym typeface="Roboto Medium"/>
              </a:endParaRPr>
            </a:p>
          </p:txBody>
        </p:sp>
        <p:sp>
          <p:nvSpPr>
            <p:cNvPr id="800" name="Google Shape;800;p89"/>
            <p:cNvSpPr/>
            <p:nvPr/>
          </p:nvSpPr>
          <p:spPr>
            <a:xfrm rot="5400000">
              <a:off x="1897563" y="1770727"/>
              <a:ext cx="389100" cy="278100"/>
            </a:xfrm>
            <a:prstGeom prst="rightArrow">
              <a:avLst>
                <a:gd fmla="val 34239" name="adj1"/>
                <a:gd fmla="val 57035" name="adj2"/>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1" name="Google Shape;801;p89"/>
            <p:cNvSpPr/>
            <p:nvPr/>
          </p:nvSpPr>
          <p:spPr>
            <a:xfrm>
              <a:off x="1118291" y="2104325"/>
              <a:ext cx="2030400" cy="21534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Blogging</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Brainstorming</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Collaboration</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Communication</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Organization</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Publication and Sharing</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Peer Reviewing</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Searching</a:t>
              </a:r>
              <a:endParaRPr sz="1100">
                <a:solidFill>
                  <a:srgbClr val="FFFFFF"/>
                </a:solidFill>
                <a:latin typeface="Roboto"/>
                <a:ea typeface="Roboto"/>
                <a:cs typeface="Roboto"/>
                <a:sym typeface="Roboto"/>
              </a:endParaRPr>
            </a:p>
            <a:p>
              <a:pPr indent="-298450" lvl="0" marL="457200" rtl="0" algn="l">
                <a:lnSpc>
                  <a:spcPct val="115000"/>
                </a:lnSpc>
                <a:spcBef>
                  <a:spcPts val="0"/>
                </a:spcBef>
                <a:spcAft>
                  <a:spcPts val="0"/>
                </a:spcAft>
                <a:buClr>
                  <a:srgbClr val="FFFFFF"/>
                </a:buClr>
                <a:buSzPts val="1100"/>
                <a:buFont typeface="Roboto"/>
                <a:buChar char="●"/>
              </a:pPr>
              <a:r>
                <a:rPr lang="en-ZA" sz="1100">
                  <a:solidFill>
                    <a:srgbClr val="FFFFFF"/>
                  </a:solidFill>
                  <a:latin typeface="Roboto"/>
                  <a:ea typeface="Roboto"/>
                  <a:cs typeface="Roboto"/>
                  <a:sym typeface="Roboto"/>
                </a:rPr>
                <a:t>Podcasting</a:t>
              </a:r>
              <a:endParaRPr sz="1100">
                <a:solidFill>
                  <a:srgbClr val="FFFFFF"/>
                </a:solidFill>
                <a:latin typeface="Roboto"/>
                <a:ea typeface="Roboto"/>
                <a:cs typeface="Roboto"/>
                <a:sym typeface="Roboto"/>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5" name="Shape 805"/>
        <p:cNvGrpSpPr/>
        <p:nvPr/>
      </p:nvGrpSpPr>
      <p:grpSpPr>
        <a:xfrm>
          <a:off x="0" y="0"/>
          <a:ext cx="0" cy="0"/>
          <a:chOff x="0" y="0"/>
          <a:chExt cx="0" cy="0"/>
        </a:xfrm>
      </p:grpSpPr>
      <p:sp>
        <p:nvSpPr>
          <p:cNvPr id="806" name="Google Shape;806;p90"/>
          <p:cNvSpPr/>
          <p:nvPr/>
        </p:nvSpPr>
        <p:spPr>
          <a:xfrm>
            <a:off x="514349" y="2545551"/>
            <a:ext cx="7359600" cy="515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n-ZA" sz="2800">
                <a:solidFill>
                  <a:schemeClr val="lt1"/>
                </a:solidFill>
                <a:latin typeface="Calibri"/>
                <a:ea typeface="Calibri"/>
                <a:cs typeface="Calibri"/>
                <a:sym typeface="Calibri"/>
              </a:rPr>
              <a:t>Where does Digital Humanities go?</a:t>
            </a:r>
            <a:endParaRPr sz="2800">
              <a:solidFill>
                <a:schemeClr val="lt1"/>
              </a:solidFill>
              <a:latin typeface="Calibri"/>
              <a:ea typeface="Calibri"/>
              <a:cs typeface="Calibri"/>
              <a:sym typeface="Calibri"/>
            </a:endParaRPr>
          </a:p>
        </p:txBody>
      </p:sp>
      <p:pic>
        <p:nvPicPr>
          <p:cNvPr id="807" name="Google Shape;807;p90">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sp>
        <p:nvSpPr>
          <p:cNvPr id="808" name="Google Shape;808;p90"/>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2" name="Shape 812"/>
        <p:cNvGrpSpPr/>
        <p:nvPr/>
      </p:nvGrpSpPr>
      <p:grpSpPr>
        <a:xfrm>
          <a:off x="0" y="0"/>
          <a:ext cx="0" cy="0"/>
          <a:chOff x="0" y="0"/>
          <a:chExt cx="0" cy="0"/>
        </a:xfrm>
      </p:grpSpPr>
      <p:sp>
        <p:nvSpPr>
          <p:cNvPr id="813" name="Google Shape;813;p91"/>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ZA" sz="2000"/>
              <a:t>Of all scholarly pursuits, DH … is obsessed with </a:t>
            </a:r>
            <a:r>
              <a:rPr b="1" lang="en-ZA" sz="2000"/>
              <a:t>varieties of representation</a:t>
            </a:r>
            <a:r>
              <a:rPr lang="en-ZA" sz="2000"/>
              <a:t>, the </a:t>
            </a:r>
            <a:r>
              <a:rPr b="1" lang="en-ZA" sz="2000"/>
              <a:t>organization of knowledge</a:t>
            </a:r>
            <a:r>
              <a:rPr lang="en-ZA" sz="2000"/>
              <a:t>, the</a:t>
            </a:r>
            <a:r>
              <a:rPr b="1" lang="en-ZA" sz="2000"/>
              <a:t> technology of communication and dissemination,</a:t>
            </a:r>
            <a:r>
              <a:rPr lang="en-ZA" sz="2000"/>
              <a:t> and the </a:t>
            </a:r>
            <a:r>
              <a:rPr b="1" lang="en-ZA" sz="2000"/>
              <a:t>production of useful tools for scholarly inquiry</a:t>
            </a:r>
            <a:r>
              <a:rPr lang="en-ZA" sz="2000"/>
              <a:t>. But DH is also, itself, a scholarly activity – concerned not just with </a:t>
            </a:r>
            <a:r>
              <a:rPr b="1" lang="en-ZA" sz="2000"/>
              <a:t>presenting knowledge</a:t>
            </a:r>
            <a:r>
              <a:rPr lang="en-ZA" sz="2000"/>
              <a:t> or helping to </a:t>
            </a:r>
            <a:r>
              <a:rPr b="1" lang="en-ZA" sz="2000"/>
              <a:t>locate it</a:t>
            </a:r>
            <a:r>
              <a:rPr lang="en-ZA" sz="2000"/>
              <a:t>, but with </a:t>
            </a:r>
            <a:r>
              <a:rPr b="1" lang="en-ZA" sz="2000"/>
              <a:t>creating</a:t>
            </a:r>
            <a:r>
              <a:rPr lang="en-ZA" sz="2000"/>
              <a:t> it. </a:t>
            </a:r>
            <a:endParaRPr sz="2000"/>
          </a:p>
          <a:p>
            <a:pPr indent="0" lvl="0" marL="0" rtl="0" algn="l">
              <a:lnSpc>
                <a:spcPct val="115000"/>
              </a:lnSpc>
              <a:spcBef>
                <a:spcPts val="0"/>
              </a:spcBef>
              <a:spcAft>
                <a:spcPts val="0"/>
              </a:spcAft>
              <a:buNone/>
            </a:pPr>
            <a:r>
              <a:t/>
            </a:r>
            <a:endParaRPr sz="2000"/>
          </a:p>
          <a:p>
            <a:pPr indent="0" lvl="0" marL="0" rtl="0" algn="l">
              <a:lnSpc>
                <a:spcPct val="115000"/>
              </a:lnSpc>
              <a:spcBef>
                <a:spcPts val="0"/>
              </a:spcBef>
              <a:spcAft>
                <a:spcPts val="0"/>
              </a:spcAft>
              <a:buNone/>
            </a:pPr>
            <a:r>
              <a:rPr lang="en-ZA" sz="2000"/>
              <a:t>(Steve Ramsey cited in Munoz, 2012). </a:t>
            </a:r>
            <a:endParaRPr sz="2000"/>
          </a:p>
        </p:txBody>
      </p:sp>
      <p:sp>
        <p:nvSpPr>
          <p:cNvPr id="814" name="Google Shape;814;p91"/>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Qualities of Digital Humanities</a:t>
            </a:r>
            <a:endParaRPr b="1" sz="2000">
              <a:solidFill>
                <a:schemeClr val="dk1"/>
              </a:solidFill>
              <a:latin typeface="Calibri"/>
              <a:ea typeface="Calibri"/>
              <a:cs typeface="Calibri"/>
              <a:sym typeface="Calibri"/>
            </a:endParaRPr>
          </a:p>
        </p:txBody>
      </p:sp>
      <p:sp>
        <p:nvSpPr>
          <p:cNvPr id="815" name="Google Shape;815;p91"/>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Available: </a:t>
            </a:r>
            <a:r>
              <a:rPr lang="en-ZA" sz="600" u="sng">
                <a:solidFill>
                  <a:schemeClr val="hlink"/>
                </a:solidFill>
                <a:latin typeface="Calibri"/>
                <a:ea typeface="Calibri"/>
                <a:cs typeface="Calibri"/>
                <a:sym typeface="Calibri"/>
                <a:hlinkClick r:id="rId3"/>
              </a:rPr>
              <a:t>http://trevormunoz.com/notebook/2012/08/19/doing-dh-in-the-library.html</a:t>
            </a:r>
            <a:r>
              <a:rPr lang="en-ZA" sz="600">
                <a:latin typeface="Calibri"/>
                <a:ea typeface="Calibri"/>
                <a:cs typeface="Calibri"/>
                <a:sym typeface="Calibri"/>
              </a:rPr>
              <a:t>.</a:t>
            </a:r>
            <a:endParaRPr sz="600">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816" name="Google Shape;816;p91">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817" name="Google Shape;817;p9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1" name="Shape 821"/>
        <p:cNvGrpSpPr/>
        <p:nvPr/>
      </p:nvGrpSpPr>
      <p:grpSpPr>
        <a:xfrm>
          <a:off x="0" y="0"/>
          <a:ext cx="0" cy="0"/>
          <a:chOff x="0" y="0"/>
          <a:chExt cx="0" cy="0"/>
        </a:xfrm>
      </p:grpSpPr>
      <p:sp>
        <p:nvSpPr>
          <p:cNvPr id="822" name="Google Shape;822;p92"/>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355600" lvl="0" marL="457200" rtl="0" algn="l">
              <a:lnSpc>
                <a:spcPct val="115000"/>
              </a:lnSpc>
              <a:spcBef>
                <a:spcPts val="1000"/>
              </a:spcBef>
              <a:spcAft>
                <a:spcPts val="0"/>
              </a:spcAft>
              <a:buSzPts val="2000"/>
              <a:buChar char="•"/>
            </a:pPr>
            <a:r>
              <a:rPr lang="en-ZA" sz="2000"/>
              <a:t>...enable new forms of research that were difficult or impossible to undertake before [...] </a:t>
            </a:r>
            <a:endParaRPr sz="2000"/>
          </a:p>
          <a:p>
            <a:pPr indent="-355600" lvl="0" marL="457200" rtl="0" algn="l">
              <a:lnSpc>
                <a:spcPct val="115000"/>
              </a:lnSpc>
              <a:spcBef>
                <a:spcPts val="1000"/>
              </a:spcBef>
              <a:spcAft>
                <a:spcPts val="0"/>
              </a:spcAft>
              <a:buSzPts val="2000"/>
              <a:buChar char="•"/>
            </a:pPr>
            <a:r>
              <a:rPr lang="en-ZA" sz="2000"/>
              <a:t>to explore facsimiles of rare works and correspondence [...] </a:t>
            </a:r>
            <a:endParaRPr sz="2000"/>
          </a:p>
          <a:p>
            <a:pPr indent="-355600" lvl="0" marL="457200" rtl="0" algn="l">
              <a:lnSpc>
                <a:spcPct val="115000"/>
              </a:lnSpc>
              <a:spcBef>
                <a:spcPts val="1000"/>
              </a:spcBef>
              <a:spcAft>
                <a:spcPts val="0"/>
              </a:spcAft>
              <a:buSzPts val="2000"/>
              <a:buChar char="•"/>
            </a:pPr>
            <a:r>
              <a:rPr lang="en-ZA" sz="2000"/>
              <a:t>to count word/phrase occurrences or do syntactical analysis…across a whole body of works [...] </a:t>
            </a:r>
            <a:endParaRPr sz="2000"/>
          </a:p>
          <a:p>
            <a:pPr indent="-355600" lvl="0" marL="457200" rtl="0" algn="l">
              <a:lnSpc>
                <a:spcPct val="115000"/>
              </a:lnSpc>
              <a:spcBef>
                <a:spcPts val="1000"/>
              </a:spcBef>
              <a:spcAft>
                <a:spcPts val="0"/>
              </a:spcAft>
              <a:buSzPts val="2000"/>
              <a:buChar char="•"/>
            </a:pPr>
            <a:r>
              <a:rPr lang="en-ZA" sz="2000"/>
              <a:t>to reflect multiple interpretations of works, authors, or ideas alongside each other – a realization of decentered critical authority [...] </a:t>
            </a:r>
            <a:endParaRPr sz="2000"/>
          </a:p>
          <a:p>
            <a:pPr indent="-355600" lvl="0" marL="457200" rtl="0" algn="l">
              <a:lnSpc>
                <a:spcPct val="115000"/>
              </a:lnSpc>
              <a:spcBef>
                <a:spcPts val="1000"/>
              </a:spcBef>
              <a:spcAft>
                <a:spcPts val="0"/>
              </a:spcAft>
              <a:buSzPts val="2000"/>
              <a:buChar char="•"/>
            </a:pPr>
            <a:r>
              <a:rPr lang="en-ZA" sz="2000"/>
              <a:t>to...engage in new activities that we haven't yet envisioned.</a:t>
            </a:r>
            <a:endParaRPr sz="2000"/>
          </a:p>
        </p:txBody>
      </p:sp>
      <p:sp>
        <p:nvSpPr>
          <p:cNvPr id="823" name="Google Shape;823;p92"/>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The lofty goals of DH</a:t>
            </a:r>
            <a:endParaRPr b="1" sz="2000">
              <a:solidFill>
                <a:schemeClr val="dk1"/>
              </a:solidFill>
              <a:latin typeface="Calibri"/>
              <a:ea typeface="Calibri"/>
              <a:cs typeface="Calibri"/>
              <a:sym typeface="Calibri"/>
            </a:endParaRPr>
          </a:p>
        </p:txBody>
      </p:sp>
      <p:sp>
        <p:nvSpPr>
          <p:cNvPr id="824" name="Google Shape;824;p92"/>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 Companion to Digital Humanities, </a:t>
            </a:r>
            <a:r>
              <a:rPr lang="en-ZA" sz="600" u="sng">
                <a:solidFill>
                  <a:schemeClr val="hlink"/>
                </a:solidFill>
                <a:latin typeface="Calibri"/>
                <a:ea typeface="Calibri"/>
                <a:cs typeface="Calibri"/>
                <a:sym typeface="Calibri"/>
                <a:hlinkClick r:id="rId3"/>
              </a:rPr>
              <a:t>http://www.digitalhumanities.org/companion/</a:t>
            </a:r>
            <a:endParaRPr sz="600">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825" name="Google Shape;825;p92">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826" name="Google Shape;826;p9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0" name="Shape 830"/>
        <p:cNvGrpSpPr/>
        <p:nvPr/>
      </p:nvGrpSpPr>
      <p:grpSpPr>
        <a:xfrm>
          <a:off x="0" y="0"/>
          <a:ext cx="0" cy="0"/>
          <a:chOff x="0" y="0"/>
          <a:chExt cx="0" cy="0"/>
        </a:xfrm>
      </p:grpSpPr>
      <p:sp>
        <p:nvSpPr>
          <p:cNvPr id="831" name="Google Shape;831;p93"/>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ZA" sz="2000"/>
              <a:t>Digital Humanities projects looking into: the cultural histories of aurality and sound …large-scale quantitative analysis of speech and music datasets…</a:t>
            </a:r>
            <a:endParaRPr sz="2000"/>
          </a:p>
          <a:p>
            <a:pPr indent="0" lvl="0" marL="0" rtl="0" algn="l">
              <a:lnSpc>
                <a:spcPct val="115000"/>
              </a:lnSpc>
              <a:spcBef>
                <a:spcPts val="0"/>
              </a:spcBef>
              <a:spcAft>
                <a:spcPts val="0"/>
              </a:spcAft>
              <a:buNone/>
            </a:pPr>
            <a:br>
              <a:rPr lang="en-ZA" sz="2000"/>
            </a:br>
            <a:r>
              <a:rPr lang="en-ZA" sz="2000"/>
              <a:t>Yet a lingering textual bias within digital humanities – largely a product of the field’s emergence from textual and literary studies – has obscured the significance of this work for the field.  In the words of Jonathan Sterne “existing digital humanities work has largely reproduced </a:t>
            </a:r>
            <a:r>
              <a:rPr i="1" lang="en-ZA" sz="2000"/>
              <a:t>visualist biases </a:t>
            </a:r>
            <a:r>
              <a:rPr lang="en-ZA" sz="2000"/>
              <a:t>in the humanities” </a:t>
            </a:r>
            <a:endParaRPr sz="2000"/>
          </a:p>
        </p:txBody>
      </p:sp>
      <p:sp>
        <p:nvSpPr>
          <p:cNvPr id="832" name="Google Shape;832;p93"/>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The Bias of the Digital Humanities</a:t>
            </a:r>
            <a:endParaRPr b="1" sz="2000">
              <a:solidFill>
                <a:schemeClr val="dk1"/>
              </a:solidFill>
              <a:latin typeface="Calibri"/>
              <a:ea typeface="Calibri"/>
              <a:cs typeface="Calibri"/>
              <a:sym typeface="Calibri"/>
            </a:endParaRPr>
          </a:p>
        </p:txBody>
      </p:sp>
      <p:sp>
        <p:nvSpPr>
          <p:cNvPr id="833" name="Google Shape;833;p93"/>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Svensson, P., 2016. Big Digital Humanities. University of Michigan Press, 11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834" name="Google Shape;834;p93">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835" name="Google Shape;835;p93"/>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9" name="Shape 839"/>
        <p:cNvGrpSpPr/>
        <p:nvPr/>
      </p:nvGrpSpPr>
      <p:grpSpPr>
        <a:xfrm>
          <a:off x="0" y="0"/>
          <a:ext cx="0" cy="0"/>
          <a:chOff x="0" y="0"/>
          <a:chExt cx="0" cy="0"/>
        </a:xfrm>
      </p:grpSpPr>
      <p:sp>
        <p:nvSpPr>
          <p:cNvPr id="840" name="Google Shape;840;p94"/>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Expanding the Field through waveforms</a:t>
            </a:r>
            <a:endParaRPr b="1" sz="2000">
              <a:solidFill>
                <a:schemeClr val="dk1"/>
              </a:solidFill>
              <a:latin typeface="Calibri"/>
              <a:ea typeface="Calibri"/>
              <a:cs typeface="Calibri"/>
              <a:sym typeface="Calibri"/>
            </a:endParaRPr>
          </a:p>
        </p:txBody>
      </p:sp>
      <p:sp>
        <p:nvSpPr>
          <p:cNvPr id="841" name="Google Shape;841;p94"/>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600">
              <a:latin typeface="Calibri"/>
              <a:ea typeface="Calibri"/>
              <a:cs typeface="Calibri"/>
              <a:sym typeface="Calibri"/>
            </a:endParaRPr>
          </a:p>
        </p:txBody>
      </p:sp>
      <p:pic>
        <p:nvPicPr>
          <p:cNvPr id="842" name="Google Shape;842;p94">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843" name="Google Shape;843;p94"/>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pic>
        <p:nvPicPr>
          <p:cNvPr id="844" name="Google Shape;844;p94"/>
          <p:cNvPicPr preferRelativeResize="0"/>
          <p:nvPr/>
        </p:nvPicPr>
        <p:blipFill rotWithShape="1">
          <a:blip r:embed="rId5">
            <a:alphaModFix/>
          </a:blip>
          <a:srcRect b="0" l="0" r="0" t="9264"/>
          <a:stretch/>
        </p:blipFill>
        <p:spPr>
          <a:xfrm rot="-496196">
            <a:off x="406449" y="980850"/>
            <a:ext cx="7131426" cy="3287099"/>
          </a:xfrm>
          <a:prstGeom prst="rect">
            <a:avLst/>
          </a:prstGeom>
          <a:noFill/>
          <a:ln cap="flat" cmpd="sng" w="9525">
            <a:solidFill>
              <a:srgbClr val="000000"/>
            </a:solidFill>
            <a:prstDash val="dash"/>
            <a:round/>
            <a:headEnd len="sm" w="sm" type="none"/>
            <a:tailEnd len="sm" w="sm" type="none"/>
          </a:ln>
        </p:spPr>
      </p:pic>
      <p:pic>
        <p:nvPicPr>
          <p:cNvPr id="845" name="Google Shape;845;p94">
            <a:hlinkClick r:id="rId6"/>
          </p:cNvPr>
          <p:cNvPicPr preferRelativeResize="0"/>
          <p:nvPr/>
        </p:nvPicPr>
        <p:blipFill rotWithShape="1">
          <a:blip r:embed="rId7">
            <a:alphaModFix/>
          </a:blip>
          <a:srcRect b="0" l="0" r="0" t="0"/>
          <a:stretch/>
        </p:blipFill>
        <p:spPr>
          <a:xfrm>
            <a:off x="7142442" y="1768900"/>
            <a:ext cx="1826708" cy="836325"/>
          </a:xfrm>
          <a:prstGeom prst="rect">
            <a:avLst/>
          </a:prstGeom>
          <a:noFill/>
          <a:ln cap="flat" cmpd="sng" w="9525">
            <a:solidFill>
              <a:srgbClr val="000000"/>
            </a:solidFill>
            <a:prstDash val="dash"/>
            <a:round/>
            <a:headEnd len="sm" w="sm" type="none"/>
            <a:tailEnd len="sm" w="sm" type="none"/>
          </a:ln>
        </p:spPr>
      </p:pic>
      <p:pic>
        <p:nvPicPr>
          <p:cNvPr id="846" name="Google Shape;846;p94"/>
          <p:cNvPicPr preferRelativeResize="0"/>
          <p:nvPr/>
        </p:nvPicPr>
        <p:blipFill>
          <a:blip r:embed="rId8">
            <a:alphaModFix/>
          </a:blip>
          <a:stretch>
            <a:fillRect/>
          </a:stretch>
        </p:blipFill>
        <p:spPr>
          <a:xfrm rot="287921">
            <a:off x="1803850" y="2832175"/>
            <a:ext cx="7281025" cy="3610175"/>
          </a:xfrm>
          <a:prstGeom prst="rect">
            <a:avLst/>
          </a:prstGeom>
          <a:noFill/>
          <a:ln cap="flat" cmpd="sng" w="9525">
            <a:solidFill>
              <a:schemeClr val="dk2"/>
            </a:solidFill>
            <a:prstDash val="dash"/>
            <a:round/>
            <a:headEnd len="sm" w="sm" type="none"/>
            <a:tailEnd len="sm" w="sm" type="none"/>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0" name="Shape 850"/>
        <p:cNvGrpSpPr/>
        <p:nvPr/>
      </p:nvGrpSpPr>
      <p:grpSpPr>
        <a:xfrm>
          <a:off x="0" y="0"/>
          <a:ext cx="0" cy="0"/>
          <a:chOff x="0" y="0"/>
          <a:chExt cx="0" cy="0"/>
        </a:xfrm>
      </p:grpSpPr>
      <p:sp>
        <p:nvSpPr>
          <p:cNvPr id="851" name="Google Shape;851;p95"/>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Digital Humanities should</a:t>
            </a:r>
            <a:endParaRPr sz="2000"/>
          </a:p>
          <a:p>
            <a:pPr indent="-355600" lvl="0" marL="457200" rtl="0" algn="l">
              <a:lnSpc>
                <a:spcPct val="115000"/>
              </a:lnSpc>
              <a:spcBef>
                <a:spcPts val="0"/>
              </a:spcBef>
              <a:spcAft>
                <a:spcPts val="0"/>
              </a:spcAft>
              <a:buSzPts val="2000"/>
              <a:buChar char="•"/>
            </a:pPr>
            <a:r>
              <a:rPr lang="en-ZA" sz="2000"/>
              <a:t>not limit itself to a study of digital artifacts, </a:t>
            </a:r>
            <a:endParaRPr sz="2000"/>
          </a:p>
          <a:p>
            <a:pPr indent="-355600" lvl="0" marL="457200" rtl="0" algn="l">
              <a:lnSpc>
                <a:spcPct val="125000"/>
              </a:lnSpc>
              <a:spcBef>
                <a:spcPts val="0"/>
              </a:spcBef>
              <a:spcAft>
                <a:spcPts val="0"/>
              </a:spcAft>
              <a:buSzPts val="2000"/>
              <a:buChar char="•"/>
            </a:pPr>
            <a:r>
              <a:rPr lang="en-ZA" sz="2000"/>
              <a:t>not limit itself to a single methodology or focus.</a:t>
            </a:r>
            <a:endParaRPr sz="2000"/>
          </a:p>
          <a:p>
            <a:pPr indent="-355600" lvl="0" marL="457200" rtl="0" algn="l">
              <a:lnSpc>
                <a:spcPct val="125000"/>
              </a:lnSpc>
              <a:spcBef>
                <a:spcPts val="0"/>
              </a:spcBef>
              <a:spcAft>
                <a:spcPts val="0"/>
              </a:spcAft>
              <a:buSzPts val="2000"/>
              <a:buChar char="•"/>
            </a:pPr>
            <a:r>
              <a:rPr b="1" lang="en-ZA" sz="2000"/>
              <a:t>stay</a:t>
            </a:r>
            <a:r>
              <a:rPr lang="en-ZA" sz="2000"/>
              <a:t> present but stay </a:t>
            </a:r>
            <a:r>
              <a:rPr b="1" lang="en-ZA" sz="2000"/>
              <a:t>liminal</a:t>
            </a:r>
            <a:r>
              <a:rPr lang="en-ZA" sz="2000"/>
              <a:t>. </a:t>
            </a:r>
            <a:endParaRPr sz="2000"/>
          </a:p>
          <a:p>
            <a:pPr indent="-355600" lvl="0" marL="457200" rtl="0" algn="l">
              <a:lnSpc>
                <a:spcPct val="125000"/>
              </a:lnSpc>
              <a:spcBef>
                <a:spcPts val="0"/>
              </a:spcBef>
              <a:spcAft>
                <a:spcPts val="0"/>
              </a:spcAft>
              <a:buSzPts val="2000"/>
              <a:buChar char="•"/>
            </a:pPr>
            <a:r>
              <a:rPr lang="en-ZA" sz="2000"/>
              <a:t>should maintain </a:t>
            </a:r>
            <a:r>
              <a:rPr b="1" lang="en-ZA" sz="2000"/>
              <a:t>multiple identities</a:t>
            </a:r>
            <a:r>
              <a:rPr lang="en-ZA" sz="2000"/>
              <a:t> – respectful, renewing and critical.</a:t>
            </a:r>
            <a:endParaRPr sz="2000"/>
          </a:p>
          <a:p>
            <a:pPr indent="-355600" lvl="0" marL="457200" rtl="0" algn="l">
              <a:lnSpc>
                <a:spcPct val="115000"/>
              </a:lnSpc>
              <a:spcBef>
                <a:spcPts val="0"/>
              </a:spcBef>
              <a:spcAft>
                <a:spcPts val="0"/>
              </a:spcAft>
              <a:buSzPts val="2000"/>
              <a:buChar char="•"/>
            </a:pPr>
            <a:r>
              <a:rPr lang="en-ZA" sz="2000"/>
              <a:t>continue aiming towards a modeling/representation/link</a:t>
            </a:r>
            <a:endParaRPr sz="2000"/>
          </a:p>
          <a:p>
            <a:pPr indent="-355600" lvl="0" marL="457200" rtl="0" algn="l">
              <a:lnSpc>
                <a:spcPct val="115000"/>
              </a:lnSpc>
              <a:spcBef>
                <a:spcPts val="0"/>
              </a:spcBef>
              <a:spcAft>
                <a:spcPts val="0"/>
              </a:spcAft>
              <a:buSzPts val="2000"/>
              <a:buChar char="•"/>
            </a:pPr>
            <a:r>
              <a:rPr lang="en-ZA" sz="2000"/>
              <a:t>challenge the mental, </a:t>
            </a:r>
            <a:r>
              <a:rPr lang="en-ZA" sz="2000"/>
              <a:t>bureaucratic</a:t>
            </a:r>
            <a:r>
              <a:rPr lang="en-ZA" sz="2000"/>
              <a:t> and physical silos of the academy</a:t>
            </a:r>
            <a:endParaRPr sz="2000"/>
          </a:p>
          <a:p>
            <a:pPr indent="-355600" lvl="1" marL="914400" rtl="0" algn="l">
              <a:lnSpc>
                <a:spcPct val="115000"/>
              </a:lnSpc>
              <a:spcBef>
                <a:spcPts val="0"/>
              </a:spcBef>
              <a:spcAft>
                <a:spcPts val="0"/>
              </a:spcAft>
              <a:buSzPts val="2000"/>
              <a:buChar char="–"/>
            </a:pPr>
            <a:r>
              <a:rPr lang="en-ZA" sz="2000"/>
              <a:t>“</a:t>
            </a:r>
            <a:r>
              <a:rPr i="1" lang="en-ZA" sz="2000"/>
              <a:t>d</a:t>
            </a:r>
            <a:r>
              <a:rPr i="1" lang="en-ZA" sz="2000"/>
              <a:t>atabase is a cultural form in opposition to narrative</a:t>
            </a:r>
            <a:r>
              <a:rPr lang="en-ZA" sz="2000"/>
              <a:t>”</a:t>
            </a:r>
            <a:endParaRPr sz="2000"/>
          </a:p>
        </p:txBody>
      </p:sp>
      <p:sp>
        <p:nvSpPr>
          <p:cNvPr id="852" name="Google Shape;852;p95"/>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Where to go from here?</a:t>
            </a:r>
            <a:endParaRPr b="1" sz="2000">
              <a:solidFill>
                <a:schemeClr val="dk1"/>
              </a:solidFill>
              <a:latin typeface="Calibri"/>
              <a:ea typeface="Calibri"/>
              <a:cs typeface="Calibri"/>
              <a:sym typeface="Calibri"/>
            </a:endParaRPr>
          </a:p>
        </p:txBody>
      </p:sp>
      <p:sp>
        <p:nvSpPr>
          <p:cNvPr id="853" name="Google Shape;853;p95"/>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Svensson, P., 2016. Big Digital Humanities. University of Michigan Press, xiii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854" name="Google Shape;854;p95">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855" name="Google Shape;855;p95"/>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9" name="Shape 859"/>
        <p:cNvGrpSpPr/>
        <p:nvPr/>
      </p:nvGrpSpPr>
      <p:grpSpPr>
        <a:xfrm>
          <a:off x="0" y="0"/>
          <a:ext cx="0" cy="0"/>
          <a:chOff x="0" y="0"/>
          <a:chExt cx="0" cy="0"/>
        </a:xfrm>
      </p:grpSpPr>
      <p:pic>
        <p:nvPicPr>
          <p:cNvPr id="860" name="Google Shape;860;p96"/>
          <p:cNvPicPr preferRelativeResize="0"/>
          <p:nvPr/>
        </p:nvPicPr>
        <p:blipFill>
          <a:blip r:embed="rId3">
            <a:alphaModFix/>
          </a:blip>
          <a:stretch>
            <a:fillRect/>
          </a:stretch>
        </p:blipFill>
        <p:spPr>
          <a:xfrm>
            <a:off x="194742" y="447500"/>
            <a:ext cx="8826017" cy="5488675"/>
          </a:xfrm>
          <a:prstGeom prst="rect">
            <a:avLst/>
          </a:prstGeom>
          <a:noFill/>
          <a:ln cap="flat" cmpd="sng" w="9525">
            <a:solidFill>
              <a:srgbClr val="000000"/>
            </a:solidFill>
            <a:prstDash val="dash"/>
            <a:round/>
            <a:headEnd len="sm" w="sm" type="none"/>
            <a:tailEnd len="sm" w="sm" type="none"/>
          </a:ln>
        </p:spPr>
      </p:pic>
      <p:sp>
        <p:nvSpPr>
          <p:cNvPr id="861" name="Google Shape;861;p96"/>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Concerns</a:t>
            </a:r>
            <a:endParaRPr b="1" sz="2000">
              <a:solidFill>
                <a:schemeClr val="dk1"/>
              </a:solidFill>
              <a:latin typeface="Calibri"/>
              <a:ea typeface="Calibri"/>
              <a:cs typeface="Calibri"/>
              <a:sym typeface="Calibri"/>
            </a:endParaRPr>
          </a:p>
        </p:txBody>
      </p:sp>
      <p:sp>
        <p:nvSpPr>
          <p:cNvPr id="862" name="Google Shape;862;p96"/>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Eileen Gardiner, R.G.M., 2016. The Digital Humanities. Cambridge University Press.</a:t>
            </a:r>
            <a:endParaRPr sz="600">
              <a:latin typeface="Calibri"/>
              <a:ea typeface="Calibri"/>
              <a:cs typeface="Calibri"/>
              <a:sym typeface="Calibri"/>
            </a:endParaRPr>
          </a:p>
        </p:txBody>
      </p:sp>
      <p:pic>
        <p:nvPicPr>
          <p:cNvPr id="863" name="Google Shape;863;p96">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864" name="Google Shape;864;p96"/>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865" name="Google Shape;865;p96"/>
          <p:cNvSpPr txBox="1"/>
          <p:nvPr/>
        </p:nvSpPr>
        <p:spPr>
          <a:xfrm rot="-589122">
            <a:off x="6125707" y="5121166"/>
            <a:ext cx="2719738" cy="430816"/>
          </a:xfrm>
          <a:prstGeom prst="rect">
            <a:avLst/>
          </a:prstGeom>
          <a:noFill/>
          <a:ln cap="flat" cmpd="sng" w="9525">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FF0000"/>
                </a:solidFill>
              </a:rPr>
              <a:t>Where can the library assist?</a:t>
            </a:r>
            <a:endParaRPr b="1">
              <a:solidFill>
                <a:srgbClr val="FF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5"/>
                                        </p:tgtEl>
                                        <p:attrNameLst>
                                          <p:attrName>style.visibility</p:attrName>
                                        </p:attrNameLst>
                                      </p:cBhvr>
                                      <p:to>
                                        <p:strVal val="visible"/>
                                      </p:to>
                                    </p:set>
                                    <p:animEffect filter="fade" transition="in">
                                      <p:cBhvr>
                                        <p:cTn dur="1000"/>
                                        <p:tgtEl>
                                          <p:spTgt spid="8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9" name="Shape 869"/>
        <p:cNvGrpSpPr/>
        <p:nvPr/>
      </p:nvGrpSpPr>
      <p:grpSpPr>
        <a:xfrm>
          <a:off x="0" y="0"/>
          <a:ext cx="0" cy="0"/>
          <a:chOff x="0" y="0"/>
          <a:chExt cx="0" cy="0"/>
        </a:xfrm>
      </p:grpSpPr>
      <p:sp>
        <p:nvSpPr>
          <p:cNvPr id="870" name="Google Shape;870;p97"/>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355600" lvl="0" marL="457200" rtl="0" algn="l">
              <a:lnSpc>
                <a:spcPct val="115000"/>
              </a:lnSpc>
              <a:spcBef>
                <a:spcPts val="1000"/>
              </a:spcBef>
              <a:spcAft>
                <a:spcPts val="0"/>
              </a:spcAft>
              <a:buSzPts val="2000"/>
              <a:buChar char="•"/>
            </a:pPr>
            <a:r>
              <a:rPr lang="en-ZA" sz="2000"/>
              <a:t>Attract </a:t>
            </a:r>
            <a:r>
              <a:rPr b="1" lang="en-ZA" sz="2000"/>
              <a:t>graduate students</a:t>
            </a:r>
            <a:r>
              <a:rPr lang="en-ZA" sz="2000"/>
              <a:t> whose supervisors might not have the digital skill set, or encourage them with digital scholarship experience that might make them more employable in the future.</a:t>
            </a:r>
            <a:endParaRPr sz="2000"/>
          </a:p>
          <a:p>
            <a:pPr indent="-355600" lvl="0" marL="457200" rtl="0" algn="l">
              <a:lnSpc>
                <a:spcPct val="115000"/>
              </a:lnSpc>
              <a:spcBef>
                <a:spcPts val="1000"/>
              </a:spcBef>
              <a:spcAft>
                <a:spcPts val="0"/>
              </a:spcAft>
              <a:buSzPts val="2000"/>
              <a:buChar char="•"/>
            </a:pPr>
            <a:r>
              <a:rPr lang="en-ZA" sz="2000"/>
              <a:t>Foster </a:t>
            </a:r>
            <a:r>
              <a:rPr i="1" lang="en-ZA" sz="2000"/>
              <a:t>conversations</a:t>
            </a:r>
            <a:r>
              <a:rPr lang="en-ZA" sz="2000"/>
              <a:t> with a variety of faculty on campus - from those </a:t>
            </a:r>
            <a:r>
              <a:rPr b="1" lang="en-ZA" sz="2000"/>
              <a:t>practicing</a:t>
            </a:r>
            <a:r>
              <a:rPr lang="en-ZA" sz="2000"/>
              <a:t> to those interested in “</a:t>
            </a:r>
            <a:r>
              <a:rPr b="1" lang="en-ZA" sz="2000"/>
              <a:t>incorporating some digital methods</a:t>
            </a:r>
            <a:r>
              <a:rPr lang="en-ZA" sz="2000"/>
              <a:t> into their scholarship”. </a:t>
            </a:r>
            <a:endParaRPr sz="2000"/>
          </a:p>
          <a:p>
            <a:pPr indent="-355600" lvl="0" marL="457200" rtl="0" algn="l">
              <a:lnSpc>
                <a:spcPct val="115000"/>
              </a:lnSpc>
              <a:spcBef>
                <a:spcPts val="1000"/>
              </a:spcBef>
              <a:spcAft>
                <a:spcPts val="0"/>
              </a:spcAft>
              <a:buSzPts val="2000"/>
              <a:buChar char="•"/>
            </a:pPr>
            <a:r>
              <a:rPr lang="en-ZA" sz="2000"/>
              <a:t>Encourage academics to engage their students in new types of </a:t>
            </a:r>
            <a:r>
              <a:rPr i="1" lang="en-ZA" sz="2000"/>
              <a:t>digital work</a:t>
            </a:r>
            <a:r>
              <a:rPr lang="en-ZA" sz="2000"/>
              <a:t> through </a:t>
            </a:r>
            <a:r>
              <a:rPr b="1" lang="en-ZA" sz="2000"/>
              <a:t>course assignments.</a:t>
            </a:r>
            <a:r>
              <a:rPr lang="en-ZA" sz="2000"/>
              <a:t> </a:t>
            </a:r>
            <a:endParaRPr sz="2000"/>
          </a:p>
          <a:p>
            <a:pPr indent="-355600" lvl="0" marL="457200" rtl="0" algn="l">
              <a:lnSpc>
                <a:spcPct val="115000"/>
              </a:lnSpc>
              <a:spcBef>
                <a:spcPts val="1000"/>
              </a:spcBef>
              <a:spcAft>
                <a:spcPts val="1000"/>
              </a:spcAft>
              <a:buSzPts val="2000"/>
              <a:buChar char="•"/>
            </a:pPr>
            <a:r>
              <a:rPr lang="en-ZA" sz="2000"/>
              <a:t>“</a:t>
            </a:r>
            <a:r>
              <a:rPr b="1" lang="en-ZA" sz="2000"/>
              <a:t>construct the encounter</a:t>
            </a:r>
            <a:r>
              <a:rPr lang="en-ZA" sz="2000"/>
              <a:t>, the reconciliation between those forms and the cultural archive that is still part of everyday life…” (Mbembe, 2015)</a:t>
            </a:r>
            <a:endParaRPr sz="2000"/>
          </a:p>
        </p:txBody>
      </p:sp>
      <p:sp>
        <p:nvSpPr>
          <p:cNvPr id="871" name="Google Shape;871;p97"/>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What can Libraries do?</a:t>
            </a:r>
            <a:endParaRPr sz="2000">
              <a:solidFill>
                <a:schemeClr val="dk1"/>
              </a:solidFill>
              <a:latin typeface="Calibri"/>
              <a:ea typeface="Calibri"/>
              <a:cs typeface="Calibri"/>
              <a:sym typeface="Calibri"/>
            </a:endParaRPr>
          </a:p>
        </p:txBody>
      </p:sp>
      <p:sp>
        <p:nvSpPr>
          <p:cNvPr id="872" name="Google Shape;872;p97"/>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Hartsell-Gundy, A., Braunsten, L., Golomb, L. (Eds.), 2015. Digital Humanities in the Library. American Library Association.</a:t>
            </a:r>
            <a:endParaRPr sz="600">
              <a:latin typeface="Calibri"/>
              <a:ea typeface="Calibri"/>
              <a:cs typeface="Calibri"/>
              <a:sym typeface="Calibri"/>
            </a:endParaRPr>
          </a:p>
        </p:txBody>
      </p:sp>
      <p:pic>
        <p:nvPicPr>
          <p:cNvPr id="873" name="Google Shape;873;p97">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874" name="Google Shape;874;p9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8" name="Shape 878"/>
        <p:cNvGrpSpPr/>
        <p:nvPr/>
      </p:nvGrpSpPr>
      <p:grpSpPr>
        <a:xfrm>
          <a:off x="0" y="0"/>
          <a:ext cx="0" cy="0"/>
          <a:chOff x="0" y="0"/>
          <a:chExt cx="0" cy="0"/>
        </a:xfrm>
      </p:grpSpPr>
      <p:sp>
        <p:nvSpPr>
          <p:cNvPr id="879" name="Google Shape;879;p98"/>
          <p:cNvSpPr txBox="1"/>
          <p:nvPr>
            <p:ph idx="1" type="body"/>
          </p:nvPr>
        </p:nvSpPr>
        <p:spPr>
          <a:xfrm>
            <a:off x="557125" y="767239"/>
            <a:ext cx="7959000" cy="47841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Librarians are:</a:t>
            </a:r>
            <a:endParaRPr sz="2000"/>
          </a:p>
          <a:p>
            <a:pPr indent="0" lvl="0" marL="0" rtl="0" algn="l">
              <a:lnSpc>
                <a:spcPct val="125000"/>
              </a:lnSpc>
              <a:spcBef>
                <a:spcPts val="1000"/>
              </a:spcBef>
              <a:spcAft>
                <a:spcPts val="0"/>
              </a:spcAft>
              <a:buClr>
                <a:schemeClr val="dk1"/>
              </a:buClr>
              <a:buSzPts val="1100"/>
              <a:buFont typeface="Arial"/>
              <a:buNone/>
            </a:pPr>
            <a:r>
              <a:rPr lang="en-ZA" sz="2000"/>
              <a:t> “now collection builders and </a:t>
            </a:r>
            <a:r>
              <a:rPr lang="en-ZA" sz="2000"/>
              <a:t>managers</a:t>
            </a:r>
            <a:r>
              <a:rPr lang="en-ZA" sz="2000"/>
              <a:t>, instructors, and evaluators of information – </a:t>
            </a:r>
            <a:r>
              <a:rPr i="1" lang="en-ZA" sz="2000"/>
              <a:t>adept at adapting to a changing information environment and to shifts in scholarly production</a:t>
            </a:r>
            <a:r>
              <a:rPr lang="en-ZA" sz="2000"/>
              <a:t>” </a:t>
            </a:r>
            <a:endParaRPr sz="2000"/>
          </a:p>
          <a:p>
            <a:pPr indent="0" lvl="0" marL="0" rtl="0" algn="l">
              <a:lnSpc>
                <a:spcPct val="125000"/>
              </a:lnSpc>
              <a:spcBef>
                <a:spcPts val="1000"/>
              </a:spcBef>
              <a:spcAft>
                <a:spcPts val="0"/>
              </a:spcAft>
              <a:buClr>
                <a:schemeClr val="dk1"/>
              </a:buClr>
              <a:buSzPts val="1100"/>
              <a:buFont typeface="Arial"/>
              <a:buNone/>
            </a:pPr>
            <a:r>
              <a:rPr lang="en-ZA" sz="2000"/>
              <a:t>A librarian can </a:t>
            </a:r>
            <a:r>
              <a:rPr b="1" lang="en-ZA" sz="2000"/>
              <a:t>increase the odds</a:t>
            </a:r>
            <a:r>
              <a:rPr lang="en-ZA" sz="2000"/>
              <a:t> that valuable scholarship in digital form will not be lost. In fact, [the librarian’s] </a:t>
            </a:r>
            <a:r>
              <a:rPr i="1" lang="en-ZA" sz="2000"/>
              <a:t>goal should be to help make this scholarship easily found, readily used, and permanently preserved</a:t>
            </a:r>
            <a:r>
              <a:rPr lang="en-ZA" sz="2000"/>
              <a:t>.” The subject librarian can assist in keeping the collection current and relevant by playing a role in the promotion of and access to the completed project through </a:t>
            </a:r>
            <a:r>
              <a:rPr i="1" lang="en-ZA" sz="2000"/>
              <a:t>reference interactions, instruction, and internal and external promotion</a:t>
            </a:r>
            <a:r>
              <a:rPr lang="en-ZA" sz="2000"/>
              <a:t>. </a:t>
            </a:r>
            <a:endParaRPr sz="2000"/>
          </a:p>
        </p:txBody>
      </p:sp>
      <p:sp>
        <p:nvSpPr>
          <p:cNvPr id="880" name="Google Shape;880;p98"/>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What can Libraries do?</a:t>
            </a:r>
            <a:endParaRPr b="1" sz="2000">
              <a:solidFill>
                <a:schemeClr val="dk1"/>
              </a:solidFill>
              <a:latin typeface="Calibri"/>
              <a:ea typeface="Calibri"/>
              <a:cs typeface="Calibri"/>
              <a:sym typeface="Calibri"/>
            </a:endParaRPr>
          </a:p>
        </p:txBody>
      </p:sp>
      <p:pic>
        <p:nvPicPr>
          <p:cNvPr id="881" name="Google Shape;881;p98">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882" name="Google Shape;882;p9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883" name="Google Shape;883;p98"/>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solidFill>
                  <a:schemeClr val="dk1"/>
                </a:solidFill>
                <a:latin typeface="Calibri"/>
                <a:ea typeface="Calibri"/>
                <a:cs typeface="Calibri"/>
                <a:sym typeface="Calibri"/>
              </a:rPr>
              <a:t>Hartsell-Gundy, A., Braunsten, L., Golomb, L. (Eds.), 2015. Digital Humanities in the Library. American Library Association. 7 &amp;13</a:t>
            </a:r>
            <a:endParaRPr sz="600">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 name="Shape 352"/>
        <p:cNvGrpSpPr/>
        <p:nvPr/>
      </p:nvGrpSpPr>
      <p:grpSpPr>
        <a:xfrm>
          <a:off x="0" y="0"/>
          <a:ext cx="0" cy="0"/>
          <a:chOff x="0" y="0"/>
          <a:chExt cx="0" cy="0"/>
        </a:xfrm>
      </p:grpSpPr>
      <p:sp>
        <p:nvSpPr>
          <p:cNvPr id="353" name="Google Shape;353;p54"/>
          <p:cNvSpPr txBox="1"/>
          <p:nvPr/>
        </p:nvSpPr>
        <p:spPr>
          <a:xfrm>
            <a:off x="17720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lang="en-ZA" sz="2000">
                <a:solidFill>
                  <a:schemeClr val="dk1"/>
                </a:solidFill>
                <a:latin typeface="Calibri"/>
                <a:ea typeface="Calibri"/>
                <a:cs typeface="Calibri"/>
                <a:sym typeface="Calibri"/>
              </a:rPr>
              <a:t>Where is Digital Humanities? ver 1</a:t>
            </a:r>
            <a:endParaRPr sz="2000">
              <a:solidFill>
                <a:schemeClr val="dk1"/>
              </a:solidFill>
              <a:latin typeface="Calibri"/>
              <a:ea typeface="Calibri"/>
              <a:cs typeface="Calibri"/>
              <a:sym typeface="Calibri"/>
            </a:endParaRPr>
          </a:p>
        </p:txBody>
      </p:sp>
      <p:pic>
        <p:nvPicPr>
          <p:cNvPr id="354" name="Google Shape;354;p54">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grpSp>
        <p:nvGrpSpPr>
          <p:cNvPr id="355" name="Google Shape;355;p54"/>
          <p:cNvGrpSpPr/>
          <p:nvPr/>
        </p:nvGrpSpPr>
        <p:grpSpPr>
          <a:xfrm>
            <a:off x="2222289" y="1530905"/>
            <a:ext cx="2687558" cy="2687558"/>
            <a:chOff x="1132718" y="2239948"/>
            <a:chExt cx="1854000" cy="1854000"/>
          </a:xfrm>
        </p:grpSpPr>
        <p:sp>
          <p:nvSpPr>
            <p:cNvPr id="356" name="Google Shape;356;p54"/>
            <p:cNvSpPr/>
            <p:nvPr/>
          </p:nvSpPr>
          <p:spPr>
            <a:xfrm>
              <a:off x="1132718" y="2239948"/>
              <a:ext cx="1854000" cy="1854000"/>
            </a:xfrm>
            <a:prstGeom prst="ellipse">
              <a:avLst/>
            </a:prstGeom>
            <a:solidFill>
              <a:srgbClr val="C9DAF8">
                <a:alpha val="55380"/>
              </a:srgbClr>
            </a:solidFill>
            <a:ln cap="flat" cmpd="sng" w="2857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800"/>
            </a:p>
          </p:txBody>
        </p:sp>
        <p:sp>
          <p:nvSpPr>
            <p:cNvPr id="357" name="Google Shape;357;p54"/>
            <p:cNvSpPr txBox="1"/>
            <p:nvPr/>
          </p:nvSpPr>
          <p:spPr>
            <a:xfrm>
              <a:off x="1206870" y="2906248"/>
              <a:ext cx="1369200" cy="5214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ZA" sz="1800">
                  <a:latin typeface="Calibri"/>
                  <a:ea typeface="Calibri"/>
                  <a:cs typeface="Calibri"/>
                  <a:sym typeface="Calibri"/>
                </a:rPr>
                <a:t>Digital Scholarship</a:t>
              </a:r>
              <a:endParaRPr b="1" sz="1800">
                <a:latin typeface="Calibri"/>
                <a:ea typeface="Calibri"/>
                <a:cs typeface="Calibri"/>
                <a:sym typeface="Calibri"/>
              </a:endParaRPr>
            </a:p>
          </p:txBody>
        </p:sp>
      </p:grpSp>
      <p:grpSp>
        <p:nvGrpSpPr>
          <p:cNvPr id="358" name="Google Shape;358;p54"/>
          <p:cNvGrpSpPr/>
          <p:nvPr/>
        </p:nvGrpSpPr>
        <p:grpSpPr>
          <a:xfrm>
            <a:off x="4381087" y="1586324"/>
            <a:ext cx="2687558" cy="2687558"/>
            <a:chOff x="3656844" y="1131139"/>
            <a:chExt cx="1854000" cy="1854000"/>
          </a:xfrm>
        </p:grpSpPr>
        <p:sp>
          <p:nvSpPr>
            <p:cNvPr id="359" name="Google Shape;359;p54"/>
            <p:cNvSpPr/>
            <p:nvPr/>
          </p:nvSpPr>
          <p:spPr>
            <a:xfrm>
              <a:off x="3656844" y="1131139"/>
              <a:ext cx="1854000" cy="1854000"/>
            </a:xfrm>
            <a:prstGeom prst="ellipse">
              <a:avLst/>
            </a:prstGeom>
            <a:solidFill>
              <a:srgbClr val="F4CCCC">
                <a:alpha val="54619"/>
              </a:srgbClr>
            </a:solidFill>
            <a:ln cap="flat" cmpd="sng" w="2857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800"/>
            </a:p>
          </p:txBody>
        </p:sp>
        <p:sp>
          <p:nvSpPr>
            <p:cNvPr id="360" name="Google Shape;360;p54"/>
            <p:cNvSpPr txBox="1"/>
            <p:nvPr/>
          </p:nvSpPr>
          <p:spPr>
            <a:xfrm>
              <a:off x="4106773" y="1759212"/>
              <a:ext cx="1290600" cy="5214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ZA" sz="1800">
                  <a:latin typeface="Calibri"/>
                  <a:ea typeface="Calibri"/>
                  <a:cs typeface="Calibri"/>
                  <a:sym typeface="Calibri"/>
                </a:rPr>
                <a:t>Humanities</a:t>
              </a:r>
              <a:endParaRPr b="1" sz="1800">
                <a:latin typeface="Calibri"/>
                <a:ea typeface="Calibri"/>
                <a:cs typeface="Calibri"/>
                <a:sym typeface="Calibri"/>
              </a:endParaRPr>
            </a:p>
          </p:txBody>
        </p:sp>
      </p:grpSp>
      <p:sp>
        <p:nvSpPr>
          <p:cNvPr id="361" name="Google Shape;361;p54"/>
          <p:cNvSpPr txBox="1"/>
          <p:nvPr/>
        </p:nvSpPr>
        <p:spPr>
          <a:xfrm>
            <a:off x="0" y="5708475"/>
            <a:ext cx="9144000" cy="23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Adapted from: Weller, M. 2011. </a:t>
            </a:r>
            <a:r>
              <a:rPr i="1" lang="en-ZA" sz="600">
                <a:latin typeface="Calibri"/>
                <a:ea typeface="Calibri"/>
                <a:cs typeface="Calibri"/>
                <a:sym typeface="Calibri"/>
              </a:rPr>
              <a:t>The Digital Scholar</a:t>
            </a:r>
            <a:r>
              <a:rPr lang="en-ZA" sz="600">
                <a:latin typeface="Calibri"/>
                <a:ea typeface="Calibri"/>
                <a:cs typeface="Calibri"/>
                <a:sym typeface="Calibri"/>
              </a:rPr>
              <a:t>: </a:t>
            </a:r>
            <a:r>
              <a:rPr lang="en-ZA" sz="600" u="sng">
                <a:solidFill>
                  <a:schemeClr val="hlink"/>
                </a:solidFill>
                <a:latin typeface="Calibri"/>
                <a:ea typeface="Calibri"/>
                <a:cs typeface="Calibri"/>
                <a:sym typeface="Calibri"/>
                <a:hlinkClick r:id="rId5"/>
              </a:rPr>
              <a:t>https: |  | www.open.edu | openlearn | ocw | mod | oucontent | view.php?id=48677&amp;section=2</a:t>
            </a:r>
            <a:endParaRPr sz="600">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sp>
        <p:nvSpPr>
          <p:cNvPr id="362" name="Google Shape;362;p54"/>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363" name="Google Shape;363;p54"/>
          <p:cNvSpPr txBox="1"/>
          <p:nvPr/>
        </p:nvSpPr>
        <p:spPr>
          <a:xfrm>
            <a:off x="3872541" y="4613315"/>
            <a:ext cx="1558500" cy="755700"/>
          </a:xfrm>
          <a:prstGeom prst="rect">
            <a:avLst/>
          </a:prstGeom>
          <a:noFill/>
          <a:ln cap="flat" cmpd="sng" w="9525">
            <a:solidFill>
              <a:srgbClr val="FFF2C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ZA" sz="1800">
                <a:latin typeface="Calibri"/>
                <a:ea typeface="Calibri"/>
                <a:cs typeface="Calibri"/>
                <a:sym typeface="Calibri"/>
              </a:rPr>
              <a:t>Digital</a:t>
            </a:r>
            <a:endParaRPr b="1" sz="1800">
              <a:latin typeface="Calibri"/>
              <a:ea typeface="Calibri"/>
              <a:cs typeface="Calibri"/>
              <a:sym typeface="Calibri"/>
            </a:endParaRPr>
          </a:p>
          <a:p>
            <a:pPr indent="0" lvl="0" marL="0" rtl="0" algn="ctr">
              <a:lnSpc>
                <a:spcPct val="115000"/>
              </a:lnSpc>
              <a:spcBef>
                <a:spcPts val="0"/>
              </a:spcBef>
              <a:spcAft>
                <a:spcPts val="0"/>
              </a:spcAft>
              <a:buNone/>
            </a:pPr>
            <a:r>
              <a:rPr b="1" lang="en-ZA" sz="1800">
                <a:latin typeface="Calibri"/>
                <a:ea typeface="Calibri"/>
                <a:cs typeface="Calibri"/>
                <a:sym typeface="Calibri"/>
              </a:rPr>
              <a:t>Humanities</a:t>
            </a:r>
            <a:endParaRPr b="1" sz="1800">
              <a:latin typeface="Calibri"/>
              <a:ea typeface="Calibri"/>
              <a:cs typeface="Calibri"/>
              <a:sym typeface="Calibri"/>
            </a:endParaRPr>
          </a:p>
        </p:txBody>
      </p:sp>
      <p:cxnSp>
        <p:nvCxnSpPr>
          <p:cNvPr id="364" name="Google Shape;364;p54"/>
          <p:cNvCxnSpPr>
            <a:stCxn id="363" idx="0"/>
          </p:cNvCxnSpPr>
          <p:nvPr/>
        </p:nvCxnSpPr>
        <p:spPr>
          <a:xfrm rot="10800000">
            <a:off x="4640991" y="2967515"/>
            <a:ext cx="10800" cy="1645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5"/>
                                        </p:tgtEl>
                                        <p:attrNameLst>
                                          <p:attrName>style.visibility</p:attrName>
                                        </p:attrNameLst>
                                      </p:cBhvr>
                                      <p:to>
                                        <p:strVal val="visible"/>
                                      </p:to>
                                    </p:set>
                                    <p:animEffect filter="fade" transition="in">
                                      <p:cBhvr>
                                        <p:cTn dur="1000"/>
                                        <p:tgtEl>
                                          <p:spTgt spid="3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8"/>
                                        </p:tgtEl>
                                        <p:attrNameLst>
                                          <p:attrName>style.visibility</p:attrName>
                                        </p:attrNameLst>
                                      </p:cBhvr>
                                      <p:to>
                                        <p:strVal val="visible"/>
                                      </p:to>
                                    </p:set>
                                    <p:animEffect filter="fade" transition="in">
                                      <p:cBhvr>
                                        <p:cTn dur="1000"/>
                                        <p:tgtEl>
                                          <p:spTgt spid="3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3"/>
                                        </p:tgtEl>
                                        <p:attrNameLst>
                                          <p:attrName>style.visibility</p:attrName>
                                        </p:attrNameLst>
                                      </p:cBhvr>
                                      <p:to>
                                        <p:strVal val="visible"/>
                                      </p:to>
                                    </p:set>
                                    <p:animEffect filter="fade" transition="in">
                                      <p:cBhvr>
                                        <p:cTn dur="1000"/>
                                        <p:tgtEl>
                                          <p:spTgt spid="363"/>
                                        </p:tgtEl>
                                      </p:cBhvr>
                                    </p:animEffect>
                                  </p:childTnLst>
                                </p:cTn>
                              </p:par>
                              <p:par>
                                <p:cTn fill="hold" nodeType="withEffect" presetClass="entr" presetID="10" presetSubtype="0">
                                  <p:stCondLst>
                                    <p:cond delay="0"/>
                                  </p:stCondLst>
                                  <p:childTnLst>
                                    <p:set>
                                      <p:cBhvr>
                                        <p:cTn dur="1" fill="hold">
                                          <p:stCondLst>
                                            <p:cond delay="0"/>
                                          </p:stCondLst>
                                        </p:cTn>
                                        <p:tgtEl>
                                          <p:spTgt spid="364"/>
                                        </p:tgtEl>
                                        <p:attrNameLst>
                                          <p:attrName>style.visibility</p:attrName>
                                        </p:attrNameLst>
                                      </p:cBhvr>
                                      <p:to>
                                        <p:strVal val="visible"/>
                                      </p:to>
                                    </p:set>
                                    <p:animEffect filter="fade" transition="in">
                                      <p:cBhvr>
                                        <p:cTn dur="1000"/>
                                        <p:tgtEl>
                                          <p:spTgt spid="3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7" name="Shape 887"/>
        <p:cNvGrpSpPr/>
        <p:nvPr/>
      </p:nvGrpSpPr>
      <p:grpSpPr>
        <a:xfrm>
          <a:off x="0" y="0"/>
          <a:ext cx="0" cy="0"/>
          <a:chOff x="0" y="0"/>
          <a:chExt cx="0" cy="0"/>
        </a:xfrm>
      </p:grpSpPr>
      <p:sp>
        <p:nvSpPr>
          <p:cNvPr id="888" name="Google Shape;888;p99"/>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355600" lvl="0" marL="457200" rtl="0" algn="l">
              <a:lnSpc>
                <a:spcPct val="115000"/>
              </a:lnSpc>
              <a:spcBef>
                <a:spcPts val="0"/>
              </a:spcBef>
              <a:spcAft>
                <a:spcPts val="0"/>
              </a:spcAft>
              <a:buSzPts val="2000"/>
              <a:buChar char="•"/>
            </a:pPr>
            <a:r>
              <a:rPr lang="en-ZA" sz="2000"/>
              <a:t>...engaging</a:t>
            </a:r>
            <a:r>
              <a:rPr lang="en-ZA" sz="2000"/>
              <a:t> on a number of different levels:</a:t>
            </a:r>
            <a:endParaRPr sz="2000"/>
          </a:p>
          <a:p>
            <a:pPr indent="-355600" lvl="1" marL="914400" rtl="0" algn="l">
              <a:lnSpc>
                <a:spcPct val="115000"/>
              </a:lnSpc>
              <a:spcBef>
                <a:spcPts val="0"/>
              </a:spcBef>
              <a:spcAft>
                <a:spcPts val="0"/>
              </a:spcAft>
              <a:buSzPts val="2000"/>
              <a:buChar char="–"/>
            </a:pPr>
            <a:r>
              <a:rPr lang="en-ZA" sz="2000"/>
              <a:t>as a tool, </a:t>
            </a:r>
            <a:endParaRPr sz="2000"/>
          </a:p>
          <a:p>
            <a:pPr indent="-355600" lvl="1" marL="914400" rtl="0" algn="l">
              <a:lnSpc>
                <a:spcPct val="115000"/>
              </a:lnSpc>
              <a:spcBef>
                <a:spcPts val="0"/>
              </a:spcBef>
              <a:spcAft>
                <a:spcPts val="0"/>
              </a:spcAft>
              <a:buSzPts val="2000"/>
              <a:buChar char="–"/>
            </a:pPr>
            <a:r>
              <a:rPr lang="en-ZA" sz="2000"/>
              <a:t>as a study object,</a:t>
            </a:r>
            <a:endParaRPr sz="2000"/>
          </a:p>
          <a:p>
            <a:pPr indent="-355600" lvl="1" marL="914400" rtl="0" algn="l">
              <a:lnSpc>
                <a:spcPct val="115000"/>
              </a:lnSpc>
              <a:spcBef>
                <a:spcPts val="0"/>
              </a:spcBef>
              <a:spcAft>
                <a:spcPts val="0"/>
              </a:spcAft>
              <a:buSzPts val="2000"/>
              <a:buChar char="–"/>
            </a:pPr>
            <a:r>
              <a:rPr lang="en-ZA" sz="2000"/>
              <a:t>as a medium.</a:t>
            </a:r>
            <a:endParaRPr sz="2000"/>
          </a:p>
          <a:p>
            <a:pPr indent="-355600" lvl="0" marL="457200" rtl="0" algn="l">
              <a:lnSpc>
                <a:spcPct val="115000"/>
              </a:lnSpc>
              <a:spcBef>
                <a:spcPts val="0"/>
              </a:spcBef>
              <a:spcAft>
                <a:spcPts val="0"/>
              </a:spcAft>
              <a:buSzPts val="2000"/>
              <a:buChar char="•"/>
            </a:pPr>
            <a:r>
              <a:rPr lang="en-ZA" sz="2000"/>
              <a:t>… articulating: </a:t>
            </a:r>
            <a:endParaRPr sz="2000"/>
          </a:p>
          <a:p>
            <a:pPr indent="-355600" lvl="1" marL="914400" rtl="0" algn="l">
              <a:lnSpc>
                <a:spcPct val="115000"/>
              </a:lnSpc>
              <a:spcBef>
                <a:spcPts val="0"/>
              </a:spcBef>
              <a:spcAft>
                <a:spcPts val="0"/>
              </a:spcAft>
              <a:buSzPts val="2000"/>
              <a:buChar char="–"/>
            </a:pPr>
            <a:r>
              <a:rPr lang="en-ZA" sz="2000"/>
              <a:t>What it is?</a:t>
            </a:r>
            <a:endParaRPr sz="2000"/>
          </a:p>
          <a:p>
            <a:pPr indent="-355600" lvl="1" marL="914400" rtl="0" algn="l">
              <a:lnSpc>
                <a:spcPct val="115000"/>
              </a:lnSpc>
              <a:spcBef>
                <a:spcPts val="0"/>
              </a:spcBef>
              <a:spcAft>
                <a:spcPts val="0"/>
              </a:spcAft>
              <a:buSzPts val="2000"/>
              <a:buChar char="–"/>
            </a:pPr>
            <a:r>
              <a:rPr lang="en-ZA" sz="2000"/>
              <a:t>Where it comes from? </a:t>
            </a:r>
            <a:endParaRPr sz="2000"/>
          </a:p>
          <a:p>
            <a:pPr indent="-355600" lvl="1" marL="914400" rtl="0" algn="l">
              <a:lnSpc>
                <a:spcPct val="115000"/>
              </a:lnSpc>
              <a:spcBef>
                <a:spcPts val="0"/>
              </a:spcBef>
              <a:spcAft>
                <a:spcPts val="0"/>
              </a:spcAft>
              <a:buSzPts val="2000"/>
              <a:buChar char="–"/>
            </a:pPr>
            <a:r>
              <a:rPr lang="en-ZA" sz="2000"/>
              <a:t>How its work contributes to our collective knowledge?</a:t>
            </a:r>
            <a:endParaRPr sz="2000"/>
          </a:p>
          <a:p>
            <a:pPr indent="-355600" lvl="0" marL="457200" rtl="0" algn="l">
              <a:lnSpc>
                <a:spcPct val="115000"/>
              </a:lnSpc>
              <a:spcBef>
                <a:spcPts val="0"/>
              </a:spcBef>
              <a:spcAft>
                <a:spcPts val="0"/>
              </a:spcAft>
              <a:buSzPts val="2000"/>
              <a:buChar char="•"/>
            </a:pPr>
            <a:r>
              <a:rPr lang="en-ZA" sz="2000"/>
              <a:t>… developing: </a:t>
            </a:r>
            <a:endParaRPr sz="2000"/>
          </a:p>
          <a:p>
            <a:pPr indent="-355600" lvl="1" marL="914400" rtl="0" algn="l">
              <a:lnSpc>
                <a:spcPct val="115000"/>
              </a:lnSpc>
              <a:spcBef>
                <a:spcPts val="0"/>
              </a:spcBef>
              <a:spcAft>
                <a:spcPts val="0"/>
              </a:spcAft>
              <a:buSzPts val="2000"/>
              <a:buChar char="–"/>
            </a:pPr>
            <a:r>
              <a:rPr lang="en-ZA" sz="2000"/>
              <a:t>Questions asked by the work</a:t>
            </a:r>
            <a:endParaRPr sz="2000"/>
          </a:p>
          <a:p>
            <a:pPr indent="-355600" lvl="1" marL="914400" rtl="0" algn="l">
              <a:lnSpc>
                <a:spcPct val="115000"/>
              </a:lnSpc>
              <a:spcBef>
                <a:spcPts val="0"/>
              </a:spcBef>
              <a:spcAft>
                <a:spcPts val="0"/>
              </a:spcAft>
              <a:buSzPts val="2000"/>
              <a:buChar char="–"/>
            </a:pPr>
            <a:r>
              <a:rPr lang="en-ZA" sz="2000"/>
              <a:t>The insights revealed</a:t>
            </a:r>
            <a:endParaRPr sz="2000"/>
          </a:p>
          <a:p>
            <a:pPr indent="-355600" lvl="1" marL="914400" rtl="0" algn="l">
              <a:lnSpc>
                <a:spcPct val="115000"/>
              </a:lnSpc>
              <a:spcBef>
                <a:spcPts val="0"/>
              </a:spcBef>
              <a:spcAft>
                <a:spcPts val="0"/>
              </a:spcAft>
              <a:buSzPts val="2000"/>
              <a:buChar char="–"/>
            </a:pPr>
            <a:r>
              <a:rPr lang="en-ZA" sz="2000"/>
              <a:t>Quality of the arguments</a:t>
            </a:r>
            <a:endParaRPr sz="2000"/>
          </a:p>
          <a:p>
            <a:pPr indent="-355600" lvl="1" marL="914400" rtl="0" algn="l">
              <a:lnSpc>
                <a:spcPct val="115000"/>
              </a:lnSpc>
              <a:spcBef>
                <a:spcPts val="0"/>
              </a:spcBef>
              <a:spcAft>
                <a:spcPts val="0"/>
              </a:spcAft>
              <a:buSzPts val="2000"/>
              <a:buChar char="–"/>
            </a:pPr>
            <a:r>
              <a:rPr lang="en-ZA" sz="2000"/>
              <a:t>Novelty of the ideas</a:t>
            </a:r>
            <a:endParaRPr sz="2000"/>
          </a:p>
          <a:p>
            <a:pPr indent="-355600" lvl="1" marL="914400" rtl="0" algn="l">
              <a:lnSpc>
                <a:spcPct val="115000"/>
              </a:lnSpc>
              <a:spcBef>
                <a:spcPts val="0"/>
              </a:spcBef>
              <a:spcAft>
                <a:spcPts val="0"/>
              </a:spcAft>
              <a:buSzPts val="2000"/>
              <a:buChar char="–"/>
            </a:pPr>
            <a:r>
              <a:rPr lang="en-ZA" sz="2000"/>
              <a:t>Number of arguments that sustain its existence</a:t>
            </a:r>
            <a:endParaRPr sz="2000"/>
          </a:p>
        </p:txBody>
      </p:sp>
      <p:sp>
        <p:nvSpPr>
          <p:cNvPr id="889" name="Google Shape;889;p99"/>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Development of Digital Humanities by</a:t>
            </a:r>
            <a:endParaRPr b="1" sz="2000">
              <a:solidFill>
                <a:schemeClr val="dk1"/>
              </a:solidFill>
              <a:latin typeface="Calibri"/>
              <a:ea typeface="Calibri"/>
              <a:cs typeface="Calibri"/>
              <a:sym typeface="Calibri"/>
            </a:endParaRPr>
          </a:p>
        </p:txBody>
      </p:sp>
      <p:sp>
        <p:nvSpPr>
          <p:cNvPr id="890" name="Google Shape;890;p99"/>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Svensson, P., 2016. Big Digital Humanities. University of Michigan Press, xiii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891" name="Google Shape;891;p99">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892" name="Google Shape;892;p99"/>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6" name="Shape 896"/>
        <p:cNvGrpSpPr/>
        <p:nvPr/>
      </p:nvGrpSpPr>
      <p:grpSpPr>
        <a:xfrm>
          <a:off x="0" y="0"/>
          <a:ext cx="0" cy="0"/>
          <a:chOff x="0" y="0"/>
          <a:chExt cx="0" cy="0"/>
        </a:xfrm>
      </p:grpSpPr>
      <p:sp>
        <p:nvSpPr>
          <p:cNvPr id="897" name="Google Shape;897;p100"/>
          <p:cNvSpPr txBox="1"/>
          <p:nvPr/>
        </p:nvSpPr>
        <p:spPr>
          <a:xfrm>
            <a:off x="1241525" y="185250"/>
            <a:ext cx="66609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Reimagining Tragedy from Africa and the Global South </a:t>
            </a:r>
            <a:endParaRPr b="1" sz="2000">
              <a:solidFill>
                <a:schemeClr val="dk1"/>
              </a:solidFill>
              <a:latin typeface="Calibri"/>
              <a:ea typeface="Calibri"/>
              <a:cs typeface="Calibri"/>
              <a:sym typeface="Calibri"/>
            </a:endParaRPr>
          </a:p>
        </p:txBody>
      </p:sp>
      <p:sp>
        <p:nvSpPr>
          <p:cNvPr id="898" name="Google Shape;898;p100"/>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Fleishman, M - Concept Note on Reimagining Tragedy from Africa and the Global South</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899" name="Google Shape;899;p100">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900" name="Google Shape;900;p100"/>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901" name="Google Shape;901;p100"/>
          <p:cNvSpPr txBox="1"/>
          <p:nvPr>
            <p:ph idx="1" type="body"/>
          </p:nvPr>
        </p:nvSpPr>
        <p:spPr>
          <a:xfrm>
            <a:off x="557125" y="981600"/>
            <a:ext cx="7959000" cy="49545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2000"/>
              <a:t>This project proposes to take a concept – tragedy - from the very beginnings of theatre in its European manifestation and therefore of the discipline of Theatre Studies which is decidedly European, and to reimagine it from a perspective in Africa that is at once directed at the complex challenges of our global postcolonial present and towards our possible futures both inside and outside of the discipline.</a:t>
            </a:r>
            <a:endParaRPr sz="2000"/>
          </a:p>
          <a:p>
            <a:pPr indent="-355600" lvl="0" marL="457200" rtl="0" algn="l">
              <a:lnSpc>
                <a:spcPct val="125000"/>
              </a:lnSpc>
              <a:spcBef>
                <a:spcPts val="1000"/>
              </a:spcBef>
              <a:spcAft>
                <a:spcPts val="0"/>
              </a:spcAft>
              <a:buSzPts val="2000"/>
              <a:buChar char="•"/>
            </a:pPr>
            <a:r>
              <a:rPr lang="en-ZA" sz="2000"/>
              <a:t>Aim to reorient thinking theatre by shifting its dominant perspectives: </a:t>
            </a:r>
            <a:endParaRPr sz="2000"/>
          </a:p>
          <a:p>
            <a:pPr indent="-355600" lvl="1" marL="914400" rtl="0" algn="l">
              <a:lnSpc>
                <a:spcPct val="125000"/>
              </a:lnSpc>
              <a:spcBef>
                <a:spcPts val="0"/>
              </a:spcBef>
              <a:spcAft>
                <a:spcPts val="0"/>
              </a:spcAft>
              <a:buSzPts val="2000"/>
              <a:buChar char="–"/>
            </a:pPr>
            <a:r>
              <a:rPr lang="en-ZA" sz="2000"/>
              <a:t>re-read the postcolony through the frame of tragedy rather than romance; </a:t>
            </a:r>
            <a:endParaRPr sz="2000"/>
          </a:p>
          <a:p>
            <a:pPr indent="-355600" lvl="1" marL="914400" rtl="0" algn="l">
              <a:lnSpc>
                <a:spcPct val="125000"/>
              </a:lnSpc>
              <a:spcBef>
                <a:spcPts val="0"/>
              </a:spcBef>
              <a:spcAft>
                <a:spcPts val="0"/>
              </a:spcAft>
              <a:buSzPts val="2000"/>
              <a:buChar char="–"/>
            </a:pPr>
            <a:r>
              <a:rPr lang="en-ZA" sz="2000"/>
              <a:t>explore the relevance of tragedy for a young generation today;</a:t>
            </a:r>
            <a:endParaRPr sz="2000"/>
          </a:p>
          <a:p>
            <a:pPr indent="-355600" lvl="1" marL="914400" rtl="0" algn="l">
              <a:lnSpc>
                <a:spcPct val="125000"/>
              </a:lnSpc>
              <a:spcBef>
                <a:spcPts val="0"/>
              </a:spcBef>
              <a:spcAft>
                <a:spcPts val="0"/>
              </a:spcAft>
              <a:buSzPts val="2000"/>
              <a:buChar char="–"/>
            </a:pPr>
            <a:r>
              <a:rPr lang="en-ZA" sz="2000"/>
              <a:t>adopt a methodology rooted in art practice and consolidating that methodology and its application across the various hemispheres.</a:t>
            </a:r>
            <a:endParaRPr sz="2000"/>
          </a:p>
          <a:p>
            <a:pPr indent="0" lvl="0" marL="0" rtl="0" algn="l">
              <a:lnSpc>
                <a:spcPct val="125000"/>
              </a:lnSpc>
              <a:spcBef>
                <a:spcPts val="1000"/>
              </a:spcBef>
              <a:spcAft>
                <a:spcPts val="0"/>
              </a:spcAft>
              <a:buClr>
                <a:schemeClr val="dk1"/>
              </a:buClr>
              <a:buSzPts val="1100"/>
              <a:buFont typeface="Arial"/>
              <a:buNone/>
            </a:pPr>
            <a:r>
              <a:t/>
            </a:r>
            <a:endParaRPr sz="20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5" name="Shape 905"/>
        <p:cNvGrpSpPr/>
        <p:nvPr/>
      </p:nvGrpSpPr>
      <p:grpSpPr>
        <a:xfrm>
          <a:off x="0" y="0"/>
          <a:ext cx="0" cy="0"/>
          <a:chOff x="0" y="0"/>
          <a:chExt cx="0" cy="0"/>
        </a:xfrm>
      </p:grpSpPr>
      <p:sp>
        <p:nvSpPr>
          <p:cNvPr id="906" name="Google Shape;906;p101"/>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ReTAGS and Digital Humanities</a:t>
            </a:r>
            <a:endParaRPr b="1" sz="2000">
              <a:solidFill>
                <a:schemeClr val="dk1"/>
              </a:solidFill>
              <a:latin typeface="Calibri"/>
              <a:ea typeface="Calibri"/>
              <a:cs typeface="Calibri"/>
              <a:sym typeface="Calibri"/>
            </a:endParaRPr>
          </a:p>
        </p:txBody>
      </p:sp>
      <p:sp>
        <p:nvSpPr>
          <p:cNvPr id="907" name="Google Shape;907;p101"/>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908" name="Google Shape;908;p101">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909" name="Google Shape;909;p10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910" name="Google Shape;910;p101"/>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355600" lvl="0" marL="457200" rtl="0" algn="l">
              <a:lnSpc>
                <a:spcPct val="125000"/>
              </a:lnSpc>
              <a:spcBef>
                <a:spcPts val="1000"/>
              </a:spcBef>
              <a:spcAft>
                <a:spcPts val="0"/>
              </a:spcAft>
              <a:buSzPts val="2000"/>
              <a:buChar char="•"/>
            </a:pPr>
            <a:r>
              <a:rPr b="1" lang="en-ZA" sz="2000"/>
              <a:t>Phase one</a:t>
            </a:r>
            <a:endParaRPr b="1" sz="2000"/>
          </a:p>
          <a:p>
            <a:pPr indent="-355600" lvl="1" marL="914400" rtl="0" algn="l">
              <a:lnSpc>
                <a:spcPct val="125000"/>
              </a:lnSpc>
              <a:spcBef>
                <a:spcPts val="0"/>
              </a:spcBef>
              <a:spcAft>
                <a:spcPts val="0"/>
              </a:spcAft>
              <a:buSzPts val="2000"/>
              <a:buChar char="–"/>
            </a:pPr>
            <a:r>
              <a:rPr lang="en-ZA" sz="2000"/>
              <a:t>To build a repository/archive/collection that is digital</a:t>
            </a:r>
            <a:endParaRPr sz="2000"/>
          </a:p>
          <a:p>
            <a:pPr indent="-355600" lvl="2" marL="1371600" rtl="0" algn="l">
              <a:lnSpc>
                <a:spcPct val="125000"/>
              </a:lnSpc>
              <a:spcBef>
                <a:spcPts val="0"/>
              </a:spcBef>
              <a:spcAft>
                <a:spcPts val="0"/>
              </a:spcAft>
              <a:buSzPts val="2000"/>
              <a:buChar char="•"/>
            </a:pPr>
            <a:r>
              <a:rPr lang="en-ZA" sz="2000"/>
              <a:t>searchable, taggable, linked</a:t>
            </a:r>
            <a:endParaRPr sz="2000"/>
          </a:p>
          <a:p>
            <a:pPr indent="-355600" lvl="0" marL="457200" rtl="0" algn="l">
              <a:lnSpc>
                <a:spcPct val="125000"/>
              </a:lnSpc>
              <a:spcBef>
                <a:spcPts val="0"/>
              </a:spcBef>
              <a:spcAft>
                <a:spcPts val="0"/>
              </a:spcAft>
              <a:buSzPts val="2000"/>
              <a:buChar char="•"/>
            </a:pPr>
            <a:r>
              <a:rPr b="1" lang="en-ZA" sz="2000"/>
              <a:t>Phase two?</a:t>
            </a:r>
            <a:endParaRPr b="1" sz="2000"/>
          </a:p>
          <a:p>
            <a:pPr indent="-355600" lvl="1" marL="914400" rtl="0" algn="l">
              <a:lnSpc>
                <a:spcPct val="125000"/>
              </a:lnSpc>
              <a:spcBef>
                <a:spcPts val="0"/>
              </a:spcBef>
              <a:spcAft>
                <a:spcPts val="0"/>
              </a:spcAft>
              <a:buSzPts val="2000"/>
              <a:buChar char="–"/>
            </a:pPr>
            <a:r>
              <a:rPr lang="en-ZA" sz="2000"/>
              <a:t>Encounters with the archive</a:t>
            </a:r>
            <a:endParaRPr sz="2000"/>
          </a:p>
          <a:p>
            <a:pPr indent="-355600" lvl="1" marL="914400" rtl="0" algn="l">
              <a:lnSpc>
                <a:spcPct val="125000"/>
              </a:lnSpc>
              <a:spcBef>
                <a:spcPts val="0"/>
              </a:spcBef>
              <a:spcAft>
                <a:spcPts val="0"/>
              </a:spcAft>
              <a:buSzPts val="2000"/>
              <a:buChar char="–"/>
            </a:pPr>
            <a:r>
              <a:rPr lang="en-ZA" sz="2000"/>
              <a:t>Questions of documenting performance</a:t>
            </a:r>
            <a:endParaRPr sz="2000"/>
          </a:p>
          <a:p>
            <a:pPr indent="-355600" lvl="1" marL="914400" rtl="0" algn="l">
              <a:lnSpc>
                <a:spcPct val="125000"/>
              </a:lnSpc>
              <a:spcBef>
                <a:spcPts val="0"/>
              </a:spcBef>
              <a:spcAft>
                <a:spcPts val="0"/>
              </a:spcAft>
              <a:buSzPts val="2000"/>
              <a:buChar char="–"/>
            </a:pPr>
            <a:r>
              <a:rPr lang="en-ZA" sz="2000"/>
              <a:t>Computing the archive (humanities computing)</a:t>
            </a:r>
            <a:endParaRPr sz="2000"/>
          </a:p>
          <a:p>
            <a:pPr indent="0" lvl="0" marL="0" rtl="0" algn="l">
              <a:lnSpc>
                <a:spcPct val="125000"/>
              </a:lnSpc>
              <a:spcBef>
                <a:spcPts val="1000"/>
              </a:spcBef>
              <a:spcAft>
                <a:spcPts val="0"/>
              </a:spcAft>
              <a:buNone/>
            </a:pPr>
            <a:r>
              <a:t/>
            </a:r>
            <a:endParaRPr sz="2000"/>
          </a:p>
          <a:p>
            <a:pPr indent="0" lvl="0" marL="0" rtl="0" algn="ctr">
              <a:lnSpc>
                <a:spcPct val="125000"/>
              </a:lnSpc>
              <a:spcBef>
                <a:spcPts val="1000"/>
              </a:spcBef>
              <a:spcAft>
                <a:spcPts val="0"/>
              </a:spcAft>
              <a:buNone/>
            </a:pPr>
            <a:r>
              <a:rPr i="1" lang="en-ZA" sz="2400"/>
              <a:t>When does it become a Digital Humanities project?</a:t>
            </a:r>
            <a:endParaRPr i="1" sz="240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4" name="Shape 914"/>
        <p:cNvGrpSpPr/>
        <p:nvPr/>
      </p:nvGrpSpPr>
      <p:grpSpPr>
        <a:xfrm>
          <a:off x="0" y="0"/>
          <a:ext cx="0" cy="0"/>
          <a:chOff x="0" y="0"/>
          <a:chExt cx="0" cy="0"/>
        </a:xfrm>
      </p:grpSpPr>
      <p:sp>
        <p:nvSpPr>
          <p:cNvPr id="915" name="Google Shape;915;p102"/>
          <p:cNvSpPr/>
          <p:nvPr/>
        </p:nvSpPr>
        <p:spPr>
          <a:xfrm>
            <a:off x="514349" y="2545551"/>
            <a:ext cx="7359600" cy="5154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lang="en-ZA" sz="2800">
                <a:solidFill>
                  <a:schemeClr val="lt1"/>
                </a:solidFill>
                <a:latin typeface="Calibri"/>
                <a:ea typeface="Calibri"/>
                <a:cs typeface="Calibri"/>
                <a:sym typeface="Calibri"/>
              </a:rPr>
              <a:t>Further Resources</a:t>
            </a:r>
            <a:endParaRPr sz="2800">
              <a:solidFill>
                <a:schemeClr val="lt1"/>
              </a:solidFill>
              <a:latin typeface="Calibri"/>
              <a:ea typeface="Calibri"/>
              <a:cs typeface="Calibri"/>
              <a:sym typeface="Calibri"/>
            </a:endParaRPr>
          </a:p>
        </p:txBody>
      </p:sp>
      <p:pic>
        <p:nvPicPr>
          <p:cNvPr id="916" name="Google Shape;916;p102">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sp>
        <p:nvSpPr>
          <p:cNvPr id="917" name="Google Shape;917;p10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1" name="Shape 921"/>
        <p:cNvGrpSpPr/>
        <p:nvPr/>
      </p:nvGrpSpPr>
      <p:grpSpPr>
        <a:xfrm>
          <a:off x="0" y="0"/>
          <a:ext cx="0" cy="0"/>
          <a:chOff x="0" y="0"/>
          <a:chExt cx="0" cy="0"/>
        </a:xfrm>
      </p:grpSpPr>
      <p:sp>
        <p:nvSpPr>
          <p:cNvPr id="922" name="Google Shape;922;p103"/>
          <p:cNvSpPr txBox="1"/>
          <p:nvPr/>
        </p:nvSpPr>
        <p:spPr>
          <a:xfrm>
            <a:off x="1768650" y="185250"/>
            <a:ext cx="5606700" cy="430800"/>
          </a:xfrm>
          <a:prstGeom prst="rect">
            <a:avLst/>
          </a:prstGeom>
          <a:solidFill>
            <a:srgbClr val="FCE5CD"/>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Font typeface="Arial"/>
              <a:buNone/>
            </a:pPr>
            <a:r>
              <a:rPr lang="en-ZA" sz="2000">
                <a:latin typeface="Calibri"/>
                <a:ea typeface="Calibri"/>
                <a:cs typeface="Calibri"/>
                <a:sym typeface="Calibri"/>
              </a:rPr>
              <a:t>Selected Online Training</a:t>
            </a:r>
            <a:endParaRPr b="1" sz="2000">
              <a:latin typeface="Calibri"/>
              <a:ea typeface="Calibri"/>
              <a:cs typeface="Calibri"/>
              <a:sym typeface="Calibri"/>
            </a:endParaRPr>
          </a:p>
        </p:txBody>
      </p:sp>
      <p:pic>
        <p:nvPicPr>
          <p:cNvPr id="923" name="Google Shape;923;p103">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924" name="Google Shape;924;p103"/>
          <p:cNvSpPr txBox="1"/>
          <p:nvPr/>
        </p:nvSpPr>
        <p:spPr>
          <a:xfrm rot="175837">
            <a:off x="3867778" y="5551876"/>
            <a:ext cx="2176947" cy="771149"/>
          </a:xfrm>
          <a:prstGeom prst="rect">
            <a:avLst/>
          </a:prstGeom>
          <a:solidFill>
            <a:srgbClr val="F3F3F3"/>
          </a:solidFill>
          <a:ln cap="flat" cmpd="sng" w="9525">
            <a:solidFill>
              <a:srgbClr val="FF000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ZA" sz="1800" u="sng">
                <a:solidFill>
                  <a:schemeClr val="hlink"/>
                </a:solidFill>
                <a:highlight>
                  <a:srgbClr val="FFFF00"/>
                </a:highlight>
                <a:latin typeface="Calibri"/>
                <a:ea typeface="Calibri"/>
                <a:cs typeface="Calibri"/>
                <a:sym typeface="Calibri"/>
                <a:hlinkClick r:id="rId5"/>
              </a:rPr>
              <a:t>Full list here</a:t>
            </a:r>
            <a:r>
              <a:rPr lang="en-ZA" sz="1800">
                <a:solidFill>
                  <a:schemeClr val="hlink"/>
                </a:solidFill>
                <a:highlight>
                  <a:srgbClr val="FFFF00"/>
                </a:highlight>
                <a:uFill>
                  <a:noFill/>
                </a:uFill>
                <a:latin typeface="Calibri"/>
                <a:ea typeface="Calibri"/>
                <a:cs typeface="Calibri"/>
                <a:sym typeface="Calibri"/>
                <a:hlinkClick r:id="rId6"/>
              </a:rPr>
              <a:t>:</a:t>
            </a:r>
            <a:r>
              <a:rPr lang="en-ZA" sz="1800">
                <a:solidFill>
                  <a:srgbClr val="FF0000"/>
                </a:solidFill>
                <a:highlight>
                  <a:srgbClr val="FFFF00"/>
                </a:highlight>
                <a:latin typeface="Calibri"/>
                <a:ea typeface="Calibri"/>
                <a:cs typeface="Calibri"/>
                <a:sym typeface="Calibri"/>
              </a:rPr>
              <a:t> </a:t>
            </a:r>
            <a:endParaRPr i="1" sz="1800">
              <a:solidFill>
                <a:srgbClr val="FF0000"/>
              </a:solidFill>
              <a:highlight>
                <a:srgbClr val="FFFF00"/>
              </a:highlight>
              <a:latin typeface="Calibri"/>
              <a:ea typeface="Calibri"/>
              <a:cs typeface="Calibri"/>
              <a:sym typeface="Calibri"/>
            </a:endParaRPr>
          </a:p>
        </p:txBody>
      </p:sp>
      <p:pic>
        <p:nvPicPr>
          <p:cNvPr id="925" name="Google Shape;925;p103">
            <a:hlinkClick r:id="rId7"/>
          </p:cNvPr>
          <p:cNvPicPr preferRelativeResize="0"/>
          <p:nvPr/>
        </p:nvPicPr>
        <p:blipFill rotWithShape="1">
          <a:blip r:embed="rId8">
            <a:alphaModFix/>
          </a:blip>
          <a:srcRect b="0" l="0" r="10" t="0"/>
          <a:stretch/>
        </p:blipFill>
        <p:spPr>
          <a:xfrm rot="180013">
            <a:off x="5291828" y="5769380"/>
            <a:ext cx="673284" cy="673333"/>
          </a:xfrm>
          <a:prstGeom prst="rect">
            <a:avLst/>
          </a:prstGeom>
          <a:noFill/>
          <a:ln cap="flat" cmpd="sng" w="19050">
            <a:solidFill>
              <a:srgbClr val="FF0000"/>
            </a:solidFill>
            <a:prstDash val="solid"/>
            <a:round/>
            <a:headEnd len="sm" w="sm" type="none"/>
            <a:tailEnd len="sm" w="sm" type="none"/>
          </a:ln>
          <a:effectLst>
            <a:outerShdw blurRad="57150" rotWithShape="0" algn="bl" dir="5400000" dist="19050">
              <a:srgbClr val="000000">
                <a:alpha val="50000"/>
              </a:srgbClr>
            </a:outerShdw>
          </a:effectLst>
        </p:spPr>
      </p:pic>
      <p:sp>
        <p:nvSpPr>
          <p:cNvPr id="926" name="Google Shape;926;p103"/>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graphicFrame>
        <p:nvGraphicFramePr>
          <p:cNvPr id="927" name="Google Shape;927;p103"/>
          <p:cNvGraphicFramePr/>
          <p:nvPr/>
        </p:nvGraphicFramePr>
        <p:xfrm>
          <a:off x="215050" y="827900"/>
          <a:ext cx="3000000" cy="3000000"/>
        </p:xfrm>
        <a:graphic>
          <a:graphicData uri="http://schemas.openxmlformats.org/drawingml/2006/table">
            <a:tbl>
              <a:tblPr>
                <a:noFill/>
                <a:tableStyleId>{9014530F-475D-406C-AAAB-B276B63FD8B2}</a:tableStyleId>
              </a:tblPr>
              <a:tblGrid>
                <a:gridCol w="1895175"/>
                <a:gridCol w="4582700"/>
                <a:gridCol w="1041450"/>
                <a:gridCol w="1041450"/>
              </a:tblGrid>
              <a:tr h="200025">
                <a:tc>
                  <a:txBody>
                    <a:bodyPr/>
                    <a:lstStyle/>
                    <a:p>
                      <a:pPr indent="0" lvl="0" marL="0" rtl="0" algn="l">
                        <a:lnSpc>
                          <a:spcPct val="115000"/>
                        </a:lnSpc>
                        <a:spcBef>
                          <a:spcPts val="0"/>
                        </a:spcBef>
                        <a:spcAft>
                          <a:spcPts val="0"/>
                        </a:spcAft>
                        <a:buNone/>
                      </a:pPr>
                      <a:r>
                        <a:rPr b="1" lang="en-ZA" sz="1200"/>
                        <a:t>Course</a:t>
                      </a:r>
                      <a:endParaRPr b="1"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l">
                        <a:lnSpc>
                          <a:spcPct val="115000"/>
                        </a:lnSpc>
                        <a:spcBef>
                          <a:spcPts val="0"/>
                        </a:spcBef>
                        <a:spcAft>
                          <a:spcPts val="0"/>
                        </a:spcAft>
                        <a:buNone/>
                      </a:pPr>
                      <a:r>
                        <a:rPr b="1" lang="en-ZA" sz="1200"/>
                        <a:t>web address</a:t>
                      </a:r>
                      <a:endParaRPr b="1"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ZA" sz="1200"/>
                        <a:t>what for?</a:t>
                      </a:r>
                      <a:endParaRPr b="1"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ZA" sz="1200"/>
                        <a:t>software</a:t>
                      </a:r>
                      <a:endParaRPr b="1"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333375">
                <a:tc>
                  <a:txBody>
                    <a:bodyPr/>
                    <a:lstStyle/>
                    <a:p>
                      <a:pPr indent="0" lvl="0" marL="0" rtl="0" algn="l">
                        <a:lnSpc>
                          <a:spcPct val="115000"/>
                        </a:lnSpc>
                        <a:spcBef>
                          <a:spcPts val="0"/>
                        </a:spcBef>
                        <a:spcAft>
                          <a:spcPts val="0"/>
                        </a:spcAft>
                        <a:buNone/>
                      </a:pPr>
                      <a:r>
                        <a:rPr lang="en-ZA" sz="1200"/>
                        <a:t>Reproducible Research Reporting with R and RStudio</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chemeClr val="hlink"/>
                          </a:solidFill>
                          <a:hlinkClick r:id="rId9"/>
                        </a:rPr>
                        <a:t>https:</a:t>
                      </a:r>
                      <a:r>
                        <a:rPr lang="en-ZA" sz="1200" u="sng">
                          <a:solidFill>
                            <a:schemeClr val="hlink"/>
                          </a:solidFill>
                          <a:hlinkClick r:id="rId10"/>
                        </a:rPr>
                        <a:t> |  | </a:t>
                      </a:r>
                      <a:r>
                        <a:rPr lang="en-ZA" sz="1200" u="sng">
                          <a:solidFill>
                            <a:schemeClr val="hlink"/>
                          </a:solidFill>
                          <a:hlinkClick r:id="rId11"/>
                        </a:rPr>
                        <a:t>authorcarpentry.github.io</a:t>
                      </a:r>
                      <a:r>
                        <a:rPr lang="en-ZA" sz="1200" u="sng">
                          <a:solidFill>
                            <a:schemeClr val="hlink"/>
                          </a:solidFill>
                          <a:hlinkClick r:id="rId12"/>
                        </a:rPr>
                        <a:t> | </a:t>
                      </a:r>
                      <a:r>
                        <a:rPr lang="en-ZA" sz="1200" u="sng">
                          <a:solidFill>
                            <a:schemeClr val="hlink"/>
                          </a:solidFill>
                          <a:hlinkClick r:id="rId13"/>
                        </a:rPr>
                        <a:t>executable-documents-rstudio</a:t>
                      </a:r>
                      <a:r>
                        <a:rPr lang="en-ZA" sz="1200" u="sng">
                          <a:solidFill>
                            <a:schemeClr val="hlink"/>
                          </a:solidFill>
                          <a:hlinkClick r:id="rId14"/>
                        </a:rPr>
                        <a:t> | </a:t>
                      </a:r>
                      <a:endParaRPr sz="1200" u="sng">
                        <a:solidFill>
                          <a:schemeClr val="hlink"/>
                        </a:solidFill>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Documenting Data</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RStudio</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3375">
                <a:tc>
                  <a:txBody>
                    <a:bodyPr/>
                    <a:lstStyle/>
                    <a:p>
                      <a:pPr indent="0" lvl="0" marL="0" rtl="0" algn="l">
                        <a:lnSpc>
                          <a:spcPct val="115000"/>
                        </a:lnSpc>
                        <a:spcBef>
                          <a:spcPts val="0"/>
                        </a:spcBef>
                        <a:spcAft>
                          <a:spcPts val="0"/>
                        </a:spcAft>
                        <a:buNone/>
                      </a:pPr>
                      <a:r>
                        <a:rPr lang="en-ZA" sz="1200"/>
                        <a:t>R for Reproducible Scientific Analysis</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chemeClr val="hlink"/>
                          </a:solidFill>
                          <a:hlinkClick r:id="rId15"/>
                        </a:rPr>
                        <a:t>https:</a:t>
                      </a:r>
                      <a:r>
                        <a:rPr lang="en-ZA" sz="1200" u="sng">
                          <a:solidFill>
                            <a:schemeClr val="hlink"/>
                          </a:solidFill>
                          <a:hlinkClick r:id="rId16"/>
                        </a:rPr>
                        <a:t> |  | </a:t>
                      </a:r>
                      <a:r>
                        <a:rPr lang="en-ZA" sz="1200" u="sng">
                          <a:solidFill>
                            <a:schemeClr val="hlink"/>
                          </a:solidFill>
                          <a:hlinkClick r:id="rId17"/>
                        </a:rPr>
                        <a:t>swcarpentry.github.io</a:t>
                      </a:r>
                      <a:r>
                        <a:rPr lang="en-ZA" sz="1200" u="sng">
                          <a:solidFill>
                            <a:schemeClr val="hlink"/>
                          </a:solidFill>
                          <a:hlinkClick r:id="rId18"/>
                        </a:rPr>
                        <a:t> | </a:t>
                      </a:r>
                      <a:r>
                        <a:rPr lang="en-ZA" sz="1200" u="sng">
                          <a:solidFill>
                            <a:schemeClr val="hlink"/>
                          </a:solidFill>
                          <a:hlinkClick r:id="rId19"/>
                        </a:rPr>
                        <a:t>r-novice-gapminder</a:t>
                      </a:r>
                      <a:r>
                        <a:rPr lang="en-ZA" sz="1200" u="sng">
                          <a:solidFill>
                            <a:schemeClr val="hlink"/>
                          </a:solidFill>
                          <a:hlinkClick r:id="rId20"/>
                        </a:rPr>
                        <a:t> | </a:t>
                      </a:r>
                      <a:endParaRPr sz="1200" u="sng">
                        <a:solidFill>
                          <a:schemeClr val="hlink"/>
                        </a:solidFill>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Manipulating Data</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RStudio</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3375">
                <a:tc>
                  <a:txBody>
                    <a:bodyPr/>
                    <a:lstStyle/>
                    <a:p>
                      <a:pPr indent="0" lvl="0" marL="0" rtl="0" algn="l">
                        <a:lnSpc>
                          <a:spcPct val="115000"/>
                        </a:lnSpc>
                        <a:spcBef>
                          <a:spcPts val="0"/>
                        </a:spcBef>
                        <a:spcAft>
                          <a:spcPts val="0"/>
                        </a:spcAft>
                        <a:buNone/>
                      </a:pPr>
                      <a:r>
                        <a:rPr lang="en-ZA" sz="1200"/>
                        <a:t>R for Social Scientists</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chemeClr val="hlink"/>
                          </a:solidFill>
                          <a:hlinkClick r:id="rId21"/>
                        </a:rPr>
                        <a:t>https:</a:t>
                      </a:r>
                      <a:r>
                        <a:rPr lang="en-ZA" sz="1200" u="sng">
                          <a:solidFill>
                            <a:schemeClr val="hlink"/>
                          </a:solidFill>
                          <a:hlinkClick r:id="rId22"/>
                        </a:rPr>
                        <a:t> |  | </a:t>
                      </a:r>
                      <a:r>
                        <a:rPr lang="en-ZA" sz="1200" u="sng">
                          <a:solidFill>
                            <a:schemeClr val="hlink"/>
                          </a:solidFill>
                          <a:hlinkClick r:id="rId23"/>
                        </a:rPr>
                        <a:t>datacarpentry.org</a:t>
                      </a:r>
                      <a:r>
                        <a:rPr lang="en-ZA" sz="1200" u="sng">
                          <a:solidFill>
                            <a:schemeClr val="hlink"/>
                          </a:solidFill>
                          <a:hlinkClick r:id="rId24"/>
                        </a:rPr>
                        <a:t> | </a:t>
                      </a:r>
                      <a:r>
                        <a:rPr lang="en-ZA" sz="1200" u="sng">
                          <a:solidFill>
                            <a:schemeClr val="hlink"/>
                          </a:solidFill>
                          <a:hlinkClick r:id="rId25"/>
                        </a:rPr>
                        <a:t>r-socialsci</a:t>
                      </a:r>
                      <a:r>
                        <a:rPr lang="en-ZA" sz="1200" u="sng">
                          <a:solidFill>
                            <a:schemeClr val="hlink"/>
                          </a:solidFill>
                          <a:hlinkClick r:id="rId26"/>
                        </a:rPr>
                        <a:t> | </a:t>
                      </a:r>
                      <a:endParaRPr sz="1200" u="sng">
                        <a:solidFill>
                          <a:schemeClr val="hlink"/>
                        </a:solidFill>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Manipulating Data</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RStudio</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3375">
                <a:tc>
                  <a:txBody>
                    <a:bodyPr/>
                    <a:lstStyle/>
                    <a:p>
                      <a:pPr indent="0" lvl="0" marL="0" rtl="0" algn="l">
                        <a:lnSpc>
                          <a:spcPct val="115000"/>
                        </a:lnSpc>
                        <a:spcBef>
                          <a:spcPts val="0"/>
                        </a:spcBef>
                        <a:spcAft>
                          <a:spcPts val="0"/>
                        </a:spcAft>
                        <a:buNone/>
                      </a:pPr>
                      <a:r>
                        <a:rPr lang="en-ZA" sz="1200"/>
                        <a:t>OpenRefine for Social Science Data</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chemeClr val="hlink"/>
                          </a:solidFill>
                          <a:hlinkClick r:id="rId27"/>
                        </a:rPr>
                        <a:t>https:</a:t>
                      </a:r>
                      <a:r>
                        <a:rPr lang="en-ZA" sz="1200" u="sng">
                          <a:solidFill>
                            <a:schemeClr val="hlink"/>
                          </a:solidFill>
                          <a:hlinkClick r:id="rId28"/>
                        </a:rPr>
                        <a:t> |  | </a:t>
                      </a:r>
                      <a:r>
                        <a:rPr lang="en-ZA" sz="1200" u="sng">
                          <a:solidFill>
                            <a:schemeClr val="hlink"/>
                          </a:solidFill>
                          <a:hlinkClick r:id="rId29"/>
                        </a:rPr>
                        <a:t>datacarpentry.org</a:t>
                      </a:r>
                      <a:r>
                        <a:rPr lang="en-ZA" sz="1200" u="sng">
                          <a:solidFill>
                            <a:schemeClr val="hlink"/>
                          </a:solidFill>
                          <a:hlinkClick r:id="rId30"/>
                        </a:rPr>
                        <a:t> | </a:t>
                      </a:r>
                      <a:r>
                        <a:rPr lang="en-ZA" sz="1200" u="sng">
                          <a:solidFill>
                            <a:schemeClr val="hlink"/>
                          </a:solidFill>
                          <a:hlinkClick r:id="rId31"/>
                        </a:rPr>
                        <a:t>openrefine-socialsci</a:t>
                      </a:r>
                      <a:r>
                        <a:rPr lang="en-ZA" sz="1200" u="sng">
                          <a:solidFill>
                            <a:schemeClr val="hlink"/>
                          </a:solidFill>
                          <a:hlinkClick r:id="rId32"/>
                        </a:rPr>
                        <a:t> | </a:t>
                      </a:r>
                      <a:endParaRPr sz="1200" u="sng">
                        <a:solidFill>
                          <a:schemeClr val="hlink"/>
                        </a:solidFill>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Organizing Data</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OpenRefine</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3375">
                <a:tc>
                  <a:txBody>
                    <a:bodyPr/>
                    <a:lstStyle/>
                    <a:p>
                      <a:pPr indent="0" lvl="0" marL="0" rtl="0" algn="l">
                        <a:lnSpc>
                          <a:spcPct val="115000"/>
                        </a:lnSpc>
                        <a:spcBef>
                          <a:spcPts val="0"/>
                        </a:spcBef>
                        <a:spcAft>
                          <a:spcPts val="0"/>
                        </a:spcAft>
                        <a:buNone/>
                      </a:pPr>
                      <a:r>
                        <a:rPr lang="en-ZA" sz="1200"/>
                        <a:t>Data Organization in Spreadsheets for Social Scientists</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chemeClr val="hlink"/>
                          </a:solidFill>
                          <a:hlinkClick r:id="rId33"/>
                        </a:rPr>
                        <a:t>https:</a:t>
                      </a:r>
                      <a:r>
                        <a:rPr lang="en-ZA" sz="1200" u="sng">
                          <a:solidFill>
                            <a:schemeClr val="hlink"/>
                          </a:solidFill>
                          <a:hlinkClick r:id="rId34"/>
                        </a:rPr>
                        <a:t> |  | </a:t>
                      </a:r>
                      <a:r>
                        <a:rPr lang="en-ZA" sz="1200" u="sng">
                          <a:solidFill>
                            <a:schemeClr val="hlink"/>
                          </a:solidFill>
                          <a:hlinkClick r:id="rId35"/>
                        </a:rPr>
                        <a:t>datacarpentry.org</a:t>
                      </a:r>
                      <a:r>
                        <a:rPr lang="en-ZA" sz="1200" u="sng">
                          <a:solidFill>
                            <a:schemeClr val="hlink"/>
                          </a:solidFill>
                          <a:hlinkClick r:id="rId36"/>
                        </a:rPr>
                        <a:t> | </a:t>
                      </a:r>
                      <a:r>
                        <a:rPr lang="en-ZA" sz="1200" u="sng">
                          <a:solidFill>
                            <a:schemeClr val="hlink"/>
                          </a:solidFill>
                          <a:hlinkClick r:id="rId37"/>
                        </a:rPr>
                        <a:t>spreadsheets-socialsci</a:t>
                      </a:r>
                      <a:r>
                        <a:rPr lang="en-ZA" sz="1200" u="sng">
                          <a:solidFill>
                            <a:schemeClr val="hlink"/>
                          </a:solidFill>
                          <a:hlinkClick r:id="rId38"/>
                        </a:rPr>
                        <a:t> | </a:t>
                      </a:r>
                      <a:endParaRPr sz="1200" u="sng">
                        <a:solidFill>
                          <a:schemeClr val="hlink"/>
                        </a:solidFill>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Organizing Data</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CSV</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3375">
                <a:tc>
                  <a:txBody>
                    <a:bodyPr/>
                    <a:lstStyle/>
                    <a:p>
                      <a:pPr indent="0" lvl="0" marL="0" rtl="0" algn="l">
                        <a:lnSpc>
                          <a:spcPct val="115000"/>
                        </a:lnSpc>
                        <a:spcBef>
                          <a:spcPts val="0"/>
                        </a:spcBef>
                        <a:spcAft>
                          <a:spcPts val="0"/>
                        </a:spcAft>
                        <a:buNone/>
                      </a:pPr>
                      <a:r>
                        <a:rPr lang="en-ZA" sz="1200"/>
                        <a:t>OpenRefine</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chemeClr val="hlink"/>
                          </a:solidFill>
                          <a:hlinkClick r:id="rId39"/>
                        </a:rPr>
                        <a:t>https:</a:t>
                      </a:r>
                      <a:r>
                        <a:rPr lang="en-ZA" sz="1200" u="sng">
                          <a:solidFill>
                            <a:schemeClr val="hlink"/>
                          </a:solidFill>
                          <a:hlinkClick r:id="rId40"/>
                        </a:rPr>
                        <a:t> |  | </a:t>
                      </a:r>
                      <a:r>
                        <a:rPr lang="en-ZA" sz="1200" u="sng">
                          <a:solidFill>
                            <a:schemeClr val="hlink"/>
                          </a:solidFill>
                          <a:hlinkClick r:id="rId41"/>
                        </a:rPr>
                        <a:t>librarycarpentry.org</a:t>
                      </a:r>
                      <a:r>
                        <a:rPr lang="en-ZA" sz="1200" u="sng">
                          <a:solidFill>
                            <a:schemeClr val="hlink"/>
                          </a:solidFill>
                          <a:hlinkClick r:id="rId42"/>
                        </a:rPr>
                        <a:t> | </a:t>
                      </a:r>
                      <a:r>
                        <a:rPr lang="en-ZA" sz="1200" u="sng">
                          <a:solidFill>
                            <a:schemeClr val="hlink"/>
                          </a:solidFill>
                          <a:hlinkClick r:id="rId43"/>
                        </a:rPr>
                        <a:t>lc-open-refine</a:t>
                      </a:r>
                      <a:r>
                        <a:rPr lang="en-ZA" sz="1200" u="sng">
                          <a:solidFill>
                            <a:schemeClr val="hlink"/>
                          </a:solidFill>
                          <a:hlinkClick r:id="rId44"/>
                        </a:rPr>
                        <a:t> | </a:t>
                      </a:r>
                      <a:endParaRPr sz="1200" u="sng">
                        <a:solidFill>
                          <a:schemeClr val="hlink"/>
                        </a:solidFill>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Organizing Data</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OpenRefine</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ZA" sz="1200"/>
                        <a:t>WebScraping</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chemeClr val="hlink"/>
                          </a:solidFill>
                          <a:hlinkClick r:id="rId45"/>
                        </a:rPr>
                        <a:t>https:</a:t>
                      </a:r>
                      <a:r>
                        <a:rPr lang="en-ZA" sz="1200" u="sng">
                          <a:solidFill>
                            <a:schemeClr val="hlink"/>
                          </a:solidFill>
                          <a:hlinkClick r:id="rId46"/>
                        </a:rPr>
                        <a:t> |  | </a:t>
                      </a:r>
                      <a:r>
                        <a:rPr lang="en-ZA" sz="1200" u="sng">
                          <a:solidFill>
                            <a:schemeClr val="hlink"/>
                          </a:solidFill>
                          <a:hlinkClick r:id="rId47"/>
                        </a:rPr>
                        <a:t>librarycarpentry.org</a:t>
                      </a:r>
                      <a:r>
                        <a:rPr lang="en-ZA" sz="1200" u="sng">
                          <a:solidFill>
                            <a:schemeClr val="hlink"/>
                          </a:solidFill>
                          <a:hlinkClick r:id="rId48"/>
                        </a:rPr>
                        <a:t> | </a:t>
                      </a:r>
                      <a:r>
                        <a:rPr lang="en-ZA" sz="1200" u="sng">
                          <a:solidFill>
                            <a:schemeClr val="hlink"/>
                          </a:solidFill>
                          <a:hlinkClick r:id="rId49"/>
                        </a:rPr>
                        <a:t>lc-webscraping</a:t>
                      </a:r>
                      <a:r>
                        <a:rPr lang="en-ZA" sz="1200" u="sng">
                          <a:solidFill>
                            <a:schemeClr val="hlink"/>
                          </a:solidFill>
                          <a:hlinkClick r:id="rId50"/>
                        </a:rPr>
                        <a:t> | </a:t>
                      </a:r>
                      <a:endParaRPr sz="1200" u="sng">
                        <a:solidFill>
                          <a:schemeClr val="hlink"/>
                        </a:solidFill>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Collecting Data</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3375">
                <a:tc>
                  <a:txBody>
                    <a:bodyPr/>
                    <a:lstStyle/>
                    <a:p>
                      <a:pPr indent="0" lvl="0" marL="0" rtl="0" algn="l">
                        <a:lnSpc>
                          <a:spcPct val="115000"/>
                        </a:lnSpc>
                        <a:spcBef>
                          <a:spcPts val="0"/>
                        </a:spcBef>
                        <a:spcAft>
                          <a:spcPts val="0"/>
                        </a:spcAft>
                        <a:buNone/>
                      </a:pPr>
                      <a:r>
                        <a:rPr lang="en-ZA" sz="1200"/>
                        <a:t>Tidydata for Librarians</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chemeClr val="hlink"/>
                          </a:solidFill>
                          <a:hlinkClick r:id="rId51"/>
                        </a:rPr>
                        <a:t>https:</a:t>
                      </a:r>
                      <a:r>
                        <a:rPr lang="en-ZA" sz="1200" u="sng">
                          <a:solidFill>
                            <a:schemeClr val="hlink"/>
                          </a:solidFill>
                          <a:hlinkClick r:id="rId52"/>
                        </a:rPr>
                        <a:t> |  | </a:t>
                      </a:r>
                      <a:r>
                        <a:rPr lang="en-ZA" sz="1200" u="sng">
                          <a:solidFill>
                            <a:schemeClr val="hlink"/>
                          </a:solidFill>
                          <a:hlinkClick r:id="rId53"/>
                        </a:rPr>
                        <a:t>librarycarpentry.org</a:t>
                      </a:r>
                      <a:r>
                        <a:rPr lang="en-ZA" sz="1200" u="sng">
                          <a:solidFill>
                            <a:schemeClr val="hlink"/>
                          </a:solidFill>
                          <a:hlinkClick r:id="rId54"/>
                        </a:rPr>
                        <a:t> | </a:t>
                      </a:r>
                      <a:r>
                        <a:rPr lang="en-ZA" sz="1200" u="sng">
                          <a:solidFill>
                            <a:schemeClr val="hlink"/>
                          </a:solidFill>
                          <a:hlinkClick r:id="rId55"/>
                        </a:rPr>
                        <a:t>lc-spreadsheets</a:t>
                      </a:r>
                      <a:r>
                        <a:rPr lang="en-ZA" sz="1200" u="sng">
                          <a:solidFill>
                            <a:schemeClr val="hlink"/>
                          </a:solidFill>
                          <a:hlinkClick r:id="rId56"/>
                        </a:rPr>
                        <a:t> | </a:t>
                      </a:r>
                      <a:endParaRPr sz="1200" u="sng">
                        <a:solidFill>
                          <a:schemeClr val="hlink"/>
                        </a:solidFill>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Organizing Data</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3375">
                <a:tc>
                  <a:txBody>
                    <a:bodyPr/>
                    <a:lstStyle/>
                    <a:p>
                      <a:pPr indent="0" lvl="0" marL="0" rtl="0" algn="l">
                        <a:lnSpc>
                          <a:spcPct val="115000"/>
                        </a:lnSpc>
                        <a:spcBef>
                          <a:spcPts val="0"/>
                        </a:spcBef>
                        <a:spcAft>
                          <a:spcPts val="0"/>
                        </a:spcAft>
                        <a:buNone/>
                      </a:pPr>
                      <a:r>
                        <a:rPr lang="en-ZA" sz="1200"/>
                        <a:t>Data Intro for Archivists</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chemeClr val="hlink"/>
                          </a:solidFill>
                          <a:hlinkClick r:id="rId57"/>
                        </a:rPr>
                        <a:t>https:</a:t>
                      </a:r>
                      <a:r>
                        <a:rPr lang="en-ZA" sz="1200" u="sng">
                          <a:solidFill>
                            <a:schemeClr val="hlink"/>
                          </a:solidFill>
                          <a:hlinkClick r:id="rId58"/>
                        </a:rPr>
                        <a:t> |  | </a:t>
                      </a:r>
                      <a:r>
                        <a:rPr lang="en-ZA" sz="1200" u="sng">
                          <a:solidFill>
                            <a:schemeClr val="hlink"/>
                          </a:solidFill>
                          <a:hlinkClick r:id="rId59"/>
                        </a:rPr>
                        <a:t>librarycarpentry.org</a:t>
                      </a:r>
                      <a:r>
                        <a:rPr lang="en-ZA" sz="1200" u="sng">
                          <a:solidFill>
                            <a:schemeClr val="hlink"/>
                          </a:solidFill>
                          <a:hlinkClick r:id="rId60"/>
                        </a:rPr>
                        <a:t> | </a:t>
                      </a:r>
                      <a:r>
                        <a:rPr lang="en-ZA" sz="1200" u="sng">
                          <a:solidFill>
                            <a:schemeClr val="hlink"/>
                          </a:solidFill>
                          <a:hlinkClick r:id="rId61"/>
                        </a:rPr>
                        <a:t>lc-data-intro-archives</a:t>
                      </a:r>
                      <a:r>
                        <a:rPr lang="en-ZA" sz="1200" u="sng">
                          <a:solidFill>
                            <a:schemeClr val="hlink"/>
                          </a:solidFill>
                          <a:hlinkClick r:id="rId62"/>
                        </a:rPr>
                        <a:t> | </a:t>
                      </a:r>
                      <a:endParaRPr sz="1200" u="sng">
                        <a:solidFill>
                          <a:schemeClr val="hlink"/>
                        </a:solidFill>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Organizing Data</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t/>
                      </a:r>
                      <a:endParaRPr sz="12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1" name="Shape 931"/>
        <p:cNvGrpSpPr/>
        <p:nvPr/>
      </p:nvGrpSpPr>
      <p:grpSpPr>
        <a:xfrm>
          <a:off x="0" y="0"/>
          <a:ext cx="0" cy="0"/>
          <a:chOff x="0" y="0"/>
          <a:chExt cx="0" cy="0"/>
        </a:xfrm>
      </p:grpSpPr>
      <p:pic>
        <p:nvPicPr>
          <p:cNvPr id="932" name="Google Shape;932;p104"/>
          <p:cNvPicPr preferRelativeResize="0"/>
          <p:nvPr/>
        </p:nvPicPr>
        <p:blipFill>
          <a:blip r:embed="rId3">
            <a:alphaModFix/>
          </a:blip>
          <a:stretch>
            <a:fillRect/>
          </a:stretch>
        </p:blipFill>
        <p:spPr>
          <a:xfrm rot="536886">
            <a:off x="4455729" y="488502"/>
            <a:ext cx="4387043" cy="6232799"/>
          </a:xfrm>
          <a:prstGeom prst="rect">
            <a:avLst/>
          </a:prstGeom>
          <a:noFill/>
          <a:ln cap="flat" cmpd="sng" w="9525">
            <a:solidFill>
              <a:schemeClr val="dk2"/>
            </a:solidFill>
            <a:prstDash val="dash"/>
            <a:round/>
            <a:headEnd len="sm" w="sm" type="none"/>
            <a:tailEnd len="sm" w="sm" type="none"/>
          </a:ln>
        </p:spPr>
      </p:pic>
      <p:sp>
        <p:nvSpPr>
          <p:cNvPr id="933" name="Google Shape;933;p104"/>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u="sng">
                <a:solidFill>
                  <a:schemeClr val="hlink"/>
                </a:solidFill>
                <a:latin typeface="Calibri"/>
                <a:ea typeface="Calibri"/>
                <a:cs typeface="Calibri"/>
                <a:sym typeface="Calibri"/>
                <a:hlinkClick r:id="rId4"/>
              </a:rPr>
              <a:t>Programming Historian</a:t>
            </a:r>
            <a:endParaRPr b="1" sz="2000">
              <a:solidFill>
                <a:schemeClr val="dk1"/>
              </a:solidFill>
              <a:latin typeface="Calibri"/>
              <a:ea typeface="Calibri"/>
              <a:cs typeface="Calibri"/>
              <a:sym typeface="Calibri"/>
            </a:endParaRPr>
          </a:p>
        </p:txBody>
      </p:sp>
      <p:sp>
        <p:nvSpPr>
          <p:cNvPr id="934" name="Google Shape;934;p104"/>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DLS website:  </a:t>
            </a:r>
            <a:r>
              <a:rPr lang="en-ZA" sz="600" u="sng">
                <a:solidFill>
                  <a:schemeClr val="hlink"/>
                </a:solidFill>
                <a:latin typeface="Calibri"/>
                <a:ea typeface="Calibri"/>
                <a:cs typeface="Calibri"/>
                <a:sym typeface="Calibri"/>
                <a:hlinkClick r:id="rId5"/>
              </a:rPr>
              <a:t>http:</a:t>
            </a:r>
            <a:r>
              <a:rPr lang="en-ZA" sz="600" u="sng">
                <a:solidFill>
                  <a:schemeClr val="hlink"/>
                </a:solidFill>
                <a:latin typeface="Calibri"/>
                <a:ea typeface="Calibri"/>
                <a:cs typeface="Calibri"/>
                <a:sym typeface="Calibri"/>
                <a:hlinkClick r:id="rId6"/>
              </a:rPr>
              <a:t> |  | </a:t>
            </a:r>
            <a:r>
              <a:rPr lang="en-ZA" sz="600" u="sng">
                <a:solidFill>
                  <a:schemeClr val="hlink"/>
                </a:solidFill>
                <a:latin typeface="Calibri"/>
                <a:ea typeface="Calibri"/>
                <a:cs typeface="Calibri"/>
                <a:sym typeface="Calibri"/>
                <a:hlinkClick r:id="rId7"/>
              </a:rPr>
              <a:t>www.digitalservices.lib.uct.ac.za</a:t>
            </a:r>
            <a:r>
              <a:rPr lang="en-ZA" sz="600" u="sng">
                <a:solidFill>
                  <a:schemeClr val="hlink"/>
                </a:solidFill>
                <a:latin typeface="Calibri"/>
                <a:ea typeface="Calibri"/>
                <a:cs typeface="Calibri"/>
                <a:sym typeface="Calibri"/>
                <a:hlinkClick r:id="rId8"/>
              </a:rPr>
              <a:t> |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935" name="Google Shape;935;p104">
            <a:hlinkClick r:id="rId9"/>
          </p:cNvPr>
          <p:cNvPicPr preferRelativeResize="0"/>
          <p:nvPr/>
        </p:nvPicPr>
        <p:blipFill>
          <a:blip r:embed="rId10">
            <a:alphaModFix amt="75000"/>
          </a:blip>
          <a:stretch>
            <a:fillRect/>
          </a:stretch>
        </p:blipFill>
        <p:spPr>
          <a:xfrm>
            <a:off x="7954792" y="0"/>
            <a:ext cx="1189209" cy="430800"/>
          </a:xfrm>
          <a:prstGeom prst="rect">
            <a:avLst/>
          </a:prstGeom>
          <a:noFill/>
          <a:ln>
            <a:noFill/>
          </a:ln>
        </p:spPr>
      </p:pic>
      <p:pic>
        <p:nvPicPr>
          <p:cNvPr id="936" name="Google Shape;936;p104"/>
          <p:cNvPicPr preferRelativeResize="0"/>
          <p:nvPr/>
        </p:nvPicPr>
        <p:blipFill>
          <a:blip r:embed="rId11">
            <a:alphaModFix/>
          </a:blip>
          <a:stretch>
            <a:fillRect/>
          </a:stretch>
        </p:blipFill>
        <p:spPr>
          <a:xfrm rot="-275288">
            <a:off x="73426" y="815599"/>
            <a:ext cx="4237300" cy="5073225"/>
          </a:xfrm>
          <a:prstGeom prst="rect">
            <a:avLst/>
          </a:prstGeom>
          <a:noFill/>
          <a:ln cap="flat" cmpd="sng" w="9525">
            <a:solidFill>
              <a:schemeClr val="dk2"/>
            </a:solidFill>
            <a:prstDash val="dash"/>
            <a:round/>
            <a:headEnd len="sm" w="sm" type="none"/>
            <a:tailEnd len="sm" w="sm" type="none"/>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0" name="Shape 940"/>
        <p:cNvGrpSpPr/>
        <p:nvPr/>
      </p:nvGrpSpPr>
      <p:grpSpPr>
        <a:xfrm>
          <a:off x="0" y="0"/>
          <a:ext cx="0" cy="0"/>
          <a:chOff x="0" y="0"/>
          <a:chExt cx="0" cy="0"/>
        </a:xfrm>
      </p:grpSpPr>
      <p:sp>
        <p:nvSpPr>
          <p:cNvPr id="941" name="Google Shape;941;p105"/>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u="sng">
                <a:solidFill>
                  <a:schemeClr val="hlink"/>
                </a:solidFill>
                <a:latin typeface="Calibri"/>
                <a:ea typeface="Calibri"/>
                <a:cs typeface="Calibri"/>
                <a:sym typeface="Calibri"/>
                <a:hlinkClick r:id="rId3"/>
              </a:rPr>
              <a:t>Humanities Commons</a:t>
            </a:r>
            <a:endParaRPr b="1" sz="2000">
              <a:solidFill>
                <a:schemeClr val="dk1"/>
              </a:solidFill>
              <a:latin typeface="Calibri"/>
              <a:ea typeface="Calibri"/>
              <a:cs typeface="Calibri"/>
              <a:sym typeface="Calibri"/>
            </a:endParaRPr>
          </a:p>
        </p:txBody>
      </p:sp>
      <p:sp>
        <p:nvSpPr>
          <p:cNvPr id="942" name="Google Shape;942;p105"/>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DLS website:  </a:t>
            </a:r>
            <a:r>
              <a:rPr lang="en-ZA" sz="600" u="sng">
                <a:solidFill>
                  <a:schemeClr val="hlink"/>
                </a:solidFill>
                <a:latin typeface="Calibri"/>
                <a:ea typeface="Calibri"/>
                <a:cs typeface="Calibri"/>
                <a:sym typeface="Calibri"/>
                <a:hlinkClick r:id="rId4"/>
              </a:rPr>
              <a:t>http:</a:t>
            </a:r>
            <a:r>
              <a:rPr lang="en-ZA" sz="600" u="sng">
                <a:solidFill>
                  <a:schemeClr val="hlink"/>
                </a:solidFill>
                <a:latin typeface="Calibri"/>
                <a:ea typeface="Calibri"/>
                <a:cs typeface="Calibri"/>
                <a:sym typeface="Calibri"/>
                <a:hlinkClick r:id="rId5"/>
              </a:rPr>
              <a:t> |  | </a:t>
            </a:r>
            <a:r>
              <a:rPr lang="en-ZA" sz="600" u="sng">
                <a:solidFill>
                  <a:schemeClr val="hlink"/>
                </a:solidFill>
                <a:latin typeface="Calibri"/>
                <a:ea typeface="Calibri"/>
                <a:cs typeface="Calibri"/>
                <a:sym typeface="Calibri"/>
                <a:hlinkClick r:id="rId6"/>
              </a:rPr>
              <a:t>www.digitalservices.lib.uct.ac.za</a:t>
            </a:r>
            <a:r>
              <a:rPr lang="en-ZA" sz="600" u="sng">
                <a:solidFill>
                  <a:schemeClr val="hlink"/>
                </a:solidFill>
                <a:latin typeface="Calibri"/>
                <a:ea typeface="Calibri"/>
                <a:cs typeface="Calibri"/>
                <a:sym typeface="Calibri"/>
                <a:hlinkClick r:id="rId7"/>
              </a:rPr>
              <a:t> |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943" name="Google Shape;943;p105">
            <a:hlinkClick r:id="rId8"/>
          </p:cNvPr>
          <p:cNvPicPr preferRelativeResize="0"/>
          <p:nvPr/>
        </p:nvPicPr>
        <p:blipFill>
          <a:blip r:embed="rId9">
            <a:alphaModFix amt="75000"/>
          </a:blip>
          <a:stretch>
            <a:fillRect/>
          </a:stretch>
        </p:blipFill>
        <p:spPr>
          <a:xfrm>
            <a:off x="7954792" y="0"/>
            <a:ext cx="1189209" cy="430800"/>
          </a:xfrm>
          <a:prstGeom prst="rect">
            <a:avLst/>
          </a:prstGeom>
          <a:noFill/>
          <a:ln>
            <a:noFill/>
          </a:ln>
        </p:spPr>
      </p:pic>
      <p:sp>
        <p:nvSpPr>
          <p:cNvPr id="944" name="Google Shape;944;p105"/>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
        <p:nvSpPr>
          <p:cNvPr id="945" name="Google Shape;945;p105"/>
          <p:cNvSpPr txBox="1"/>
          <p:nvPr>
            <p:ph idx="1" type="body"/>
          </p:nvPr>
        </p:nvSpPr>
        <p:spPr>
          <a:xfrm>
            <a:off x="557125" y="665100"/>
            <a:ext cx="7959000" cy="2771400"/>
          </a:xfrm>
          <a:prstGeom prst="rect">
            <a:avLst/>
          </a:prstGeom>
        </p:spPr>
        <p:txBody>
          <a:bodyPr anchorCtr="0" anchor="ctr" bIns="91425" lIns="91425" spcFirstLastPara="1" rIns="91425" wrap="square" tIns="91425">
            <a:noAutofit/>
          </a:bodyPr>
          <a:lstStyle/>
          <a:p>
            <a:pPr indent="0" lvl="0" marL="0" rtl="0" algn="l">
              <a:lnSpc>
                <a:spcPct val="125000"/>
              </a:lnSpc>
              <a:spcBef>
                <a:spcPts val="1000"/>
              </a:spcBef>
              <a:spcAft>
                <a:spcPts val="0"/>
              </a:spcAft>
              <a:buClr>
                <a:schemeClr val="dk1"/>
              </a:buClr>
              <a:buSzPts val="1100"/>
              <a:buFont typeface="Arial"/>
              <a:buNone/>
            </a:pPr>
            <a:r>
              <a:rPr lang="en-ZA" sz="1400"/>
              <a:t>Humanities Commons is a trusted, nonprofit network where humanities scholars can create a professional profile, discuss common interests, develop new publications, and share their work. … open to anyone.</a:t>
            </a:r>
            <a:endParaRPr sz="1400"/>
          </a:p>
          <a:p>
            <a:pPr indent="0" lvl="0" marL="0" rtl="0" algn="l">
              <a:lnSpc>
                <a:spcPct val="125000"/>
              </a:lnSpc>
              <a:spcBef>
                <a:spcPts val="1000"/>
              </a:spcBef>
              <a:spcAft>
                <a:spcPts val="0"/>
              </a:spcAft>
              <a:buClr>
                <a:schemeClr val="dk1"/>
              </a:buClr>
              <a:buSzPts val="1100"/>
              <a:buFont typeface="Arial"/>
              <a:buNone/>
            </a:pPr>
            <a:r>
              <a:rPr lang="en-ZA" sz="1400"/>
              <a:t>...designed by scholarly societies in the humanities to serve the needs of humanists as they engage in teaching and research that benefit the larger community. Unlike other social and academic communities, Humanities Commons is open-access, open-source, and nonprofit. It is focused on providing a space to discuss, share, and store cutting-edge research and innovative pedagogy</a:t>
            </a:r>
            <a:endParaRPr sz="1400"/>
          </a:p>
          <a:p>
            <a:pPr indent="0" lvl="0" marL="0" rtl="0" algn="l">
              <a:lnSpc>
                <a:spcPct val="125000"/>
              </a:lnSpc>
              <a:spcBef>
                <a:spcPts val="1000"/>
              </a:spcBef>
              <a:spcAft>
                <a:spcPts val="0"/>
              </a:spcAft>
              <a:buClr>
                <a:schemeClr val="dk1"/>
              </a:buClr>
              <a:buSzPts val="1100"/>
              <a:buFont typeface="Arial"/>
              <a:buNone/>
            </a:pPr>
            <a:r>
              <a:rPr lang="en-ZA" sz="1400"/>
              <a:t>The network also features an open-access repository, the Commons Open Repository Exchange...</a:t>
            </a:r>
            <a:endParaRPr sz="1400"/>
          </a:p>
          <a:p>
            <a:pPr indent="0" lvl="0" marL="0" rtl="0" algn="l">
              <a:lnSpc>
                <a:spcPct val="125000"/>
              </a:lnSpc>
              <a:spcBef>
                <a:spcPts val="1000"/>
              </a:spcBef>
              <a:spcAft>
                <a:spcPts val="0"/>
              </a:spcAft>
              <a:buClr>
                <a:schemeClr val="dk1"/>
              </a:buClr>
              <a:buSzPts val="1100"/>
              <a:buFont typeface="Arial"/>
              <a:buNone/>
            </a:pPr>
            <a:r>
              <a:t/>
            </a:r>
            <a:endParaRPr sz="1400"/>
          </a:p>
        </p:txBody>
      </p:sp>
      <p:pic>
        <p:nvPicPr>
          <p:cNvPr id="946" name="Google Shape;946;p105"/>
          <p:cNvPicPr preferRelativeResize="0"/>
          <p:nvPr/>
        </p:nvPicPr>
        <p:blipFill>
          <a:blip r:embed="rId10">
            <a:alphaModFix/>
          </a:blip>
          <a:stretch>
            <a:fillRect/>
          </a:stretch>
        </p:blipFill>
        <p:spPr>
          <a:xfrm rot="172549">
            <a:off x="81300" y="3195875"/>
            <a:ext cx="8805622" cy="3304525"/>
          </a:xfrm>
          <a:prstGeom prst="rect">
            <a:avLst/>
          </a:prstGeom>
          <a:noFill/>
          <a:ln cap="flat" cmpd="sng" w="9525">
            <a:solidFill>
              <a:schemeClr val="dk2"/>
            </a:solidFill>
            <a:prstDash val="dash"/>
            <a:round/>
            <a:headEnd len="sm" w="sm" type="none"/>
            <a:tailEnd len="sm" w="sm" type="none"/>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0" name="Shape 950"/>
        <p:cNvGrpSpPr/>
        <p:nvPr/>
      </p:nvGrpSpPr>
      <p:grpSpPr>
        <a:xfrm>
          <a:off x="0" y="0"/>
          <a:ext cx="0" cy="0"/>
          <a:chOff x="0" y="0"/>
          <a:chExt cx="0" cy="0"/>
        </a:xfrm>
      </p:grpSpPr>
      <p:pic>
        <p:nvPicPr>
          <p:cNvPr id="951" name="Google Shape;951;p106">
            <a:hlinkClick r:id="rId3"/>
          </p:cNvPr>
          <p:cNvPicPr preferRelativeResize="0"/>
          <p:nvPr/>
        </p:nvPicPr>
        <p:blipFill rotWithShape="1">
          <a:blip r:embed="rId4">
            <a:alphaModFix/>
          </a:blip>
          <a:srcRect b="0" l="0" r="0" t="0"/>
          <a:stretch/>
        </p:blipFill>
        <p:spPr>
          <a:xfrm>
            <a:off x="311700" y="1536636"/>
            <a:ext cx="3285776" cy="1563551"/>
          </a:xfrm>
          <a:prstGeom prst="rect">
            <a:avLst/>
          </a:prstGeom>
          <a:noFill/>
          <a:ln>
            <a:noFill/>
          </a:ln>
        </p:spPr>
      </p:pic>
      <p:pic>
        <p:nvPicPr>
          <p:cNvPr id="952" name="Google Shape;952;p106">
            <a:hlinkClick r:id="rId5"/>
          </p:cNvPr>
          <p:cNvPicPr preferRelativeResize="0"/>
          <p:nvPr/>
        </p:nvPicPr>
        <p:blipFill rotWithShape="1">
          <a:blip r:embed="rId6">
            <a:alphaModFix/>
          </a:blip>
          <a:srcRect b="0" l="0" r="0" t="0"/>
          <a:stretch/>
        </p:blipFill>
        <p:spPr>
          <a:xfrm>
            <a:off x="2770221" y="4058717"/>
            <a:ext cx="6062081" cy="1888800"/>
          </a:xfrm>
          <a:prstGeom prst="rect">
            <a:avLst/>
          </a:prstGeom>
          <a:noFill/>
          <a:ln>
            <a:noFill/>
          </a:ln>
        </p:spPr>
      </p:pic>
      <p:pic>
        <p:nvPicPr>
          <p:cNvPr id="953" name="Google Shape;953;p106">
            <a:hlinkClick r:id="rId7"/>
          </p:cNvPr>
          <p:cNvPicPr preferRelativeResize="0"/>
          <p:nvPr/>
        </p:nvPicPr>
        <p:blipFill rotWithShape="1">
          <a:blip r:embed="rId8">
            <a:alphaModFix/>
          </a:blip>
          <a:srcRect b="0" l="0" r="0" t="0"/>
          <a:stretch/>
        </p:blipFill>
        <p:spPr>
          <a:xfrm>
            <a:off x="5219350" y="1493024"/>
            <a:ext cx="3027401" cy="1628951"/>
          </a:xfrm>
          <a:prstGeom prst="rect">
            <a:avLst/>
          </a:prstGeom>
          <a:noFill/>
          <a:ln>
            <a:noFill/>
          </a:ln>
        </p:spPr>
      </p:pic>
      <p:pic>
        <p:nvPicPr>
          <p:cNvPr id="954" name="Google Shape;954;p106">
            <a:hlinkClick r:id="rId9"/>
          </p:cNvPr>
          <p:cNvPicPr preferRelativeResize="0"/>
          <p:nvPr/>
        </p:nvPicPr>
        <p:blipFill rotWithShape="1">
          <a:blip r:embed="rId10">
            <a:alphaModFix/>
          </a:blip>
          <a:srcRect b="0" l="0" r="0" t="0"/>
          <a:stretch/>
        </p:blipFill>
        <p:spPr>
          <a:xfrm>
            <a:off x="311700" y="4615287"/>
            <a:ext cx="2197750" cy="775675"/>
          </a:xfrm>
          <a:prstGeom prst="rect">
            <a:avLst/>
          </a:prstGeom>
          <a:noFill/>
          <a:ln>
            <a:noFill/>
          </a:ln>
        </p:spPr>
      </p:pic>
      <p:sp>
        <p:nvSpPr>
          <p:cNvPr id="955" name="Google Shape;955;p106"/>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DH Groups in South Africa</a:t>
            </a:r>
            <a:endParaRPr b="1" sz="2000">
              <a:solidFill>
                <a:schemeClr val="dk1"/>
              </a:solidFill>
              <a:latin typeface="Calibri"/>
              <a:ea typeface="Calibri"/>
              <a:cs typeface="Calibri"/>
              <a:sym typeface="Calibri"/>
            </a:endParaRPr>
          </a:p>
        </p:txBody>
      </p:sp>
      <p:sp>
        <p:nvSpPr>
          <p:cNvPr id="956" name="Google Shape;956;p106"/>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0" name="Shape 960"/>
        <p:cNvGrpSpPr/>
        <p:nvPr/>
      </p:nvGrpSpPr>
      <p:grpSpPr>
        <a:xfrm>
          <a:off x="0" y="0"/>
          <a:ext cx="0" cy="0"/>
          <a:chOff x="0" y="0"/>
          <a:chExt cx="0" cy="0"/>
        </a:xfrm>
      </p:grpSpPr>
      <p:graphicFrame>
        <p:nvGraphicFramePr>
          <p:cNvPr id="961" name="Google Shape;961;p107"/>
          <p:cNvGraphicFramePr/>
          <p:nvPr/>
        </p:nvGraphicFramePr>
        <p:xfrm>
          <a:off x="446225" y="827700"/>
          <a:ext cx="3000000" cy="3000000"/>
        </p:xfrm>
        <a:graphic>
          <a:graphicData uri="http://schemas.openxmlformats.org/drawingml/2006/table">
            <a:tbl>
              <a:tblPr>
                <a:noFill/>
                <a:tableStyleId>{9014530F-475D-406C-AAAB-B276B63FD8B2}</a:tableStyleId>
              </a:tblPr>
              <a:tblGrid>
                <a:gridCol w="1078675"/>
                <a:gridCol w="3462975"/>
                <a:gridCol w="3726050"/>
              </a:tblGrid>
              <a:tr h="477625">
                <a:tc>
                  <a:txBody>
                    <a:bodyPr/>
                    <a:lstStyle/>
                    <a:p>
                      <a:pPr indent="0" lvl="0" marL="0" rtl="0" algn="ctr">
                        <a:lnSpc>
                          <a:spcPct val="115000"/>
                        </a:lnSpc>
                        <a:spcBef>
                          <a:spcPts val="0"/>
                        </a:spcBef>
                        <a:spcAft>
                          <a:spcPts val="0"/>
                        </a:spcAft>
                        <a:buNone/>
                      </a:pPr>
                      <a:r>
                        <a:rPr b="1" lang="en-ZA" sz="1100"/>
                        <a:t>tool</a:t>
                      </a:r>
                      <a:endParaRPr b="1" sz="11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ZA" sz="1100"/>
                        <a:t>web address</a:t>
                      </a:r>
                      <a:endParaRPr b="1" sz="11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ZA" sz="1100"/>
                        <a:t>what for?</a:t>
                      </a:r>
                      <a:endParaRPr b="1" sz="11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77625">
                <a:tc>
                  <a:txBody>
                    <a:bodyPr/>
                    <a:lstStyle/>
                    <a:p>
                      <a:pPr indent="0" lvl="0" marL="0" rtl="0" algn="r">
                        <a:lnSpc>
                          <a:spcPct val="115000"/>
                        </a:lnSpc>
                        <a:spcBef>
                          <a:spcPts val="0"/>
                        </a:spcBef>
                        <a:spcAft>
                          <a:spcPts val="0"/>
                        </a:spcAft>
                        <a:buNone/>
                      </a:pPr>
                      <a:r>
                        <a:rPr b="1" lang="en-ZA" sz="1200">
                          <a:latin typeface="Calibri"/>
                          <a:ea typeface="Calibri"/>
                          <a:cs typeface="Calibri"/>
                          <a:sym typeface="Calibri"/>
                        </a:rPr>
                        <a:t>Tableau</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rgbClr val="0000FF"/>
                          </a:solidFill>
                          <a:latin typeface="Calibri"/>
                          <a:ea typeface="Calibri"/>
                          <a:cs typeface="Calibri"/>
                          <a:sym typeface="Calibri"/>
                          <a:hlinkClick r:id="rId3"/>
                        </a:rPr>
                        <a:t>https:</a:t>
                      </a:r>
                      <a:r>
                        <a:rPr lang="en-ZA" sz="1200" u="sng">
                          <a:solidFill>
                            <a:srgbClr val="0000FF"/>
                          </a:solidFill>
                          <a:latin typeface="Calibri"/>
                          <a:ea typeface="Calibri"/>
                          <a:cs typeface="Calibri"/>
                          <a:sym typeface="Calibri"/>
                          <a:hlinkClick r:id="rId4"/>
                        </a:rPr>
                        <a:t> |  | </a:t>
                      </a:r>
                      <a:r>
                        <a:rPr lang="en-ZA" sz="1200" u="sng">
                          <a:solidFill>
                            <a:srgbClr val="0000FF"/>
                          </a:solidFill>
                          <a:latin typeface="Calibri"/>
                          <a:ea typeface="Calibri"/>
                          <a:cs typeface="Calibri"/>
                          <a:sym typeface="Calibri"/>
                          <a:hlinkClick r:id="rId5"/>
                        </a:rPr>
                        <a:t>public.tableau.com</a:t>
                      </a:r>
                      <a:r>
                        <a:rPr lang="en-ZA" sz="1200" u="sng">
                          <a:solidFill>
                            <a:srgbClr val="0000FF"/>
                          </a:solidFill>
                          <a:latin typeface="Calibri"/>
                          <a:ea typeface="Calibri"/>
                          <a:cs typeface="Calibri"/>
                          <a:sym typeface="Calibri"/>
                          <a:hlinkClick r:id="rId6"/>
                        </a:rPr>
                        <a:t> | </a:t>
                      </a:r>
                      <a:endParaRPr b="1" sz="1200" u="sng">
                        <a:solidFill>
                          <a:srgbClr val="0000FF"/>
                        </a:solidFill>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ZA" sz="1200">
                          <a:latin typeface="Calibri"/>
                          <a:ea typeface="Calibri"/>
                          <a:cs typeface="Calibri"/>
                          <a:sym typeface="Calibri"/>
                        </a:rPr>
                        <a:t>interactive data visualization software</a:t>
                      </a:r>
                      <a:endParaRPr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77625">
                <a:tc>
                  <a:txBody>
                    <a:bodyPr/>
                    <a:lstStyle/>
                    <a:p>
                      <a:pPr indent="0" lvl="0" marL="0" rtl="0" algn="r">
                        <a:lnSpc>
                          <a:spcPct val="115000"/>
                        </a:lnSpc>
                        <a:spcBef>
                          <a:spcPts val="0"/>
                        </a:spcBef>
                        <a:spcAft>
                          <a:spcPts val="0"/>
                        </a:spcAft>
                        <a:buNone/>
                      </a:pPr>
                      <a:r>
                        <a:rPr b="1" lang="en-ZA" sz="1200">
                          <a:latin typeface="Calibri"/>
                          <a:ea typeface="Calibri"/>
                          <a:cs typeface="Calibri"/>
                          <a:sym typeface="Calibri"/>
                        </a:rPr>
                        <a:t>ArcGis</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rgbClr val="0000FF"/>
                          </a:solidFill>
                          <a:latin typeface="Calibri"/>
                          <a:ea typeface="Calibri"/>
                          <a:cs typeface="Calibri"/>
                          <a:sym typeface="Calibri"/>
                          <a:hlinkClick r:id="rId7"/>
                        </a:rPr>
                        <a:t>https:</a:t>
                      </a:r>
                      <a:r>
                        <a:rPr lang="en-ZA" sz="1200" u="sng">
                          <a:solidFill>
                            <a:srgbClr val="0000FF"/>
                          </a:solidFill>
                          <a:latin typeface="Calibri"/>
                          <a:ea typeface="Calibri"/>
                          <a:cs typeface="Calibri"/>
                          <a:sym typeface="Calibri"/>
                          <a:hlinkClick r:id="rId8"/>
                        </a:rPr>
                        <a:t> |  | </a:t>
                      </a:r>
                      <a:r>
                        <a:rPr lang="en-ZA" sz="1200" u="sng">
                          <a:solidFill>
                            <a:srgbClr val="0000FF"/>
                          </a:solidFill>
                          <a:latin typeface="Calibri"/>
                          <a:ea typeface="Calibri"/>
                          <a:cs typeface="Calibri"/>
                          <a:sym typeface="Calibri"/>
                          <a:hlinkClick r:id="rId9"/>
                        </a:rPr>
                        <a:t>www.arcgis.com</a:t>
                      </a:r>
                      <a:r>
                        <a:rPr lang="en-ZA" sz="1200" u="sng">
                          <a:solidFill>
                            <a:srgbClr val="0000FF"/>
                          </a:solidFill>
                          <a:latin typeface="Calibri"/>
                          <a:ea typeface="Calibri"/>
                          <a:cs typeface="Calibri"/>
                          <a:sym typeface="Calibri"/>
                          <a:hlinkClick r:id="rId10"/>
                        </a:rPr>
                        <a:t> | </a:t>
                      </a:r>
                      <a:r>
                        <a:rPr lang="en-ZA" sz="1200" u="sng">
                          <a:solidFill>
                            <a:srgbClr val="0000FF"/>
                          </a:solidFill>
                          <a:latin typeface="Calibri"/>
                          <a:ea typeface="Calibri"/>
                          <a:cs typeface="Calibri"/>
                          <a:sym typeface="Calibri"/>
                          <a:hlinkClick r:id="rId11"/>
                        </a:rPr>
                        <a:t>home</a:t>
                      </a:r>
                      <a:r>
                        <a:rPr lang="en-ZA" sz="1200" u="sng">
                          <a:solidFill>
                            <a:srgbClr val="0000FF"/>
                          </a:solidFill>
                          <a:latin typeface="Calibri"/>
                          <a:ea typeface="Calibri"/>
                          <a:cs typeface="Calibri"/>
                          <a:sym typeface="Calibri"/>
                          <a:hlinkClick r:id="rId12"/>
                        </a:rPr>
                        <a:t> | </a:t>
                      </a:r>
                      <a:r>
                        <a:rPr lang="en-ZA" sz="1200" u="sng">
                          <a:solidFill>
                            <a:srgbClr val="0000FF"/>
                          </a:solidFill>
                          <a:latin typeface="Calibri"/>
                          <a:ea typeface="Calibri"/>
                          <a:cs typeface="Calibri"/>
                          <a:sym typeface="Calibri"/>
                          <a:hlinkClick r:id="rId13"/>
                        </a:rPr>
                        <a:t>index.html</a:t>
                      </a:r>
                      <a:endParaRPr b="1" sz="1200" u="sng">
                        <a:solidFill>
                          <a:srgbClr val="0000FF"/>
                        </a:solidFill>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latin typeface="Calibri"/>
                          <a:ea typeface="Calibri"/>
                          <a:cs typeface="Calibri"/>
                          <a:sym typeface="Calibri"/>
                        </a:rPr>
                        <a:t>tool for developing your own maps and analyzing spatial data</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77625">
                <a:tc>
                  <a:txBody>
                    <a:bodyPr/>
                    <a:lstStyle/>
                    <a:p>
                      <a:pPr indent="0" lvl="0" marL="0" rtl="0" algn="r">
                        <a:lnSpc>
                          <a:spcPct val="115000"/>
                        </a:lnSpc>
                        <a:spcBef>
                          <a:spcPts val="0"/>
                        </a:spcBef>
                        <a:spcAft>
                          <a:spcPts val="0"/>
                        </a:spcAft>
                        <a:buNone/>
                      </a:pPr>
                      <a:r>
                        <a:rPr b="1" lang="en-ZA" sz="1200">
                          <a:latin typeface="Calibri"/>
                          <a:ea typeface="Calibri"/>
                          <a:cs typeface="Calibri"/>
                          <a:sym typeface="Calibri"/>
                        </a:rPr>
                        <a:t>Amnesia</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rgbClr val="0000FF"/>
                          </a:solidFill>
                          <a:latin typeface="Calibri"/>
                          <a:ea typeface="Calibri"/>
                          <a:cs typeface="Calibri"/>
                          <a:sym typeface="Calibri"/>
                          <a:hlinkClick r:id="rId14"/>
                        </a:rPr>
                        <a:t>https:</a:t>
                      </a:r>
                      <a:r>
                        <a:rPr lang="en-ZA" sz="1200" u="sng">
                          <a:solidFill>
                            <a:srgbClr val="0000FF"/>
                          </a:solidFill>
                          <a:latin typeface="Calibri"/>
                          <a:ea typeface="Calibri"/>
                          <a:cs typeface="Calibri"/>
                          <a:sym typeface="Calibri"/>
                          <a:hlinkClick r:id="rId15"/>
                        </a:rPr>
                        <a:t> |  | </a:t>
                      </a:r>
                      <a:r>
                        <a:rPr lang="en-ZA" sz="1200" u="sng">
                          <a:solidFill>
                            <a:srgbClr val="0000FF"/>
                          </a:solidFill>
                          <a:latin typeface="Calibri"/>
                          <a:ea typeface="Calibri"/>
                          <a:cs typeface="Calibri"/>
                          <a:sym typeface="Calibri"/>
                          <a:hlinkClick r:id="rId16"/>
                        </a:rPr>
                        <a:t>amnesia.openaire.eu</a:t>
                      </a:r>
                      <a:r>
                        <a:rPr lang="en-ZA" sz="1200" u="sng">
                          <a:solidFill>
                            <a:srgbClr val="0000FF"/>
                          </a:solidFill>
                          <a:latin typeface="Calibri"/>
                          <a:ea typeface="Calibri"/>
                          <a:cs typeface="Calibri"/>
                          <a:sym typeface="Calibri"/>
                          <a:hlinkClick r:id="rId17"/>
                        </a:rPr>
                        <a:t> | </a:t>
                      </a:r>
                      <a:endParaRPr b="1" sz="1200" u="sng">
                        <a:solidFill>
                          <a:srgbClr val="0000FF"/>
                        </a:solidFill>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latin typeface="Calibri"/>
                          <a:ea typeface="Calibri"/>
                          <a:cs typeface="Calibri"/>
                          <a:sym typeface="Calibri"/>
                        </a:rPr>
                        <a:t>data anonymization web-tool, that allows you to remove identifying information from data.</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77625">
                <a:tc>
                  <a:txBody>
                    <a:bodyPr/>
                    <a:lstStyle/>
                    <a:p>
                      <a:pPr indent="0" lvl="0" marL="0" rtl="0" algn="r">
                        <a:lnSpc>
                          <a:spcPct val="115000"/>
                        </a:lnSpc>
                        <a:spcBef>
                          <a:spcPts val="0"/>
                        </a:spcBef>
                        <a:spcAft>
                          <a:spcPts val="0"/>
                        </a:spcAft>
                        <a:buNone/>
                      </a:pPr>
                      <a:r>
                        <a:rPr b="1" lang="en-ZA" sz="1200">
                          <a:latin typeface="Calibri"/>
                          <a:ea typeface="Calibri"/>
                          <a:cs typeface="Calibri"/>
                          <a:sym typeface="Calibri"/>
                        </a:rPr>
                        <a:t>Rstudio</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rgbClr val="0000FF"/>
                          </a:solidFill>
                          <a:latin typeface="Calibri"/>
                          <a:ea typeface="Calibri"/>
                          <a:cs typeface="Calibri"/>
                          <a:sym typeface="Calibri"/>
                          <a:hlinkClick r:id="rId18"/>
                        </a:rPr>
                        <a:t>https:</a:t>
                      </a:r>
                      <a:r>
                        <a:rPr lang="en-ZA" sz="1200" u="sng">
                          <a:solidFill>
                            <a:srgbClr val="0000FF"/>
                          </a:solidFill>
                          <a:latin typeface="Calibri"/>
                          <a:ea typeface="Calibri"/>
                          <a:cs typeface="Calibri"/>
                          <a:sym typeface="Calibri"/>
                          <a:hlinkClick r:id="rId19"/>
                        </a:rPr>
                        <a:t> |  | </a:t>
                      </a:r>
                      <a:r>
                        <a:rPr lang="en-ZA" sz="1200" u="sng">
                          <a:solidFill>
                            <a:srgbClr val="0000FF"/>
                          </a:solidFill>
                          <a:latin typeface="Calibri"/>
                          <a:ea typeface="Calibri"/>
                          <a:cs typeface="Calibri"/>
                          <a:sym typeface="Calibri"/>
                          <a:hlinkClick r:id="rId20"/>
                        </a:rPr>
                        <a:t>rstudio.com</a:t>
                      </a:r>
                      <a:r>
                        <a:rPr lang="en-ZA" sz="1200" u="sng">
                          <a:solidFill>
                            <a:srgbClr val="0000FF"/>
                          </a:solidFill>
                          <a:latin typeface="Calibri"/>
                          <a:ea typeface="Calibri"/>
                          <a:cs typeface="Calibri"/>
                          <a:sym typeface="Calibri"/>
                          <a:hlinkClick r:id="rId21"/>
                        </a:rPr>
                        <a:t> | </a:t>
                      </a:r>
                      <a:endParaRPr b="1" sz="1200" u="sng">
                        <a:solidFill>
                          <a:srgbClr val="0000FF"/>
                        </a:solidFill>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latin typeface="Calibri"/>
                          <a:ea typeface="Calibri"/>
                          <a:cs typeface="Calibri"/>
                          <a:sym typeface="Calibri"/>
                        </a:rPr>
                        <a:t>a set of integrated and productive tools for statistical computing and graphics programming language R</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77625">
                <a:tc>
                  <a:txBody>
                    <a:bodyPr/>
                    <a:lstStyle/>
                    <a:p>
                      <a:pPr indent="0" lvl="0" marL="0" rtl="0" algn="r">
                        <a:lnSpc>
                          <a:spcPct val="115000"/>
                        </a:lnSpc>
                        <a:spcBef>
                          <a:spcPts val="0"/>
                        </a:spcBef>
                        <a:spcAft>
                          <a:spcPts val="0"/>
                        </a:spcAft>
                        <a:buNone/>
                      </a:pPr>
                      <a:r>
                        <a:rPr b="1" lang="en-ZA" sz="1200">
                          <a:latin typeface="Calibri"/>
                          <a:ea typeface="Calibri"/>
                          <a:cs typeface="Calibri"/>
                          <a:sym typeface="Calibri"/>
                        </a:rPr>
                        <a:t>NVivo 12</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rgbClr val="0000FF"/>
                          </a:solidFill>
                          <a:latin typeface="Calibri"/>
                          <a:ea typeface="Calibri"/>
                          <a:cs typeface="Calibri"/>
                          <a:sym typeface="Calibri"/>
                          <a:hlinkClick r:id="rId22"/>
                        </a:rPr>
                        <a:t>https:</a:t>
                      </a:r>
                      <a:r>
                        <a:rPr lang="en-ZA" sz="1200" u="sng">
                          <a:solidFill>
                            <a:srgbClr val="0000FF"/>
                          </a:solidFill>
                          <a:latin typeface="Calibri"/>
                          <a:ea typeface="Calibri"/>
                          <a:cs typeface="Calibri"/>
                          <a:sym typeface="Calibri"/>
                          <a:hlinkClick r:id="rId23"/>
                        </a:rPr>
                        <a:t> |  | </a:t>
                      </a:r>
                      <a:r>
                        <a:rPr lang="en-ZA" sz="1200" u="sng">
                          <a:solidFill>
                            <a:srgbClr val="0000FF"/>
                          </a:solidFill>
                          <a:latin typeface="Calibri"/>
                          <a:ea typeface="Calibri"/>
                          <a:cs typeface="Calibri"/>
                          <a:sym typeface="Calibri"/>
                          <a:hlinkClick r:id="rId24"/>
                        </a:rPr>
                        <a:t>www.qsrinternational.com</a:t>
                      </a:r>
                      <a:r>
                        <a:rPr lang="en-ZA" sz="1200" u="sng">
                          <a:solidFill>
                            <a:srgbClr val="0000FF"/>
                          </a:solidFill>
                          <a:latin typeface="Calibri"/>
                          <a:ea typeface="Calibri"/>
                          <a:cs typeface="Calibri"/>
                          <a:sym typeface="Calibri"/>
                          <a:hlinkClick r:id="rId25"/>
                        </a:rPr>
                        <a:t> | </a:t>
                      </a:r>
                      <a:r>
                        <a:rPr lang="en-ZA" sz="1200" u="sng">
                          <a:solidFill>
                            <a:srgbClr val="0000FF"/>
                          </a:solidFill>
                          <a:latin typeface="Calibri"/>
                          <a:ea typeface="Calibri"/>
                          <a:cs typeface="Calibri"/>
                          <a:sym typeface="Calibri"/>
                          <a:hlinkClick r:id="rId26"/>
                        </a:rPr>
                        <a:t>nvivo</a:t>
                      </a:r>
                      <a:r>
                        <a:rPr lang="en-ZA" sz="1200" u="sng">
                          <a:solidFill>
                            <a:srgbClr val="0000FF"/>
                          </a:solidFill>
                          <a:latin typeface="Calibri"/>
                          <a:ea typeface="Calibri"/>
                          <a:cs typeface="Calibri"/>
                          <a:sym typeface="Calibri"/>
                          <a:hlinkClick r:id="rId27"/>
                        </a:rPr>
                        <a:t> | </a:t>
                      </a:r>
                      <a:r>
                        <a:rPr lang="en-ZA" sz="1200" u="sng">
                          <a:solidFill>
                            <a:srgbClr val="0000FF"/>
                          </a:solidFill>
                          <a:latin typeface="Calibri"/>
                          <a:ea typeface="Calibri"/>
                          <a:cs typeface="Calibri"/>
                          <a:sym typeface="Calibri"/>
                          <a:hlinkClick r:id="rId28"/>
                        </a:rPr>
                        <a:t>home</a:t>
                      </a:r>
                      <a:endParaRPr b="1" sz="1200" u="sng">
                        <a:solidFill>
                          <a:srgbClr val="0000FF"/>
                        </a:solidFill>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latin typeface="Calibri"/>
                          <a:ea typeface="Calibri"/>
                          <a:cs typeface="Calibri"/>
                          <a:sym typeface="Calibri"/>
                        </a:rPr>
                        <a:t>qualitative data analysis software</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77625">
                <a:tc>
                  <a:txBody>
                    <a:bodyPr/>
                    <a:lstStyle/>
                    <a:p>
                      <a:pPr indent="0" lvl="0" marL="0" rtl="0" algn="r">
                        <a:lnSpc>
                          <a:spcPct val="115000"/>
                        </a:lnSpc>
                        <a:spcBef>
                          <a:spcPts val="0"/>
                        </a:spcBef>
                        <a:spcAft>
                          <a:spcPts val="0"/>
                        </a:spcAft>
                        <a:buNone/>
                      </a:pPr>
                      <a:r>
                        <a:rPr b="1" lang="en-ZA" sz="1200">
                          <a:latin typeface="Calibri"/>
                          <a:ea typeface="Calibri"/>
                          <a:cs typeface="Calibri"/>
                          <a:sym typeface="Calibri"/>
                        </a:rPr>
                        <a:t>SPSS</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rgbClr val="0000FF"/>
                          </a:solidFill>
                          <a:latin typeface="Calibri"/>
                          <a:ea typeface="Calibri"/>
                          <a:cs typeface="Calibri"/>
                          <a:sym typeface="Calibri"/>
                          <a:hlinkClick r:id="rId29"/>
                        </a:rPr>
                        <a:t>https:</a:t>
                      </a:r>
                      <a:r>
                        <a:rPr lang="en-ZA" sz="1200" u="sng">
                          <a:solidFill>
                            <a:srgbClr val="0000FF"/>
                          </a:solidFill>
                          <a:latin typeface="Calibri"/>
                          <a:ea typeface="Calibri"/>
                          <a:cs typeface="Calibri"/>
                          <a:sym typeface="Calibri"/>
                          <a:hlinkClick r:id="rId30"/>
                        </a:rPr>
                        <a:t> |  | </a:t>
                      </a:r>
                      <a:r>
                        <a:rPr lang="en-ZA" sz="1200" u="sng">
                          <a:solidFill>
                            <a:srgbClr val="0000FF"/>
                          </a:solidFill>
                          <a:latin typeface="Calibri"/>
                          <a:ea typeface="Calibri"/>
                          <a:cs typeface="Calibri"/>
                          <a:sym typeface="Calibri"/>
                          <a:hlinkClick r:id="rId31"/>
                        </a:rPr>
                        <a:t>www.ibm.com</a:t>
                      </a:r>
                      <a:r>
                        <a:rPr lang="en-ZA" sz="1200" u="sng">
                          <a:solidFill>
                            <a:srgbClr val="0000FF"/>
                          </a:solidFill>
                          <a:latin typeface="Calibri"/>
                          <a:ea typeface="Calibri"/>
                          <a:cs typeface="Calibri"/>
                          <a:sym typeface="Calibri"/>
                          <a:hlinkClick r:id="rId32"/>
                        </a:rPr>
                        <a:t> | </a:t>
                      </a:r>
                      <a:r>
                        <a:rPr lang="en-ZA" sz="1200" u="sng">
                          <a:solidFill>
                            <a:srgbClr val="0000FF"/>
                          </a:solidFill>
                          <a:latin typeface="Calibri"/>
                          <a:ea typeface="Calibri"/>
                          <a:cs typeface="Calibri"/>
                          <a:sym typeface="Calibri"/>
                          <a:hlinkClick r:id="rId33"/>
                        </a:rPr>
                        <a:t>za-en</a:t>
                      </a:r>
                      <a:r>
                        <a:rPr lang="en-ZA" sz="1200" u="sng">
                          <a:solidFill>
                            <a:srgbClr val="0000FF"/>
                          </a:solidFill>
                          <a:latin typeface="Calibri"/>
                          <a:ea typeface="Calibri"/>
                          <a:cs typeface="Calibri"/>
                          <a:sym typeface="Calibri"/>
                          <a:hlinkClick r:id="rId34"/>
                        </a:rPr>
                        <a:t> | </a:t>
                      </a:r>
                      <a:r>
                        <a:rPr lang="en-ZA" sz="1200" u="sng">
                          <a:solidFill>
                            <a:srgbClr val="0000FF"/>
                          </a:solidFill>
                          <a:latin typeface="Calibri"/>
                          <a:ea typeface="Calibri"/>
                          <a:cs typeface="Calibri"/>
                          <a:sym typeface="Calibri"/>
                          <a:hlinkClick r:id="rId35"/>
                        </a:rPr>
                        <a:t>analytics</a:t>
                      </a:r>
                      <a:r>
                        <a:rPr lang="en-ZA" sz="1200" u="sng">
                          <a:solidFill>
                            <a:srgbClr val="0000FF"/>
                          </a:solidFill>
                          <a:latin typeface="Calibri"/>
                          <a:ea typeface="Calibri"/>
                          <a:cs typeface="Calibri"/>
                          <a:sym typeface="Calibri"/>
                          <a:hlinkClick r:id="rId36"/>
                        </a:rPr>
                        <a:t> | </a:t>
                      </a:r>
                      <a:r>
                        <a:rPr lang="en-ZA" sz="1200" u="sng">
                          <a:solidFill>
                            <a:srgbClr val="0000FF"/>
                          </a:solidFill>
                          <a:latin typeface="Calibri"/>
                          <a:ea typeface="Calibri"/>
                          <a:cs typeface="Calibri"/>
                          <a:sym typeface="Calibri"/>
                          <a:hlinkClick r:id="rId37"/>
                        </a:rPr>
                        <a:t>spss-statistics-software</a:t>
                      </a:r>
                      <a:endParaRPr b="1" sz="1200" u="sng">
                        <a:solidFill>
                          <a:srgbClr val="0000FF"/>
                        </a:solidFill>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latin typeface="Calibri"/>
                          <a:ea typeface="Calibri"/>
                          <a:cs typeface="Calibri"/>
                          <a:sym typeface="Calibri"/>
                        </a:rPr>
                        <a:t>software package used for interactive, or batched, statistical analysis.</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77625">
                <a:tc>
                  <a:txBody>
                    <a:bodyPr/>
                    <a:lstStyle/>
                    <a:p>
                      <a:pPr indent="0" lvl="0" marL="0" rtl="0" algn="r">
                        <a:lnSpc>
                          <a:spcPct val="115000"/>
                        </a:lnSpc>
                        <a:spcBef>
                          <a:spcPts val="0"/>
                        </a:spcBef>
                        <a:spcAft>
                          <a:spcPts val="0"/>
                        </a:spcAft>
                        <a:buNone/>
                      </a:pPr>
                      <a:r>
                        <a:rPr b="1" lang="en-ZA" sz="1200">
                          <a:latin typeface="Calibri"/>
                          <a:ea typeface="Calibri"/>
                          <a:cs typeface="Calibri"/>
                          <a:sym typeface="Calibri"/>
                        </a:rPr>
                        <a:t>ATLAS.ti</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rgbClr val="0000FF"/>
                          </a:solidFill>
                          <a:latin typeface="Calibri"/>
                          <a:ea typeface="Calibri"/>
                          <a:cs typeface="Calibri"/>
                          <a:sym typeface="Calibri"/>
                          <a:hlinkClick r:id="rId38"/>
                        </a:rPr>
                        <a:t>https:</a:t>
                      </a:r>
                      <a:r>
                        <a:rPr lang="en-ZA" sz="1200" u="sng">
                          <a:solidFill>
                            <a:srgbClr val="0000FF"/>
                          </a:solidFill>
                          <a:latin typeface="Calibri"/>
                          <a:ea typeface="Calibri"/>
                          <a:cs typeface="Calibri"/>
                          <a:sym typeface="Calibri"/>
                          <a:hlinkClick r:id="rId39"/>
                        </a:rPr>
                        <a:t> |  | </a:t>
                      </a:r>
                      <a:r>
                        <a:rPr lang="en-ZA" sz="1200" u="sng">
                          <a:solidFill>
                            <a:srgbClr val="0000FF"/>
                          </a:solidFill>
                          <a:latin typeface="Calibri"/>
                          <a:ea typeface="Calibri"/>
                          <a:cs typeface="Calibri"/>
                          <a:sym typeface="Calibri"/>
                          <a:hlinkClick r:id="rId40"/>
                        </a:rPr>
                        <a:t>atlasti.com</a:t>
                      </a:r>
                      <a:r>
                        <a:rPr lang="en-ZA" sz="1200" u="sng">
                          <a:solidFill>
                            <a:srgbClr val="0000FF"/>
                          </a:solidFill>
                          <a:latin typeface="Calibri"/>
                          <a:ea typeface="Calibri"/>
                          <a:cs typeface="Calibri"/>
                          <a:sym typeface="Calibri"/>
                          <a:hlinkClick r:id="rId41"/>
                        </a:rPr>
                        <a:t> | </a:t>
                      </a:r>
                      <a:endParaRPr b="1" sz="1200" u="sng">
                        <a:solidFill>
                          <a:srgbClr val="0000FF"/>
                        </a:solidFill>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latin typeface="Calibri"/>
                          <a:ea typeface="Calibri"/>
                          <a:cs typeface="Calibri"/>
                          <a:sym typeface="Calibri"/>
                        </a:rPr>
                        <a:t>workbench for the qualitative analysis of large bodies of textual, graphical, audio and video data</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477625">
                <a:tc>
                  <a:txBody>
                    <a:bodyPr/>
                    <a:lstStyle/>
                    <a:p>
                      <a:pPr indent="0" lvl="0" marL="0" rtl="0" algn="r">
                        <a:lnSpc>
                          <a:spcPct val="115000"/>
                        </a:lnSpc>
                        <a:spcBef>
                          <a:spcPts val="0"/>
                        </a:spcBef>
                        <a:spcAft>
                          <a:spcPts val="0"/>
                        </a:spcAft>
                        <a:buNone/>
                      </a:pPr>
                      <a:r>
                        <a:rPr b="1" lang="en-ZA" sz="1200">
                          <a:latin typeface="Calibri"/>
                          <a:ea typeface="Calibri"/>
                          <a:cs typeface="Calibri"/>
                          <a:sym typeface="Calibri"/>
                        </a:rPr>
                        <a:t>Otter.ai</a:t>
                      </a:r>
                      <a:endParaRPr b="1" sz="1200" u="sng">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47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rgbClr val="0000FF"/>
                          </a:solidFill>
                          <a:latin typeface="Calibri"/>
                          <a:ea typeface="Calibri"/>
                          <a:cs typeface="Calibri"/>
                          <a:sym typeface="Calibri"/>
                          <a:hlinkClick r:id="rId42"/>
                        </a:rPr>
                        <a:t>https:</a:t>
                      </a:r>
                      <a:r>
                        <a:rPr lang="en-ZA" sz="1200" u="sng">
                          <a:solidFill>
                            <a:srgbClr val="0000FF"/>
                          </a:solidFill>
                          <a:latin typeface="Calibri"/>
                          <a:ea typeface="Calibri"/>
                          <a:cs typeface="Calibri"/>
                          <a:sym typeface="Calibri"/>
                          <a:hlinkClick r:id="rId43"/>
                        </a:rPr>
                        <a:t> |  | </a:t>
                      </a:r>
                      <a:r>
                        <a:rPr lang="en-ZA" sz="1200" u="sng">
                          <a:solidFill>
                            <a:srgbClr val="0000FF"/>
                          </a:solidFill>
                          <a:latin typeface="Calibri"/>
                          <a:ea typeface="Calibri"/>
                          <a:cs typeface="Calibri"/>
                          <a:sym typeface="Calibri"/>
                          <a:hlinkClick r:id="rId44"/>
                        </a:rPr>
                        <a:t>otter.ai</a:t>
                      </a:r>
                      <a:endParaRPr b="1" sz="1200" u="sng">
                        <a:solidFill>
                          <a:srgbClr val="0000FF"/>
                        </a:solidFill>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47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latin typeface="Calibri"/>
                          <a:ea typeface="Calibri"/>
                          <a:cs typeface="Calibri"/>
                          <a:sym typeface="Calibri"/>
                        </a:rPr>
                        <a:t>Generate rich notes for meetings, interviews, lectures, and other important voice conversations</a:t>
                      </a:r>
                      <a:endParaRPr b="1" sz="1200">
                        <a:latin typeface="Calibri"/>
                        <a:ea typeface="Calibri"/>
                        <a:cs typeface="Calibri"/>
                        <a:sym typeface="Calibri"/>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475">
                      <a:solidFill>
                        <a:srgbClr val="000000"/>
                      </a:solidFill>
                      <a:prstDash val="solid"/>
                      <a:round/>
                      <a:headEnd len="sm" w="sm" type="none"/>
                      <a:tailEnd len="sm" w="sm" type="none"/>
                    </a:lnB>
                  </a:tcPr>
                </a:tc>
              </a:tr>
              <a:tr h="477625">
                <a:tc>
                  <a:txBody>
                    <a:bodyPr/>
                    <a:lstStyle/>
                    <a:p>
                      <a:pPr indent="0" lvl="0" marL="0" rtl="0" algn="r">
                        <a:lnSpc>
                          <a:spcPct val="115000"/>
                        </a:lnSpc>
                        <a:spcBef>
                          <a:spcPts val="0"/>
                        </a:spcBef>
                        <a:spcAft>
                          <a:spcPts val="0"/>
                        </a:spcAft>
                        <a:buNone/>
                      </a:pPr>
                      <a:r>
                        <a:rPr b="1" lang="en-ZA" sz="1200"/>
                        <a:t>OpenRefine</a:t>
                      </a:r>
                      <a:endParaRPr b="1" sz="1200">
                        <a:latin typeface="Calibri"/>
                        <a:ea typeface="Calibri"/>
                        <a:cs typeface="Calibri"/>
                        <a:sym typeface="Calibri"/>
                      </a:endParaRPr>
                    </a:p>
                  </a:txBody>
                  <a:tcPr marT="19050" marB="19050" marR="28575" marL="28575" anchor="b">
                    <a:lnL cap="flat" cmpd="sng" w="9475">
                      <a:solidFill>
                        <a:srgbClr val="000000"/>
                      </a:solidFill>
                      <a:prstDash val="solid"/>
                      <a:round/>
                      <a:headEnd len="sm" w="sm" type="none"/>
                      <a:tailEnd len="sm" w="sm" type="none"/>
                    </a:lnL>
                    <a:lnR cap="flat" cmpd="sng" w="9475">
                      <a:solidFill>
                        <a:srgbClr val="000000"/>
                      </a:solidFill>
                      <a:prstDash val="solid"/>
                      <a:round/>
                      <a:headEnd len="sm" w="sm" type="none"/>
                      <a:tailEnd len="sm" w="sm" type="none"/>
                    </a:lnR>
                    <a:lnT cap="flat" cmpd="sng" w="9475">
                      <a:solidFill>
                        <a:srgbClr val="000000"/>
                      </a:solidFill>
                      <a:prstDash val="solid"/>
                      <a:round/>
                      <a:headEnd len="sm" w="sm" type="none"/>
                      <a:tailEnd len="sm" w="sm" type="none"/>
                    </a:lnT>
                    <a:lnB cap="flat" cmpd="sng" w="947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ZA" sz="1200" u="sng">
                          <a:solidFill>
                            <a:schemeClr val="hlink"/>
                          </a:solidFill>
                          <a:hlinkClick r:id="rId45"/>
                        </a:rPr>
                        <a:t>http:</a:t>
                      </a:r>
                      <a:r>
                        <a:rPr lang="en-ZA" sz="1200" u="sng">
                          <a:solidFill>
                            <a:schemeClr val="hlink"/>
                          </a:solidFill>
                          <a:hlinkClick r:id="rId46"/>
                        </a:rPr>
                        <a:t> |  | </a:t>
                      </a:r>
                      <a:r>
                        <a:rPr lang="en-ZA" sz="1200" u="sng">
                          <a:solidFill>
                            <a:schemeClr val="hlink"/>
                          </a:solidFill>
                          <a:hlinkClick r:id="rId47"/>
                        </a:rPr>
                        <a:t>openrefine.org</a:t>
                      </a:r>
                      <a:r>
                        <a:rPr lang="en-ZA" sz="1200" u="sng">
                          <a:solidFill>
                            <a:schemeClr val="hlink"/>
                          </a:solidFill>
                          <a:hlinkClick r:id="rId48"/>
                        </a:rPr>
                        <a:t> | </a:t>
                      </a:r>
                      <a:endParaRPr sz="1200" u="sng">
                        <a:solidFill>
                          <a:schemeClr val="hlink"/>
                        </a:solidFill>
                        <a:latin typeface="Calibri"/>
                        <a:ea typeface="Calibri"/>
                        <a:cs typeface="Calibri"/>
                        <a:sym typeface="Calibri"/>
                      </a:endParaRPr>
                    </a:p>
                  </a:txBody>
                  <a:tcPr marT="19050" marB="19050" marR="28575" marL="28575" anchor="b">
                    <a:lnL cap="flat" cmpd="sng" w="9475">
                      <a:solidFill>
                        <a:srgbClr val="000000"/>
                      </a:solidFill>
                      <a:prstDash val="solid"/>
                      <a:round/>
                      <a:headEnd len="sm" w="sm" type="none"/>
                      <a:tailEnd len="sm" w="sm" type="none"/>
                    </a:lnL>
                    <a:lnR cap="flat" cmpd="sng" w="9475">
                      <a:solidFill>
                        <a:srgbClr val="000000"/>
                      </a:solidFill>
                      <a:prstDash val="solid"/>
                      <a:round/>
                      <a:headEnd len="sm" w="sm" type="none"/>
                      <a:tailEnd len="sm" w="sm" type="none"/>
                    </a:lnR>
                    <a:lnT cap="flat" cmpd="sng" w="9475">
                      <a:solidFill>
                        <a:srgbClr val="000000"/>
                      </a:solidFill>
                      <a:prstDash val="solid"/>
                      <a:round/>
                      <a:headEnd len="sm" w="sm" type="none"/>
                      <a:tailEnd len="sm" w="sm" type="none"/>
                    </a:lnT>
                    <a:lnB cap="flat" cmpd="sng" w="947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ZA" sz="1200"/>
                        <a:t>helps with cleaning up of messy data, especially text based</a:t>
                      </a:r>
                      <a:endParaRPr sz="1200">
                        <a:latin typeface="Calibri"/>
                        <a:ea typeface="Calibri"/>
                        <a:cs typeface="Calibri"/>
                        <a:sym typeface="Calibri"/>
                      </a:endParaRPr>
                    </a:p>
                  </a:txBody>
                  <a:tcPr marT="19050" marB="19050" marR="28575" marL="28575" anchor="b">
                    <a:lnL cap="flat" cmpd="sng" w="9475">
                      <a:solidFill>
                        <a:srgbClr val="000000"/>
                      </a:solidFill>
                      <a:prstDash val="solid"/>
                      <a:round/>
                      <a:headEnd len="sm" w="sm" type="none"/>
                      <a:tailEnd len="sm" w="sm" type="none"/>
                    </a:lnL>
                    <a:lnR cap="flat" cmpd="sng" w="9475">
                      <a:solidFill>
                        <a:srgbClr val="000000"/>
                      </a:solidFill>
                      <a:prstDash val="solid"/>
                      <a:round/>
                      <a:headEnd len="sm" w="sm" type="none"/>
                      <a:tailEnd len="sm" w="sm" type="none"/>
                    </a:lnR>
                    <a:lnT cap="flat" cmpd="sng" w="9475">
                      <a:solidFill>
                        <a:srgbClr val="000000"/>
                      </a:solidFill>
                      <a:prstDash val="solid"/>
                      <a:round/>
                      <a:headEnd len="sm" w="sm" type="none"/>
                      <a:tailEnd len="sm" w="sm" type="none"/>
                    </a:lnT>
                    <a:lnB cap="flat" cmpd="sng" w="9475">
                      <a:solidFill>
                        <a:srgbClr val="000000"/>
                      </a:solidFill>
                      <a:prstDash val="solid"/>
                      <a:round/>
                      <a:headEnd len="sm" w="sm" type="none"/>
                      <a:tailEnd len="sm" w="sm" type="none"/>
                    </a:lnB>
                  </a:tcPr>
                </a:tc>
              </a:tr>
            </a:tbl>
          </a:graphicData>
        </a:graphic>
      </p:graphicFrame>
      <p:sp>
        <p:nvSpPr>
          <p:cNvPr id="962" name="Google Shape;962;p107"/>
          <p:cNvSpPr txBox="1"/>
          <p:nvPr/>
        </p:nvSpPr>
        <p:spPr>
          <a:xfrm>
            <a:off x="1768650" y="185250"/>
            <a:ext cx="5606700" cy="430800"/>
          </a:xfrm>
          <a:prstGeom prst="rect">
            <a:avLst/>
          </a:prstGeom>
          <a:solidFill>
            <a:srgbClr val="FCE5CD"/>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Font typeface="Arial"/>
              <a:buNone/>
            </a:pPr>
            <a:r>
              <a:rPr lang="en-ZA" sz="2000">
                <a:latin typeface="Calibri"/>
                <a:ea typeface="Calibri"/>
                <a:cs typeface="Calibri"/>
                <a:sym typeface="Calibri"/>
              </a:rPr>
              <a:t>Selected analysis tools</a:t>
            </a:r>
            <a:endParaRPr b="1" sz="2000">
              <a:latin typeface="Calibri"/>
              <a:ea typeface="Calibri"/>
              <a:cs typeface="Calibri"/>
              <a:sym typeface="Calibri"/>
            </a:endParaRPr>
          </a:p>
        </p:txBody>
      </p:sp>
      <p:pic>
        <p:nvPicPr>
          <p:cNvPr id="963" name="Google Shape;963;p107">
            <a:hlinkClick r:id="rId49"/>
          </p:cNvPr>
          <p:cNvPicPr preferRelativeResize="0"/>
          <p:nvPr/>
        </p:nvPicPr>
        <p:blipFill>
          <a:blip r:embed="rId50">
            <a:alphaModFix amt="75000"/>
          </a:blip>
          <a:stretch>
            <a:fillRect/>
          </a:stretch>
        </p:blipFill>
        <p:spPr>
          <a:xfrm>
            <a:off x="7954792" y="0"/>
            <a:ext cx="1189209" cy="430800"/>
          </a:xfrm>
          <a:prstGeom prst="rect">
            <a:avLst/>
          </a:prstGeom>
          <a:noFill/>
          <a:ln>
            <a:noFill/>
          </a:ln>
        </p:spPr>
      </p:pic>
      <p:sp>
        <p:nvSpPr>
          <p:cNvPr id="964" name="Google Shape;964;p107"/>
          <p:cNvSpPr txBox="1"/>
          <p:nvPr/>
        </p:nvSpPr>
        <p:spPr>
          <a:xfrm rot="175837">
            <a:off x="3867778" y="5551876"/>
            <a:ext cx="2176947" cy="771149"/>
          </a:xfrm>
          <a:prstGeom prst="rect">
            <a:avLst/>
          </a:prstGeom>
          <a:solidFill>
            <a:srgbClr val="F3F3F3"/>
          </a:solidFill>
          <a:ln cap="flat" cmpd="sng" w="9525">
            <a:solidFill>
              <a:srgbClr val="FF000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ZA" sz="1800" u="sng">
                <a:solidFill>
                  <a:schemeClr val="hlink"/>
                </a:solidFill>
                <a:highlight>
                  <a:srgbClr val="FFFF00"/>
                </a:highlight>
                <a:latin typeface="Calibri"/>
                <a:ea typeface="Calibri"/>
                <a:cs typeface="Calibri"/>
                <a:sym typeface="Calibri"/>
                <a:hlinkClick r:id="rId51"/>
              </a:rPr>
              <a:t>Full list here</a:t>
            </a:r>
            <a:r>
              <a:rPr lang="en-ZA" sz="1800">
                <a:solidFill>
                  <a:schemeClr val="hlink"/>
                </a:solidFill>
                <a:highlight>
                  <a:srgbClr val="FFFF00"/>
                </a:highlight>
                <a:uFill>
                  <a:noFill/>
                </a:uFill>
                <a:latin typeface="Calibri"/>
                <a:ea typeface="Calibri"/>
                <a:cs typeface="Calibri"/>
                <a:sym typeface="Calibri"/>
                <a:hlinkClick r:id="rId52"/>
              </a:rPr>
              <a:t>:</a:t>
            </a:r>
            <a:r>
              <a:rPr lang="en-ZA" sz="1800">
                <a:solidFill>
                  <a:srgbClr val="FF0000"/>
                </a:solidFill>
                <a:highlight>
                  <a:srgbClr val="FFFF00"/>
                </a:highlight>
                <a:latin typeface="Calibri"/>
                <a:ea typeface="Calibri"/>
                <a:cs typeface="Calibri"/>
                <a:sym typeface="Calibri"/>
              </a:rPr>
              <a:t> </a:t>
            </a:r>
            <a:endParaRPr i="1" sz="1800">
              <a:solidFill>
                <a:srgbClr val="FF0000"/>
              </a:solidFill>
              <a:highlight>
                <a:srgbClr val="FFFF00"/>
              </a:highlight>
              <a:latin typeface="Calibri"/>
              <a:ea typeface="Calibri"/>
              <a:cs typeface="Calibri"/>
              <a:sym typeface="Calibri"/>
            </a:endParaRPr>
          </a:p>
        </p:txBody>
      </p:sp>
      <p:pic>
        <p:nvPicPr>
          <p:cNvPr id="965" name="Google Shape;965;p107">
            <a:hlinkClick r:id="rId53"/>
          </p:cNvPr>
          <p:cNvPicPr preferRelativeResize="0"/>
          <p:nvPr/>
        </p:nvPicPr>
        <p:blipFill rotWithShape="1">
          <a:blip r:embed="rId54">
            <a:alphaModFix/>
          </a:blip>
          <a:srcRect b="0" l="0" r="10" t="0"/>
          <a:stretch/>
        </p:blipFill>
        <p:spPr>
          <a:xfrm rot="180013">
            <a:off x="5291828" y="5769380"/>
            <a:ext cx="673284" cy="673333"/>
          </a:xfrm>
          <a:prstGeom prst="rect">
            <a:avLst/>
          </a:prstGeom>
          <a:noFill/>
          <a:ln cap="flat" cmpd="sng" w="19050">
            <a:solidFill>
              <a:srgbClr val="FF0000"/>
            </a:solidFill>
            <a:prstDash val="solid"/>
            <a:round/>
            <a:headEnd len="sm" w="sm" type="none"/>
            <a:tailEnd len="sm" w="sm" type="none"/>
          </a:ln>
          <a:effectLst>
            <a:outerShdw blurRad="57150" rotWithShape="0" algn="bl" dir="5400000" dist="19050">
              <a:srgbClr val="000000">
                <a:alpha val="50000"/>
              </a:srgbClr>
            </a:outerShdw>
          </a:effectLst>
        </p:spPr>
      </p:pic>
      <p:sp>
        <p:nvSpPr>
          <p:cNvPr id="966" name="Google Shape;966;p10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0" name="Shape 970"/>
        <p:cNvGrpSpPr/>
        <p:nvPr/>
      </p:nvGrpSpPr>
      <p:grpSpPr>
        <a:xfrm>
          <a:off x="0" y="0"/>
          <a:ext cx="0" cy="0"/>
          <a:chOff x="0" y="0"/>
          <a:chExt cx="0" cy="0"/>
        </a:xfrm>
      </p:grpSpPr>
      <p:sp>
        <p:nvSpPr>
          <p:cNvPr id="971" name="Google Shape;971;p108"/>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lang="en-ZA" sz="2000"/>
              <a:t>We provide Digital Scholarship services to the University of Cape Town, including the following: </a:t>
            </a:r>
            <a:endParaRPr sz="2000"/>
          </a:p>
          <a:p>
            <a:pPr indent="-355600" lvl="0" marL="457200" rtl="0" algn="l">
              <a:lnSpc>
                <a:spcPct val="115000"/>
              </a:lnSpc>
              <a:spcBef>
                <a:spcPts val="1000"/>
              </a:spcBef>
              <a:spcAft>
                <a:spcPts val="0"/>
              </a:spcAft>
              <a:buSzPts val="2000"/>
              <a:buChar char="•"/>
            </a:pPr>
            <a:r>
              <a:rPr lang="en-ZA" sz="2000"/>
              <a:t>Data Curation activities supporting best practices </a:t>
            </a:r>
            <a:br>
              <a:rPr lang="en-ZA" sz="2000"/>
            </a:br>
            <a:r>
              <a:rPr lang="en-ZA" sz="2000"/>
              <a:t>in </a:t>
            </a:r>
            <a:r>
              <a:rPr b="1" lang="en-ZA" sz="2000"/>
              <a:t>Research Data Management (RDM)</a:t>
            </a:r>
            <a:r>
              <a:rPr lang="en-ZA" sz="2000"/>
              <a:t>; </a:t>
            </a:r>
            <a:endParaRPr sz="2000"/>
          </a:p>
          <a:p>
            <a:pPr indent="-355600" lvl="0" marL="457200" rtl="0" algn="l">
              <a:lnSpc>
                <a:spcPct val="115000"/>
              </a:lnSpc>
              <a:spcBef>
                <a:spcPts val="0"/>
              </a:spcBef>
              <a:spcAft>
                <a:spcPts val="0"/>
              </a:spcAft>
              <a:buSzPts val="2000"/>
              <a:buChar char="•"/>
            </a:pPr>
            <a:r>
              <a:rPr lang="en-ZA" sz="2000"/>
              <a:t>specialist </a:t>
            </a:r>
            <a:r>
              <a:rPr b="1" lang="en-ZA" sz="2000"/>
              <a:t>Digitisation</a:t>
            </a:r>
            <a:r>
              <a:rPr lang="en-ZA" sz="2000"/>
              <a:t> services towards </a:t>
            </a:r>
            <a:r>
              <a:rPr b="1" lang="en-ZA" sz="2000"/>
              <a:t>Digital Preservation</a:t>
            </a:r>
            <a:r>
              <a:rPr lang="en-ZA" sz="2000"/>
              <a:t>; </a:t>
            </a:r>
            <a:endParaRPr sz="2000"/>
          </a:p>
          <a:p>
            <a:pPr indent="-355600" lvl="0" marL="457200" rtl="0" algn="l">
              <a:lnSpc>
                <a:spcPct val="115000"/>
              </a:lnSpc>
              <a:spcBef>
                <a:spcPts val="0"/>
              </a:spcBef>
              <a:spcAft>
                <a:spcPts val="0"/>
              </a:spcAft>
              <a:buSzPts val="2000"/>
              <a:buChar char="•"/>
            </a:pPr>
            <a:r>
              <a:rPr lang="en-ZA" sz="2000"/>
              <a:t>expertise in </a:t>
            </a:r>
            <a:r>
              <a:rPr b="1" lang="en-ZA" sz="2000"/>
              <a:t>Geographic Information Systems (GIS)</a:t>
            </a:r>
            <a:r>
              <a:rPr lang="en-ZA" sz="2000"/>
              <a:t>. </a:t>
            </a:r>
            <a:endParaRPr sz="2000"/>
          </a:p>
          <a:p>
            <a:pPr indent="0" lvl="0" marL="0" rtl="0" algn="l">
              <a:lnSpc>
                <a:spcPct val="115000"/>
              </a:lnSpc>
              <a:spcBef>
                <a:spcPts val="1000"/>
              </a:spcBef>
              <a:spcAft>
                <a:spcPts val="0"/>
              </a:spcAft>
              <a:buClr>
                <a:schemeClr val="dk1"/>
              </a:buClr>
              <a:buSzPts val="1100"/>
              <a:buFont typeface="Arial"/>
              <a:buNone/>
            </a:pPr>
            <a:r>
              <a:rPr lang="en-ZA" sz="2000"/>
              <a:t>We advocate for </a:t>
            </a:r>
            <a:r>
              <a:rPr b="1" lang="en-ZA" sz="2000"/>
              <a:t>Open Science</a:t>
            </a:r>
            <a:r>
              <a:rPr lang="en-ZA" sz="2000"/>
              <a:t>, to make research done at UCT more </a:t>
            </a:r>
            <a:r>
              <a:rPr i="1" lang="en-ZA" sz="2000"/>
              <a:t>efficient, collaborative, accessible, findable and reusable</a:t>
            </a:r>
            <a:r>
              <a:rPr lang="en-ZA" sz="2000"/>
              <a:t>. We spearhead these practices as contributions to a more equitable and sustainable social order in the higher education landscape. </a:t>
            </a:r>
            <a:endParaRPr sz="2000">
              <a:solidFill>
                <a:srgbClr val="000000"/>
              </a:solidFill>
            </a:endParaRPr>
          </a:p>
        </p:txBody>
      </p:sp>
      <p:sp>
        <p:nvSpPr>
          <p:cNvPr id="972" name="Google Shape;972;p108"/>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200">
                <a:solidFill>
                  <a:schemeClr val="dk1"/>
                </a:solidFill>
                <a:latin typeface="Calibri"/>
                <a:ea typeface="Calibri"/>
                <a:cs typeface="Calibri"/>
                <a:sym typeface="Calibri"/>
              </a:rPr>
              <a:t>Digital Scholarship at DLS | </a:t>
            </a:r>
            <a:r>
              <a:rPr b="1" lang="en-ZA" sz="2200">
                <a:solidFill>
                  <a:schemeClr val="dk1"/>
                </a:solidFill>
                <a:latin typeface="Calibri"/>
                <a:ea typeface="Calibri"/>
                <a:cs typeface="Calibri"/>
                <a:sym typeface="Calibri"/>
              </a:rPr>
              <a:t>mission &amp; vision</a:t>
            </a:r>
            <a:endParaRPr b="1" sz="2200">
              <a:solidFill>
                <a:schemeClr val="dk1"/>
              </a:solidFill>
              <a:latin typeface="Calibri"/>
              <a:ea typeface="Calibri"/>
              <a:cs typeface="Calibri"/>
              <a:sym typeface="Calibri"/>
            </a:endParaRPr>
          </a:p>
        </p:txBody>
      </p:sp>
      <p:sp>
        <p:nvSpPr>
          <p:cNvPr id="973" name="Google Shape;973;p108"/>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DLS website:  </a:t>
            </a:r>
            <a:r>
              <a:rPr lang="en-ZA" sz="600" u="sng">
                <a:solidFill>
                  <a:schemeClr val="hlink"/>
                </a:solidFill>
                <a:latin typeface="Calibri"/>
                <a:ea typeface="Calibri"/>
                <a:cs typeface="Calibri"/>
                <a:sym typeface="Calibri"/>
                <a:hlinkClick r:id="rId3"/>
              </a:rPr>
              <a:t>http:</a:t>
            </a:r>
            <a:r>
              <a:rPr lang="en-ZA" sz="600" u="sng">
                <a:solidFill>
                  <a:schemeClr val="hlink"/>
                </a:solidFill>
                <a:latin typeface="Calibri"/>
                <a:ea typeface="Calibri"/>
                <a:cs typeface="Calibri"/>
                <a:sym typeface="Calibri"/>
                <a:hlinkClick r:id="rId4"/>
              </a:rPr>
              <a:t> |  | </a:t>
            </a:r>
            <a:r>
              <a:rPr lang="en-ZA" sz="600" u="sng">
                <a:solidFill>
                  <a:schemeClr val="hlink"/>
                </a:solidFill>
                <a:latin typeface="Calibri"/>
                <a:ea typeface="Calibri"/>
                <a:cs typeface="Calibri"/>
                <a:sym typeface="Calibri"/>
                <a:hlinkClick r:id="rId5"/>
              </a:rPr>
              <a:t>www.digitalservices.lib.uct.ac.za</a:t>
            </a:r>
            <a:r>
              <a:rPr lang="en-ZA" sz="600" u="sng">
                <a:solidFill>
                  <a:schemeClr val="hlink"/>
                </a:solidFill>
                <a:latin typeface="Calibri"/>
                <a:ea typeface="Calibri"/>
                <a:cs typeface="Calibri"/>
                <a:sym typeface="Calibri"/>
                <a:hlinkClick r:id="rId6"/>
              </a:rPr>
              <a:t> |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974" name="Google Shape;974;p108">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975" name="Google Shape;975;p10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 name="Shape 368"/>
        <p:cNvGrpSpPr/>
        <p:nvPr/>
      </p:nvGrpSpPr>
      <p:grpSpPr>
        <a:xfrm>
          <a:off x="0" y="0"/>
          <a:ext cx="0" cy="0"/>
          <a:chOff x="0" y="0"/>
          <a:chExt cx="0" cy="0"/>
        </a:xfrm>
      </p:grpSpPr>
      <p:sp>
        <p:nvSpPr>
          <p:cNvPr id="369" name="Google Shape;369;p55"/>
          <p:cNvSpPr txBox="1"/>
          <p:nvPr/>
        </p:nvSpPr>
        <p:spPr>
          <a:xfrm>
            <a:off x="17720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lang="en-ZA" sz="2000">
                <a:solidFill>
                  <a:schemeClr val="dk1"/>
                </a:solidFill>
                <a:latin typeface="Calibri"/>
                <a:ea typeface="Calibri"/>
                <a:cs typeface="Calibri"/>
                <a:sym typeface="Calibri"/>
              </a:rPr>
              <a:t>Where is Digital Humanities? ver 2</a:t>
            </a:r>
            <a:endParaRPr sz="2000">
              <a:solidFill>
                <a:schemeClr val="dk1"/>
              </a:solidFill>
              <a:latin typeface="Calibri"/>
              <a:ea typeface="Calibri"/>
              <a:cs typeface="Calibri"/>
              <a:sym typeface="Calibri"/>
            </a:endParaRPr>
          </a:p>
        </p:txBody>
      </p:sp>
      <p:pic>
        <p:nvPicPr>
          <p:cNvPr id="370" name="Google Shape;370;p55">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grpSp>
        <p:nvGrpSpPr>
          <p:cNvPr id="371" name="Google Shape;371;p55"/>
          <p:cNvGrpSpPr/>
          <p:nvPr/>
        </p:nvGrpSpPr>
        <p:grpSpPr>
          <a:xfrm>
            <a:off x="1039907" y="941925"/>
            <a:ext cx="4694699" cy="4694699"/>
            <a:chOff x="-55109" y="2545826"/>
            <a:chExt cx="1854000" cy="1854000"/>
          </a:xfrm>
        </p:grpSpPr>
        <p:sp>
          <p:nvSpPr>
            <p:cNvPr id="372" name="Google Shape;372;p55"/>
            <p:cNvSpPr/>
            <p:nvPr/>
          </p:nvSpPr>
          <p:spPr>
            <a:xfrm>
              <a:off x="-55109" y="2545826"/>
              <a:ext cx="1854000" cy="1854000"/>
            </a:xfrm>
            <a:prstGeom prst="ellipse">
              <a:avLst/>
            </a:prstGeom>
            <a:solidFill>
              <a:srgbClr val="C9DAF8">
                <a:alpha val="55380"/>
              </a:srgbClr>
            </a:solidFill>
            <a:ln cap="flat" cmpd="sng" w="2857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800"/>
            </a:p>
          </p:txBody>
        </p:sp>
        <p:sp>
          <p:nvSpPr>
            <p:cNvPr id="373" name="Google Shape;373;p55"/>
            <p:cNvSpPr txBox="1"/>
            <p:nvPr/>
          </p:nvSpPr>
          <p:spPr>
            <a:xfrm>
              <a:off x="19042" y="3212125"/>
              <a:ext cx="1369200" cy="5214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ZA" sz="1800">
                  <a:latin typeface="Calibri"/>
                  <a:ea typeface="Calibri"/>
                  <a:cs typeface="Calibri"/>
                  <a:sym typeface="Calibri"/>
                </a:rPr>
                <a:t>Digital Scholarship</a:t>
              </a:r>
              <a:endParaRPr b="1" sz="1800">
                <a:latin typeface="Calibri"/>
                <a:ea typeface="Calibri"/>
                <a:cs typeface="Calibri"/>
                <a:sym typeface="Calibri"/>
              </a:endParaRPr>
            </a:p>
          </p:txBody>
        </p:sp>
      </p:grpSp>
      <p:grpSp>
        <p:nvGrpSpPr>
          <p:cNvPr id="374" name="Google Shape;374;p55"/>
          <p:cNvGrpSpPr/>
          <p:nvPr/>
        </p:nvGrpSpPr>
        <p:grpSpPr>
          <a:xfrm>
            <a:off x="3982901" y="1082201"/>
            <a:ext cx="4693586" cy="4693586"/>
            <a:chOff x="4861901" y="1435352"/>
            <a:chExt cx="1854000" cy="1854000"/>
          </a:xfrm>
        </p:grpSpPr>
        <p:sp>
          <p:nvSpPr>
            <p:cNvPr id="375" name="Google Shape;375;p55"/>
            <p:cNvSpPr/>
            <p:nvPr/>
          </p:nvSpPr>
          <p:spPr>
            <a:xfrm>
              <a:off x="4861901" y="1435352"/>
              <a:ext cx="1854000" cy="1854000"/>
            </a:xfrm>
            <a:prstGeom prst="ellipse">
              <a:avLst/>
            </a:prstGeom>
            <a:solidFill>
              <a:srgbClr val="F4CCCC">
                <a:alpha val="54619"/>
              </a:srgbClr>
            </a:solidFill>
            <a:ln cap="flat" cmpd="sng" w="2857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800"/>
            </a:p>
          </p:txBody>
        </p:sp>
        <p:sp>
          <p:nvSpPr>
            <p:cNvPr id="376" name="Google Shape;376;p55"/>
            <p:cNvSpPr txBox="1"/>
            <p:nvPr/>
          </p:nvSpPr>
          <p:spPr>
            <a:xfrm>
              <a:off x="5338278" y="2046462"/>
              <a:ext cx="1290600" cy="5214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ZA" sz="1800">
                  <a:latin typeface="Calibri"/>
                  <a:ea typeface="Calibri"/>
                  <a:cs typeface="Calibri"/>
                  <a:sym typeface="Calibri"/>
                </a:rPr>
                <a:t>Humanities</a:t>
              </a:r>
              <a:endParaRPr b="1" sz="1800">
                <a:latin typeface="Calibri"/>
                <a:ea typeface="Calibri"/>
                <a:cs typeface="Calibri"/>
                <a:sym typeface="Calibri"/>
              </a:endParaRPr>
            </a:p>
          </p:txBody>
        </p:sp>
      </p:grpSp>
      <p:grpSp>
        <p:nvGrpSpPr>
          <p:cNvPr id="377" name="Google Shape;377;p55"/>
          <p:cNvGrpSpPr/>
          <p:nvPr/>
        </p:nvGrpSpPr>
        <p:grpSpPr>
          <a:xfrm>
            <a:off x="4086406" y="2663420"/>
            <a:ext cx="1471149" cy="1375668"/>
            <a:chOff x="4303290" y="2158374"/>
            <a:chExt cx="1854000" cy="1854000"/>
          </a:xfrm>
        </p:grpSpPr>
        <p:sp>
          <p:nvSpPr>
            <p:cNvPr id="378" name="Google Shape;378;p55"/>
            <p:cNvSpPr/>
            <p:nvPr/>
          </p:nvSpPr>
          <p:spPr>
            <a:xfrm>
              <a:off x="4303290" y="2158374"/>
              <a:ext cx="1854000" cy="1854000"/>
            </a:xfrm>
            <a:prstGeom prst="ellipse">
              <a:avLst/>
            </a:prstGeom>
            <a:solidFill>
              <a:srgbClr val="FFF2CC">
                <a:alpha val="60000"/>
              </a:srgbClr>
            </a:solidFill>
            <a:ln cap="flat" cmpd="sng" w="28575">
              <a:solidFill>
                <a:srgbClr val="FFF2C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800"/>
            </a:p>
          </p:txBody>
        </p:sp>
        <p:sp>
          <p:nvSpPr>
            <p:cNvPr id="379" name="Google Shape;379;p55"/>
            <p:cNvSpPr txBox="1"/>
            <p:nvPr/>
          </p:nvSpPr>
          <p:spPr>
            <a:xfrm>
              <a:off x="4387499" y="2788132"/>
              <a:ext cx="1722900" cy="5214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ZA">
                  <a:latin typeface="Calibri"/>
                  <a:ea typeface="Calibri"/>
                  <a:cs typeface="Calibri"/>
                  <a:sym typeface="Calibri"/>
                </a:rPr>
                <a:t>Digital</a:t>
              </a:r>
              <a:endParaRPr b="1">
                <a:latin typeface="Calibri"/>
                <a:ea typeface="Calibri"/>
                <a:cs typeface="Calibri"/>
                <a:sym typeface="Calibri"/>
              </a:endParaRPr>
            </a:p>
            <a:p>
              <a:pPr indent="0" lvl="0" marL="0" rtl="0" algn="ctr">
                <a:lnSpc>
                  <a:spcPct val="115000"/>
                </a:lnSpc>
                <a:spcBef>
                  <a:spcPts val="0"/>
                </a:spcBef>
                <a:spcAft>
                  <a:spcPts val="0"/>
                </a:spcAft>
                <a:buNone/>
              </a:pPr>
              <a:r>
                <a:rPr b="1" lang="en-ZA">
                  <a:latin typeface="Calibri"/>
                  <a:ea typeface="Calibri"/>
                  <a:cs typeface="Calibri"/>
                  <a:sym typeface="Calibri"/>
                </a:rPr>
                <a:t>Humanities</a:t>
              </a:r>
              <a:endParaRPr b="1">
                <a:latin typeface="Calibri"/>
                <a:ea typeface="Calibri"/>
                <a:cs typeface="Calibri"/>
                <a:sym typeface="Calibri"/>
              </a:endParaRPr>
            </a:p>
          </p:txBody>
        </p:sp>
      </p:grpSp>
      <p:sp>
        <p:nvSpPr>
          <p:cNvPr id="380" name="Google Shape;380;p55"/>
          <p:cNvSpPr txBox="1"/>
          <p:nvPr/>
        </p:nvSpPr>
        <p:spPr>
          <a:xfrm>
            <a:off x="0" y="5708475"/>
            <a:ext cx="9144000" cy="23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Adapted from: Weller, M. 2011. </a:t>
            </a:r>
            <a:r>
              <a:rPr i="1" lang="en-ZA" sz="600">
                <a:latin typeface="Calibri"/>
                <a:ea typeface="Calibri"/>
                <a:cs typeface="Calibri"/>
                <a:sym typeface="Calibri"/>
              </a:rPr>
              <a:t>The Digital Scholar</a:t>
            </a:r>
            <a:r>
              <a:rPr lang="en-ZA" sz="600">
                <a:latin typeface="Calibri"/>
                <a:ea typeface="Calibri"/>
                <a:cs typeface="Calibri"/>
                <a:sym typeface="Calibri"/>
              </a:rPr>
              <a:t>: </a:t>
            </a:r>
            <a:r>
              <a:rPr lang="en-ZA" sz="600" u="sng">
                <a:solidFill>
                  <a:schemeClr val="hlink"/>
                </a:solidFill>
                <a:latin typeface="Calibri"/>
                <a:ea typeface="Calibri"/>
                <a:cs typeface="Calibri"/>
                <a:sym typeface="Calibri"/>
                <a:hlinkClick r:id="rId5"/>
              </a:rPr>
              <a:t>https: |  | www.open.edu | openlearn | ocw | mod | oucontent | view.php?id=48677&amp;section=2</a:t>
            </a:r>
            <a:endParaRPr sz="600">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sp>
        <p:nvSpPr>
          <p:cNvPr id="381" name="Google Shape;381;p55"/>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1"/>
                                        </p:tgtEl>
                                        <p:attrNameLst>
                                          <p:attrName>style.visibility</p:attrName>
                                        </p:attrNameLst>
                                      </p:cBhvr>
                                      <p:to>
                                        <p:strVal val="visible"/>
                                      </p:to>
                                    </p:set>
                                    <p:animEffect filter="fade" transition="in">
                                      <p:cBhvr>
                                        <p:cTn dur="1000"/>
                                        <p:tgtEl>
                                          <p:spTgt spid="3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
                                        </p:tgtEl>
                                        <p:attrNameLst>
                                          <p:attrName>style.visibility</p:attrName>
                                        </p:attrNameLst>
                                      </p:cBhvr>
                                      <p:to>
                                        <p:strVal val="visible"/>
                                      </p:to>
                                    </p:set>
                                    <p:animEffect filter="fade" transition="in">
                                      <p:cBhvr>
                                        <p:cTn dur="1000"/>
                                        <p:tgtEl>
                                          <p:spTgt spid="3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7"/>
                                        </p:tgtEl>
                                        <p:attrNameLst>
                                          <p:attrName>style.visibility</p:attrName>
                                        </p:attrNameLst>
                                      </p:cBhvr>
                                      <p:to>
                                        <p:strVal val="visible"/>
                                      </p:to>
                                    </p:set>
                                    <p:animEffect filter="fade" transition="in">
                                      <p:cBhvr>
                                        <p:cTn dur="1000"/>
                                        <p:tgtEl>
                                          <p:spTgt spid="3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9" name="Shape 979"/>
        <p:cNvGrpSpPr/>
        <p:nvPr/>
      </p:nvGrpSpPr>
      <p:grpSpPr>
        <a:xfrm>
          <a:off x="0" y="0"/>
          <a:ext cx="0" cy="0"/>
          <a:chOff x="0" y="0"/>
          <a:chExt cx="0" cy="0"/>
        </a:xfrm>
      </p:grpSpPr>
      <p:sp>
        <p:nvSpPr>
          <p:cNvPr id="980" name="Google Shape;980;p109"/>
          <p:cNvSpPr txBox="1"/>
          <p:nvPr/>
        </p:nvSpPr>
        <p:spPr>
          <a:xfrm>
            <a:off x="817975" y="883425"/>
            <a:ext cx="7742700" cy="4927500"/>
          </a:xfrm>
          <a:prstGeom prst="rect">
            <a:avLst/>
          </a:prstGeom>
          <a:noFill/>
          <a:ln>
            <a:noFill/>
          </a:ln>
        </p:spPr>
        <p:txBody>
          <a:bodyPr anchorCtr="0" anchor="ctr" bIns="45700" lIns="91425" spcFirstLastPara="1" rIns="91425" wrap="square" tIns="45700">
            <a:noAutofit/>
          </a:bodyPr>
          <a:lstStyle/>
          <a:p>
            <a:pPr indent="0" lvl="0" marL="0" marR="0" rtl="0" algn="l">
              <a:lnSpc>
                <a:spcPct val="115000"/>
              </a:lnSpc>
              <a:spcBef>
                <a:spcPts val="0"/>
              </a:spcBef>
              <a:spcAft>
                <a:spcPts val="0"/>
              </a:spcAft>
              <a:buClr>
                <a:schemeClr val="dk1"/>
              </a:buClr>
              <a:buSzPts val="1100"/>
              <a:buFont typeface="Arial"/>
              <a:buNone/>
            </a:pPr>
            <a:r>
              <a:rPr b="1" i="0" lang="en-ZA" sz="1800" u="none" cap="none" strike="noStrike">
                <a:solidFill>
                  <a:srgbClr val="000000"/>
                </a:solidFill>
                <a:latin typeface="Calibri"/>
                <a:ea typeface="Calibri"/>
                <a:cs typeface="Calibri"/>
                <a:sym typeface="Calibri"/>
              </a:rPr>
              <a:t>Proposal</a:t>
            </a:r>
            <a:r>
              <a:rPr b="1" lang="en-ZA" sz="1800">
                <a:latin typeface="Calibri"/>
                <a:ea typeface="Calibri"/>
                <a:cs typeface="Calibri"/>
                <a:sym typeface="Calibri"/>
              </a:rPr>
              <a:t> | </a:t>
            </a:r>
            <a:r>
              <a:rPr b="1" i="0" lang="en-ZA" sz="1800" u="none" cap="none" strike="noStrike">
                <a:solidFill>
                  <a:srgbClr val="000000"/>
                </a:solidFill>
                <a:latin typeface="Calibri"/>
                <a:ea typeface="Calibri"/>
                <a:cs typeface="Calibri"/>
                <a:sym typeface="Calibri"/>
              </a:rPr>
              <a:t>Planning</a:t>
            </a:r>
            <a:endParaRPr b="1" i="0" sz="1800" u="none" cap="none" strike="noStrike">
              <a:solidFill>
                <a:srgbClr val="000000"/>
              </a:solidFill>
              <a:latin typeface="Calibri"/>
              <a:ea typeface="Calibri"/>
              <a:cs typeface="Calibri"/>
              <a:sym typeface="Calibri"/>
            </a:endParaRPr>
          </a:p>
          <a:p>
            <a:pPr indent="-342900" lvl="0" marL="457200" marR="0" rtl="0" algn="l">
              <a:lnSpc>
                <a:spcPct val="115000"/>
              </a:lnSpc>
              <a:spcBef>
                <a:spcPts val="0"/>
              </a:spcBef>
              <a:spcAft>
                <a:spcPts val="0"/>
              </a:spcAft>
              <a:buClr>
                <a:srgbClr val="000000"/>
              </a:buClr>
              <a:buSzPts val="1800"/>
              <a:buFont typeface="Calibri"/>
              <a:buChar char="●"/>
            </a:pPr>
            <a:r>
              <a:rPr i="0" lang="en-ZA" sz="1800" u="none" cap="none" strike="noStrike">
                <a:solidFill>
                  <a:srgbClr val="000000"/>
                </a:solidFill>
                <a:latin typeface="Calibri"/>
                <a:ea typeface="Calibri"/>
                <a:cs typeface="Calibri"/>
                <a:sym typeface="Calibri"/>
              </a:rPr>
              <a:t>Data Management Planning (DMPonline, examples of existing DMPs)</a:t>
            </a:r>
            <a:endParaRPr i="0" sz="1800" u="none" cap="none" strike="noStrike">
              <a:solidFill>
                <a:srgbClr val="000000"/>
              </a:solidFill>
              <a:latin typeface="Calibri"/>
              <a:ea typeface="Calibri"/>
              <a:cs typeface="Calibri"/>
              <a:sym typeface="Calibri"/>
            </a:endParaRPr>
          </a:p>
          <a:p>
            <a:pPr indent="-342900" lvl="0" marL="457200" marR="0" rtl="0" algn="l">
              <a:lnSpc>
                <a:spcPct val="115000"/>
              </a:lnSpc>
              <a:spcBef>
                <a:spcPts val="0"/>
              </a:spcBef>
              <a:spcAft>
                <a:spcPts val="0"/>
              </a:spcAft>
              <a:buClr>
                <a:srgbClr val="000000"/>
              </a:buClr>
              <a:buSzPts val="1800"/>
              <a:buFont typeface="Calibri"/>
              <a:buChar char="●"/>
            </a:pPr>
            <a:r>
              <a:rPr lang="en-ZA" sz="1800">
                <a:latin typeface="Calibri"/>
                <a:ea typeface="Calibri"/>
                <a:cs typeface="Calibri"/>
                <a:sym typeface="Calibri"/>
              </a:rPr>
              <a:t>Advice on best practices </a:t>
            </a:r>
            <a:r>
              <a:rPr lang="en-ZA" sz="1800">
                <a:latin typeface="Calibri"/>
                <a:ea typeface="Calibri"/>
                <a:cs typeface="Calibri"/>
                <a:sym typeface="Calibri"/>
              </a:rPr>
              <a:t>for</a:t>
            </a:r>
            <a:r>
              <a:rPr lang="en-ZA" sz="1800">
                <a:latin typeface="Calibri"/>
                <a:ea typeface="Calibri"/>
                <a:cs typeface="Calibri"/>
                <a:sym typeface="Calibri"/>
              </a:rPr>
              <a:t> research data workflows</a:t>
            </a:r>
            <a:endParaRPr i="0" sz="1800" u="none" cap="none" strike="noStrike">
              <a:solidFill>
                <a:srgbClr val="000000"/>
              </a:solidFill>
              <a:latin typeface="Calibri"/>
              <a:ea typeface="Calibri"/>
              <a:cs typeface="Calibri"/>
              <a:sym typeface="Calibri"/>
            </a:endParaRPr>
          </a:p>
          <a:p>
            <a:pPr indent="0" lvl="0" marL="0" marR="0" rtl="0" algn="l">
              <a:lnSpc>
                <a:spcPct val="115000"/>
              </a:lnSpc>
              <a:spcBef>
                <a:spcPts val="0"/>
              </a:spcBef>
              <a:spcAft>
                <a:spcPts val="0"/>
              </a:spcAft>
              <a:buClr>
                <a:schemeClr val="dk1"/>
              </a:buClr>
              <a:buSzPts val="1100"/>
              <a:buFont typeface="Arial"/>
              <a:buNone/>
            </a:pPr>
            <a:br>
              <a:rPr lang="en-ZA" sz="700">
                <a:latin typeface="Calibri"/>
                <a:ea typeface="Calibri"/>
                <a:cs typeface="Calibri"/>
                <a:sym typeface="Calibri"/>
              </a:rPr>
            </a:br>
            <a:r>
              <a:rPr b="1" i="0" lang="en-ZA" sz="1800" u="none" cap="none" strike="noStrike">
                <a:solidFill>
                  <a:srgbClr val="000000"/>
                </a:solidFill>
                <a:latin typeface="Calibri"/>
                <a:ea typeface="Calibri"/>
                <a:cs typeface="Calibri"/>
                <a:sym typeface="Calibri"/>
              </a:rPr>
              <a:t>Process</a:t>
            </a:r>
            <a:endParaRPr b="1" i="0" sz="1800" u="none" cap="none" strike="noStrike">
              <a:solidFill>
                <a:srgbClr val="000000"/>
              </a:solidFill>
              <a:latin typeface="Calibri"/>
              <a:ea typeface="Calibri"/>
              <a:cs typeface="Calibri"/>
              <a:sym typeface="Calibri"/>
            </a:endParaRPr>
          </a:p>
          <a:p>
            <a:pPr indent="-342900" lvl="0" marL="457200" marR="0" rtl="0" algn="l">
              <a:lnSpc>
                <a:spcPct val="115000"/>
              </a:lnSpc>
              <a:spcBef>
                <a:spcPts val="0"/>
              </a:spcBef>
              <a:spcAft>
                <a:spcPts val="0"/>
              </a:spcAft>
              <a:buClr>
                <a:srgbClr val="000000"/>
              </a:buClr>
              <a:buSzPts val="1800"/>
              <a:buFont typeface="Calibri"/>
              <a:buChar char="●"/>
            </a:pPr>
            <a:r>
              <a:rPr lang="en-ZA" sz="1800">
                <a:latin typeface="Calibri"/>
                <a:ea typeface="Calibri"/>
                <a:cs typeface="Calibri"/>
                <a:sym typeface="Calibri"/>
              </a:rPr>
              <a:t>Advice on ways to better manage your data</a:t>
            </a:r>
            <a:endParaRPr i="0" sz="1800" u="none" cap="none" strike="noStrike">
              <a:solidFill>
                <a:srgbClr val="000000"/>
              </a:solidFill>
              <a:latin typeface="Calibri"/>
              <a:ea typeface="Calibri"/>
              <a:cs typeface="Calibri"/>
              <a:sym typeface="Calibri"/>
            </a:endParaRPr>
          </a:p>
          <a:p>
            <a:pPr indent="-342900" lvl="0" marL="457200" marR="0" rtl="0" algn="l">
              <a:lnSpc>
                <a:spcPct val="115000"/>
              </a:lnSpc>
              <a:spcBef>
                <a:spcPts val="0"/>
              </a:spcBef>
              <a:spcAft>
                <a:spcPts val="0"/>
              </a:spcAft>
              <a:buClr>
                <a:srgbClr val="000000"/>
              </a:buClr>
              <a:buSzPts val="1800"/>
              <a:buFont typeface="Calibri"/>
              <a:buChar char="●"/>
            </a:pPr>
            <a:r>
              <a:rPr i="0" lang="en-ZA" sz="1800" u="none" cap="none" strike="noStrike">
                <a:solidFill>
                  <a:srgbClr val="000000"/>
                </a:solidFill>
                <a:latin typeface="Calibri"/>
                <a:ea typeface="Calibri"/>
                <a:cs typeface="Calibri"/>
                <a:sym typeface="Calibri"/>
              </a:rPr>
              <a:t>Where to </a:t>
            </a:r>
            <a:r>
              <a:rPr lang="en-ZA" sz="1800">
                <a:latin typeface="Calibri"/>
                <a:ea typeface="Calibri"/>
                <a:cs typeface="Calibri"/>
                <a:sym typeface="Calibri"/>
              </a:rPr>
              <a:t>find tools for collection, capture and analysis </a:t>
            </a:r>
            <a:endParaRPr i="0" sz="1800" u="none" cap="none" strike="noStrike">
              <a:solidFill>
                <a:srgbClr val="000000"/>
              </a:solidFill>
              <a:latin typeface="Calibri"/>
              <a:ea typeface="Calibri"/>
              <a:cs typeface="Calibri"/>
              <a:sym typeface="Calibri"/>
            </a:endParaRPr>
          </a:p>
          <a:p>
            <a:pPr indent="-342900" lvl="0" marL="457200" marR="0" rtl="0" algn="l">
              <a:lnSpc>
                <a:spcPct val="115000"/>
              </a:lnSpc>
              <a:spcBef>
                <a:spcPts val="0"/>
              </a:spcBef>
              <a:spcAft>
                <a:spcPts val="0"/>
              </a:spcAft>
              <a:buClr>
                <a:srgbClr val="000000"/>
              </a:buClr>
              <a:buSzPts val="1800"/>
              <a:buFont typeface="Calibri"/>
              <a:buChar char="●"/>
            </a:pPr>
            <a:r>
              <a:rPr lang="en-ZA" sz="1800">
                <a:latin typeface="Calibri"/>
                <a:ea typeface="Calibri"/>
                <a:cs typeface="Calibri"/>
                <a:sym typeface="Calibri"/>
              </a:rPr>
              <a:t>Advice on doing geospatial analysis</a:t>
            </a:r>
            <a:endParaRPr i="0" sz="1800" u="none" cap="none" strike="noStrike">
              <a:solidFill>
                <a:srgbClr val="000000"/>
              </a:solidFill>
              <a:latin typeface="Calibri"/>
              <a:ea typeface="Calibri"/>
              <a:cs typeface="Calibri"/>
              <a:sym typeface="Calibri"/>
            </a:endParaRPr>
          </a:p>
          <a:p>
            <a:pPr indent="0" lvl="0" marL="0" marR="0" rtl="0" algn="l">
              <a:lnSpc>
                <a:spcPct val="115000"/>
              </a:lnSpc>
              <a:spcBef>
                <a:spcPts val="0"/>
              </a:spcBef>
              <a:spcAft>
                <a:spcPts val="0"/>
              </a:spcAft>
              <a:buClr>
                <a:schemeClr val="dk1"/>
              </a:buClr>
              <a:buSzPts val="1100"/>
              <a:buFont typeface="Arial"/>
              <a:buNone/>
            </a:pPr>
            <a:r>
              <a:t/>
            </a:r>
            <a:endParaRPr i="0" sz="700" u="none" cap="none" strike="noStrike">
              <a:solidFill>
                <a:srgbClr val="000000"/>
              </a:solidFill>
              <a:latin typeface="Calibri"/>
              <a:ea typeface="Calibri"/>
              <a:cs typeface="Calibri"/>
              <a:sym typeface="Calibri"/>
            </a:endParaRPr>
          </a:p>
          <a:p>
            <a:pPr indent="0" lvl="0" marL="0" marR="0" rtl="0" algn="l">
              <a:lnSpc>
                <a:spcPct val="115000"/>
              </a:lnSpc>
              <a:spcBef>
                <a:spcPts val="0"/>
              </a:spcBef>
              <a:spcAft>
                <a:spcPts val="0"/>
              </a:spcAft>
              <a:buClr>
                <a:schemeClr val="dk1"/>
              </a:buClr>
              <a:buSzPts val="1100"/>
              <a:buFont typeface="Arial"/>
              <a:buNone/>
            </a:pPr>
            <a:r>
              <a:rPr b="1" i="0" lang="en-ZA" sz="1800" u="none" cap="none" strike="noStrike">
                <a:solidFill>
                  <a:srgbClr val="000000"/>
                </a:solidFill>
                <a:latin typeface="Calibri"/>
                <a:ea typeface="Calibri"/>
                <a:cs typeface="Calibri"/>
                <a:sym typeface="Calibri"/>
              </a:rPr>
              <a:t>Publication</a:t>
            </a:r>
            <a:endParaRPr b="1" i="0" sz="1800" u="none" cap="none" strike="noStrike">
              <a:solidFill>
                <a:srgbClr val="000000"/>
              </a:solidFill>
              <a:latin typeface="Calibri"/>
              <a:ea typeface="Calibri"/>
              <a:cs typeface="Calibri"/>
              <a:sym typeface="Calibri"/>
            </a:endParaRPr>
          </a:p>
          <a:p>
            <a:pPr indent="-342900" lvl="0" marL="457200" marR="0" rtl="0" algn="l">
              <a:lnSpc>
                <a:spcPct val="115000"/>
              </a:lnSpc>
              <a:spcBef>
                <a:spcPts val="0"/>
              </a:spcBef>
              <a:spcAft>
                <a:spcPts val="0"/>
              </a:spcAft>
              <a:buClr>
                <a:srgbClr val="000000"/>
              </a:buClr>
              <a:buSzPts val="1800"/>
              <a:buFont typeface="Calibri"/>
              <a:buChar char="●"/>
            </a:pPr>
            <a:r>
              <a:rPr i="0" lang="en-ZA" sz="1800" u="none" cap="none" strike="noStrike">
                <a:solidFill>
                  <a:srgbClr val="000000"/>
                </a:solidFill>
                <a:latin typeface="Calibri"/>
                <a:ea typeface="Calibri"/>
                <a:cs typeface="Calibri"/>
                <a:sym typeface="Calibri"/>
              </a:rPr>
              <a:t>Advice on what can be published (ethically</a:t>
            </a:r>
            <a:r>
              <a:rPr lang="en-ZA" sz="1800">
                <a:latin typeface="Calibri"/>
                <a:ea typeface="Calibri"/>
                <a:cs typeface="Calibri"/>
                <a:sym typeface="Calibri"/>
              </a:rPr>
              <a:t>;</a:t>
            </a:r>
            <a:r>
              <a:rPr i="0" lang="en-ZA" sz="1800" u="none" cap="none" strike="noStrike">
                <a:solidFill>
                  <a:srgbClr val="000000"/>
                </a:solidFill>
                <a:latin typeface="Calibri"/>
                <a:ea typeface="Calibri"/>
                <a:cs typeface="Calibri"/>
                <a:sym typeface="Calibri"/>
              </a:rPr>
              <a:t> in terms of dataset size; ...)</a:t>
            </a:r>
            <a:endParaRPr i="0" sz="1800" u="none" cap="none" strike="noStrike">
              <a:solidFill>
                <a:srgbClr val="000000"/>
              </a:solidFill>
              <a:latin typeface="Calibri"/>
              <a:ea typeface="Calibri"/>
              <a:cs typeface="Calibri"/>
              <a:sym typeface="Calibri"/>
            </a:endParaRPr>
          </a:p>
          <a:p>
            <a:pPr indent="-342900" lvl="0" marL="457200" marR="0" rtl="0" algn="l">
              <a:lnSpc>
                <a:spcPct val="115000"/>
              </a:lnSpc>
              <a:spcBef>
                <a:spcPts val="0"/>
              </a:spcBef>
              <a:spcAft>
                <a:spcPts val="0"/>
              </a:spcAft>
              <a:buClr>
                <a:srgbClr val="000000"/>
              </a:buClr>
              <a:buSzPts val="1800"/>
              <a:buFont typeface="Calibri"/>
              <a:buChar char="●"/>
            </a:pPr>
            <a:r>
              <a:rPr i="0" lang="en-ZA" sz="1800" u="none" cap="none" strike="noStrike">
                <a:solidFill>
                  <a:srgbClr val="000000"/>
                </a:solidFill>
                <a:latin typeface="Calibri"/>
                <a:ea typeface="Calibri"/>
                <a:cs typeface="Calibri"/>
                <a:sym typeface="Calibri"/>
              </a:rPr>
              <a:t>Advice on where to publish (i.e. a subject repository, ZivaHub; ...)</a:t>
            </a:r>
            <a:endParaRPr i="0" sz="1800" u="none" cap="none" strike="noStrike">
              <a:solidFill>
                <a:srgbClr val="000000"/>
              </a:solidFill>
              <a:latin typeface="Calibri"/>
              <a:ea typeface="Calibri"/>
              <a:cs typeface="Calibri"/>
              <a:sym typeface="Calibri"/>
            </a:endParaRPr>
          </a:p>
          <a:p>
            <a:pPr indent="-342900" lvl="0" marL="457200" marR="0" rtl="0" algn="l">
              <a:lnSpc>
                <a:spcPct val="115000"/>
              </a:lnSpc>
              <a:spcBef>
                <a:spcPts val="0"/>
              </a:spcBef>
              <a:spcAft>
                <a:spcPts val="0"/>
              </a:spcAft>
              <a:buSzPts val="1800"/>
              <a:buFont typeface="Calibri"/>
              <a:buChar char="●"/>
            </a:pPr>
            <a:r>
              <a:rPr lang="en-ZA" sz="1800">
                <a:latin typeface="Calibri"/>
                <a:ea typeface="Calibri"/>
                <a:cs typeface="Calibri"/>
                <a:sym typeface="Calibri"/>
              </a:rPr>
              <a:t>Support on curating and developing an online showcases of data</a:t>
            </a:r>
            <a:endParaRPr sz="1800">
              <a:latin typeface="Calibri"/>
              <a:ea typeface="Calibri"/>
              <a:cs typeface="Calibri"/>
              <a:sym typeface="Calibri"/>
            </a:endParaRPr>
          </a:p>
          <a:p>
            <a:pPr indent="0" lvl="0" marL="0" marR="0" rtl="0" algn="l">
              <a:lnSpc>
                <a:spcPct val="115000"/>
              </a:lnSpc>
              <a:spcBef>
                <a:spcPts val="0"/>
              </a:spcBef>
              <a:spcAft>
                <a:spcPts val="0"/>
              </a:spcAft>
              <a:buNone/>
            </a:pPr>
            <a:r>
              <a:t/>
            </a:r>
            <a:endParaRPr sz="700">
              <a:latin typeface="Calibri"/>
              <a:ea typeface="Calibri"/>
              <a:cs typeface="Calibri"/>
              <a:sym typeface="Calibri"/>
            </a:endParaRPr>
          </a:p>
          <a:p>
            <a:pPr indent="0" lvl="0" marL="0" marR="0" rtl="0" algn="l">
              <a:lnSpc>
                <a:spcPct val="115000"/>
              </a:lnSpc>
              <a:spcBef>
                <a:spcPts val="0"/>
              </a:spcBef>
              <a:spcAft>
                <a:spcPts val="0"/>
              </a:spcAft>
              <a:buNone/>
            </a:pPr>
            <a:r>
              <a:rPr b="1" lang="en-ZA" sz="1800">
                <a:latin typeface="Calibri"/>
                <a:ea typeface="Calibri"/>
                <a:cs typeface="Calibri"/>
                <a:sym typeface="Calibri"/>
              </a:rPr>
              <a:t>Preservation</a:t>
            </a:r>
            <a:endParaRPr b="1" sz="1800">
              <a:latin typeface="Calibri"/>
              <a:ea typeface="Calibri"/>
              <a:cs typeface="Calibri"/>
              <a:sym typeface="Calibri"/>
            </a:endParaRPr>
          </a:p>
          <a:p>
            <a:pPr indent="-342900" lvl="0" marL="457200" marR="0" rtl="0" algn="l">
              <a:lnSpc>
                <a:spcPct val="115000"/>
              </a:lnSpc>
              <a:spcBef>
                <a:spcPts val="0"/>
              </a:spcBef>
              <a:spcAft>
                <a:spcPts val="0"/>
              </a:spcAft>
              <a:buSzPts val="1800"/>
              <a:buFont typeface="Calibri"/>
              <a:buChar char="●"/>
            </a:pPr>
            <a:r>
              <a:rPr lang="en-ZA" sz="1800">
                <a:latin typeface="Calibri"/>
                <a:ea typeface="Calibri"/>
                <a:cs typeface="Calibri"/>
                <a:sym typeface="Calibri"/>
              </a:rPr>
              <a:t>Transfer analogue objects to digital files</a:t>
            </a:r>
            <a:endParaRPr sz="1800">
              <a:latin typeface="Calibri"/>
              <a:ea typeface="Calibri"/>
              <a:cs typeface="Calibri"/>
              <a:sym typeface="Calibri"/>
            </a:endParaRPr>
          </a:p>
          <a:p>
            <a:pPr indent="-342900" lvl="0" marL="457200" marR="0" rtl="0" algn="l">
              <a:lnSpc>
                <a:spcPct val="115000"/>
              </a:lnSpc>
              <a:spcBef>
                <a:spcPts val="0"/>
              </a:spcBef>
              <a:spcAft>
                <a:spcPts val="0"/>
              </a:spcAft>
              <a:buSzPts val="1800"/>
              <a:buFont typeface="Calibri"/>
              <a:buChar char="●"/>
            </a:pPr>
            <a:r>
              <a:rPr lang="en-ZA" sz="1800">
                <a:latin typeface="Calibri"/>
                <a:ea typeface="Calibri"/>
                <a:cs typeface="Calibri"/>
                <a:sym typeface="Calibri"/>
              </a:rPr>
              <a:t>Ensure that your files will be accessed in perpetuity</a:t>
            </a:r>
            <a:endParaRPr sz="1800">
              <a:latin typeface="Calibri"/>
              <a:ea typeface="Calibri"/>
              <a:cs typeface="Calibri"/>
              <a:sym typeface="Calibri"/>
            </a:endParaRPr>
          </a:p>
        </p:txBody>
      </p:sp>
      <p:sp>
        <p:nvSpPr>
          <p:cNvPr id="981" name="Google Shape;981;p109"/>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200"/>
              <a:buFont typeface="Arial"/>
              <a:buNone/>
            </a:pPr>
            <a:r>
              <a:rPr lang="en-ZA" sz="2000">
                <a:solidFill>
                  <a:schemeClr val="dk1"/>
                </a:solidFill>
                <a:latin typeface="Calibri"/>
                <a:ea typeface="Calibri"/>
                <a:cs typeface="Calibri"/>
                <a:sym typeface="Calibri"/>
              </a:rPr>
              <a:t>Examples of sustainably planned, strategic s</a:t>
            </a:r>
            <a:r>
              <a:rPr i="0" lang="en-ZA" sz="2000" u="none" cap="none" strike="noStrike">
                <a:solidFill>
                  <a:schemeClr val="dk1"/>
                </a:solidFill>
                <a:latin typeface="Calibri"/>
                <a:ea typeface="Calibri"/>
                <a:cs typeface="Calibri"/>
                <a:sym typeface="Calibri"/>
              </a:rPr>
              <a:t>upport</a:t>
            </a:r>
            <a:endParaRPr i="0" sz="2000" u="none" cap="none" strike="noStrike">
              <a:solidFill>
                <a:schemeClr val="dk1"/>
              </a:solidFill>
              <a:latin typeface="Calibri"/>
              <a:ea typeface="Calibri"/>
              <a:cs typeface="Calibri"/>
              <a:sym typeface="Calibri"/>
            </a:endParaRPr>
          </a:p>
        </p:txBody>
      </p:sp>
      <p:pic>
        <p:nvPicPr>
          <p:cNvPr id="982" name="Google Shape;982;p109">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6" name="Shape 986"/>
        <p:cNvGrpSpPr/>
        <p:nvPr/>
      </p:nvGrpSpPr>
      <p:grpSpPr>
        <a:xfrm>
          <a:off x="0" y="0"/>
          <a:ext cx="0" cy="0"/>
          <a:chOff x="0" y="0"/>
          <a:chExt cx="0" cy="0"/>
        </a:xfrm>
      </p:grpSpPr>
      <p:pic>
        <p:nvPicPr>
          <p:cNvPr id="987" name="Google Shape;987;p110">
            <a:hlinkClick r:id="rId3"/>
          </p:cNvPr>
          <p:cNvPicPr preferRelativeResize="0"/>
          <p:nvPr/>
        </p:nvPicPr>
        <p:blipFill rotWithShape="1">
          <a:blip r:embed="rId4">
            <a:alphaModFix/>
          </a:blip>
          <a:srcRect b="9535" l="0" r="0" t="0"/>
          <a:stretch/>
        </p:blipFill>
        <p:spPr>
          <a:xfrm rot="-119999">
            <a:off x="1023204" y="886191"/>
            <a:ext cx="7097594" cy="5085619"/>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988" name="Google Shape;988;p110"/>
          <p:cNvSpPr/>
          <p:nvPr/>
        </p:nvSpPr>
        <p:spPr>
          <a:xfrm>
            <a:off x="6930383" y="1060350"/>
            <a:ext cx="18510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7CB7"/>
              </a:buClr>
              <a:buSzPts val="1400"/>
              <a:buFont typeface="Arial"/>
              <a:buNone/>
            </a:pPr>
            <a:r>
              <a:rPr b="1" i="0" lang="en-ZA" sz="1300" u="sng" cap="none" strike="noStrike">
                <a:solidFill>
                  <a:schemeClr val="hlink"/>
                </a:solidFill>
                <a:latin typeface="Calibri"/>
                <a:ea typeface="Calibri"/>
                <a:cs typeface="Calibri"/>
                <a:sym typeface="Calibri"/>
                <a:hlinkClick r:id="rId5"/>
              </a:rPr>
              <a:t>RDM at UCT</a:t>
            </a:r>
            <a:r>
              <a:rPr i="0" lang="en-ZA" sz="1300" u="sng" cap="none" strike="noStrike">
                <a:solidFill>
                  <a:schemeClr val="hlink"/>
                </a:solidFill>
                <a:latin typeface="Calibri"/>
                <a:ea typeface="Calibri"/>
                <a:cs typeface="Calibri"/>
                <a:sym typeface="Calibri"/>
                <a:hlinkClick r:id="rId6"/>
              </a:rPr>
              <a:t> (Slack)</a:t>
            </a:r>
            <a:endParaRPr i="0" sz="1300" u="none" cap="none" strike="noStrike">
              <a:solidFill>
                <a:srgbClr val="007CB7"/>
              </a:solidFill>
              <a:latin typeface="Calibri"/>
              <a:ea typeface="Calibri"/>
              <a:cs typeface="Calibri"/>
              <a:sym typeface="Calibri"/>
            </a:endParaRPr>
          </a:p>
        </p:txBody>
      </p:sp>
      <p:sp>
        <p:nvSpPr>
          <p:cNvPr id="989" name="Google Shape;989;p110"/>
          <p:cNvSpPr/>
          <p:nvPr/>
        </p:nvSpPr>
        <p:spPr>
          <a:xfrm>
            <a:off x="5709712" y="3368621"/>
            <a:ext cx="30717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7CB7"/>
              </a:buClr>
              <a:buSzPts val="1400"/>
              <a:buFont typeface="Arial"/>
              <a:buNone/>
            </a:pPr>
            <a:r>
              <a:rPr i="0" lang="en-ZA" sz="1300" u="sng" cap="none" strike="noStrike">
                <a:solidFill>
                  <a:schemeClr val="hlink"/>
                </a:solidFill>
                <a:latin typeface="Calibri"/>
                <a:ea typeface="Calibri"/>
                <a:cs typeface="Calibri"/>
                <a:sym typeface="Calibri"/>
                <a:hlinkClick r:id="rId7"/>
              </a:rPr>
              <a:t>UCT </a:t>
            </a:r>
            <a:r>
              <a:rPr b="1" i="0" lang="en-ZA" sz="1300" u="sng" cap="none" strike="noStrike">
                <a:solidFill>
                  <a:schemeClr val="hlink"/>
                </a:solidFill>
                <a:latin typeface="Calibri"/>
                <a:ea typeface="Calibri"/>
                <a:cs typeface="Calibri"/>
                <a:sym typeface="Calibri"/>
                <a:hlinkClick r:id="rId8"/>
              </a:rPr>
              <a:t>Open Science Framework</a:t>
            </a:r>
            <a:r>
              <a:rPr i="0" lang="en-ZA" sz="1300" u="sng" cap="none" strike="noStrike">
                <a:solidFill>
                  <a:schemeClr val="hlink"/>
                </a:solidFill>
                <a:latin typeface="Calibri"/>
                <a:ea typeface="Calibri"/>
                <a:cs typeface="Calibri"/>
                <a:sym typeface="Calibri"/>
                <a:hlinkClick r:id="rId9"/>
              </a:rPr>
              <a:t> (OSF)</a:t>
            </a:r>
            <a:endParaRPr i="0" sz="1300" u="none" cap="none" strike="noStrike">
              <a:solidFill>
                <a:srgbClr val="007CB7"/>
              </a:solidFill>
              <a:latin typeface="Calibri"/>
              <a:ea typeface="Calibri"/>
              <a:cs typeface="Calibri"/>
              <a:sym typeface="Calibri"/>
            </a:endParaRPr>
          </a:p>
        </p:txBody>
      </p:sp>
      <p:sp>
        <p:nvSpPr>
          <p:cNvPr id="990" name="Google Shape;990;p110"/>
          <p:cNvSpPr/>
          <p:nvPr/>
        </p:nvSpPr>
        <p:spPr>
          <a:xfrm>
            <a:off x="6325920" y="4138060"/>
            <a:ext cx="24555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hlink"/>
              </a:buClr>
              <a:buSzPts val="1400"/>
              <a:buFont typeface="Arial"/>
              <a:buNone/>
            </a:pPr>
            <a:r>
              <a:rPr b="1" lang="en-ZA" sz="1300" u="sng">
                <a:solidFill>
                  <a:schemeClr val="hlink"/>
                </a:solidFill>
                <a:latin typeface="Calibri"/>
                <a:ea typeface="Calibri"/>
                <a:cs typeface="Calibri"/>
                <a:sym typeface="Calibri"/>
                <a:hlinkClick r:id="rId10"/>
              </a:rPr>
              <a:t>Digital preservation</a:t>
            </a:r>
            <a:endParaRPr i="0" sz="1300" u="none" cap="none" strike="noStrike">
              <a:solidFill>
                <a:srgbClr val="007CB7"/>
              </a:solidFill>
              <a:latin typeface="Calibri"/>
              <a:ea typeface="Calibri"/>
              <a:cs typeface="Calibri"/>
              <a:sym typeface="Calibri"/>
            </a:endParaRPr>
          </a:p>
        </p:txBody>
      </p:sp>
      <p:sp>
        <p:nvSpPr>
          <p:cNvPr id="991" name="Google Shape;991;p110"/>
          <p:cNvSpPr/>
          <p:nvPr/>
        </p:nvSpPr>
        <p:spPr>
          <a:xfrm>
            <a:off x="6583163" y="1829778"/>
            <a:ext cx="21984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FF"/>
              </a:buClr>
              <a:buSzPts val="1400"/>
              <a:buFont typeface="Arial"/>
              <a:buNone/>
            </a:pPr>
            <a:r>
              <a:rPr i="0" lang="en-ZA" sz="1300" u="sng" cap="none" strike="noStrike">
                <a:solidFill>
                  <a:srgbClr val="0000FF"/>
                </a:solidFill>
                <a:latin typeface="Calibri"/>
                <a:ea typeface="Calibri"/>
                <a:cs typeface="Calibri"/>
                <a:sym typeface="Calibri"/>
                <a:hlinkClick r:id="rId11"/>
              </a:rPr>
              <a:t>UCT </a:t>
            </a:r>
            <a:r>
              <a:rPr b="1" i="0" lang="en-ZA" sz="1300" u="sng" cap="none" strike="noStrike">
                <a:solidFill>
                  <a:srgbClr val="0000FF"/>
                </a:solidFill>
                <a:latin typeface="Calibri"/>
                <a:ea typeface="Calibri"/>
                <a:cs typeface="Calibri"/>
                <a:sym typeface="Calibri"/>
                <a:hlinkClick r:id="rId12"/>
              </a:rPr>
              <a:t>DMP</a:t>
            </a:r>
            <a:endParaRPr b="1" i="0" sz="1300" u="sng" cap="none" strike="noStrike">
              <a:solidFill>
                <a:srgbClr val="007CB7"/>
              </a:solidFill>
              <a:latin typeface="Calibri"/>
              <a:ea typeface="Calibri"/>
              <a:cs typeface="Calibri"/>
              <a:sym typeface="Calibri"/>
            </a:endParaRPr>
          </a:p>
        </p:txBody>
      </p:sp>
      <p:pic>
        <p:nvPicPr>
          <p:cNvPr id="992" name="Google Shape;992;p110">
            <a:hlinkClick r:id="rId13"/>
          </p:cNvPr>
          <p:cNvPicPr preferRelativeResize="0"/>
          <p:nvPr/>
        </p:nvPicPr>
        <p:blipFill rotWithShape="1">
          <a:blip r:embed="rId14">
            <a:alphaModFix/>
          </a:blip>
          <a:srcRect b="0" l="0" r="0" t="0"/>
          <a:stretch/>
        </p:blipFill>
        <p:spPr>
          <a:xfrm>
            <a:off x="5040067" y="3368621"/>
            <a:ext cx="580230" cy="580447"/>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pic>
        <p:nvPicPr>
          <p:cNvPr id="993" name="Google Shape;993;p110">
            <a:hlinkClick r:id="rId15"/>
          </p:cNvPr>
          <p:cNvPicPr preferRelativeResize="0"/>
          <p:nvPr/>
        </p:nvPicPr>
        <p:blipFill rotWithShape="1">
          <a:blip r:embed="rId16">
            <a:alphaModFix/>
          </a:blip>
          <a:srcRect b="0" l="0" r="0" t="0"/>
          <a:stretch/>
        </p:blipFill>
        <p:spPr>
          <a:xfrm>
            <a:off x="6250703" y="1060350"/>
            <a:ext cx="580230" cy="580448"/>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sp>
        <p:nvSpPr>
          <p:cNvPr id="994" name="Google Shape;994;p110"/>
          <p:cNvSpPr/>
          <p:nvPr/>
        </p:nvSpPr>
        <p:spPr>
          <a:xfrm>
            <a:off x="6151455" y="2599205"/>
            <a:ext cx="26301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7CB7"/>
              </a:buClr>
              <a:buSzPts val="1400"/>
              <a:buFont typeface="Arial"/>
              <a:buNone/>
            </a:pPr>
            <a:r>
              <a:rPr b="1" lang="en-ZA" sz="1300" u="sng">
                <a:solidFill>
                  <a:schemeClr val="hlink"/>
                </a:solidFill>
                <a:latin typeface="Calibri"/>
                <a:ea typeface="Calibri"/>
                <a:cs typeface="Calibri"/>
                <a:sym typeface="Calibri"/>
                <a:hlinkClick r:id="rId17"/>
              </a:rPr>
              <a:t>OneDrive </a:t>
            </a:r>
            <a:r>
              <a:rPr b="1" lang="en-ZA" sz="1300" u="sng">
                <a:solidFill>
                  <a:schemeClr val="hlink"/>
                </a:solidFill>
                <a:latin typeface="Calibri"/>
                <a:ea typeface="Calibri"/>
                <a:cs typeface="Calibri"/>
                <a:sym typeface="Calibri"/>
                <a:hlinkClick r:id="rId18"/>
              </a:rPr>
              <a:t> | </a:t>
            </a:r>
            <a:r>
              <a:rPr b="1" lang="en-ZA" sz="1300" u="sng">
                <a:solidFill>
                  <a:schemeClr val="hlink"/>
                </a:solidFill>
                <a:latin typeface="Calibri"/>
                <a:ea typeface="Calibri"/>
                <a:cs typeface="Calibri"/>
                <a:sym typeface="Calibri"/>
                <a:hlinkClick r:id="rId19"/>
              </a:rPr>
              <a:t> Google Drive</a:t>
            </a:r>
            <a:r>
              <a:rPr lang="en-ZA" sz="1300" u="sng">
                <a:solidFill>
                  <a:schemeClr val="hlink"/>
                </a:solidFill>
                <a:latin typeface="Calibri"/>
                <a:ea typeface="Calibri"/>
                <a:cs typeface="Calibri"/>
                <a:sym typeface="Calibri"/>
                <a:hlinkClick r:id="rId20"/>
              </a:rPr>
              <a:t> etc.</a:t>
            </a:r>
            <a:endParaRPr i="0" sz="1300" u="none" cap="none" strike="noStrike">
              <a:solidFill>
                <a:srgbClr val="007CB7"/>
              </a:solidFill>
              <a:latin typeface="Calibri"/>
              <a:ea typeface="Calibri"/>
              <a:cs typeface="Calibri"/>
              <a:sym typeface="Calibri"/>
            </a:endParaRPr>
          </a:p>
        </p:txBody>
      </p:sp>
      <p:pic>
        <p:nvPicPr>
          <p:cNvPr id="995" name="Google Shape;995;p110">
            <a:hlinkClick r:id="rId21"/>
          </p:cNvPr>
          <p:cNvPicPr preferRelativeResize="0"/>
          <p:nvPr/>
        </p:nvPicPr>
        <p:blipFill rotWithShape="1">
          <a:blip r:embed="rId22">
            <a:alphaModFix/>
          </a:blip>
          <a:srcRect b="0" l="0" r="0" t="0"/>
          <a:stretch/>
        </p:blipFill>
        <p:spPr>
          <a:xfrm>
            <a:off x="5468265" y="2599205"/>
            <a:ext cx="580230" cy="580447"/>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pic>
        <p:nvPicPr>
          <p:cNvPr id="996" name="Google Shape;996;p110">
            <a:hlinkClick r:id="rId23"/>
          </p:cNvPr>
          <p:cNvPicPr preferRelativeResize="0"/>
          <p:nvPr/>
        </p:nvPicPr>
        <p:blipFill rotWithShape="1">
          <a:blip r:embed="rId24">
            <a:alphaModFix/>
          </a:blip>
          <a:srcRect b="0" l="0" r="0" t="0"/>
          <a:stretch/>
        </p:blipFill>
        <p:spPr>
          <a:xfrm>
            <a:off x="4785075" y="2599205"/>
            <a:ext cx="580231" cy="580447"/>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sp>
        <p:nvSpPr>
          <p:cNvPr id="997" name="Google Shape;997;p110"/>
          <p:cNvSpPr/>
          <p:nvPr/>
        </p:nvSpPr>
        <p:spPr>
          <a:xfrm>
            <a:off x="6583163" y="4907488"/>
            <a:ext cx="21984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hlink"/>
              </a:buClr>
              <a:buSzPts val="1400"/>
              <a:buFont typeface="Arial"/>
              <a:buNone/>
            </a:pPr>
            <a:r>
              <a:rPr b="1" i="0" lang="en-ZA" sz="1300" u="sng" cap="none" strike="noStrike">
                <a:solidFill>
                  <a:schemeClr val="hlink"/>
                </a:solidFill>
                <a:latin typeface="Calibri"/>
                <a:ea typeface="Calibri"/>
                <a:cs typeface="Calibri"/>
                <a:sym typeface="Calibri"/>
                <a:hlinkClick r:id="rId25"/>
              </a:rPr>
              <a:t>ZivaHub</a:t>
            </a:r>
            <a:r>
              <a:rPr b="1" lang="en-ZA" sz="1300" u="sng">
                <a:solidFill>
                  <a:schemeClr val="hlink"/>
                </a:solidFill>
                <a:latin typeface="Calibri"/>
                <a:ea typeface="Calibri"/>
                <a:cs typeface="Calibri"/>
                <a:sym typeface="Calibri"/>
                <a:hlinkClick r:id="rId26"/>
              </a:rPr>
              <a:t> |</a:t>
            </a:r>
            <a:r>
              <a:rPr b="1" i="0" lang="en-ZA" sz="1300" u="sng" cap="none" strike="noStrike">
                <a:solidFill>
                  <a:schemeClr val="hlink"/>
                </a:solidFill>
                <a:latin typeface="Calibri"/>
                <a:ea typeface="Calibri"/>
                <a:cs typeface="Calibri"/>
                <a:sym typeface="Calibri"/>
                <a:hlinkClick r:id="rId27"/>
              </a:rPr>
              <a:t> </a:t>
            </a:r>
            <a:r>
              <a:rPr i="0" lang="en-ZA" sz="1300" u="sng" cap="none" strike="noStrike">
                <a:solidFill>
                  <a:schemeClr val="hlink"/>
                </a:solidFill>
                <a:latin typeface="Calibri"/>
                <a:ea typeface="Calibri"/>
                <a:cs typeface="Calibri"/>
                <a:sym typeface="Calibri"/>
                <a:hlinkClick r:id="rId28"/>
              </a:rPr>
              <a:t>Open Data UCT</a:t>
            </a:r>
            <a:endParaRPr i="0" sz="1300" u="none" cap="none" strike="noStrike">
              <a:solidFill>
                <a:srgbClr val="007CB7"/>
              </a:solidFill>
              <a:latin typeface="Calibri"/>
              <a:ea typeface="Calibri"/>
              <a:cs typeface="Calibri"/>
              <a:sym typeface="Calibri"/>
            </a:endParaRPr>
          </a:p>
        </p:txBody>
      </p:sp>
      <p:pic>
        <p:nvPicPr>
          <p:cNvPr id="998" name="Google Shape;998;p110">
            <a:hlinkClick r:id="rId29"/>
          </p:cNvPr>
          <p:cNvPicPr preferRelativeResize="0"/>
          <p:nvPr/>
        </p:nvPicPr>
        <p:blipFill rotWithShape="1">
          <a:blip r:embed="rId30">
            <a:alphaModFix/>
          </a:blip>
          <a:srcRect b="0" l="258" r="248" t="0"/>
          <a:stretch/>
        </p:blipFill>
        <p:spPr>
          <a:xfrm>
            <a:off x="5907780" y="4907488"/>
            <a:ext cx="580230" cy="580447"/>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pic>
        <p:nvPicPr>
          <p:cNvPr id="999" name="Google Shape;999;p110">
            <a:hlinkClick r:id="rId31"/>
          </p:cNvPr>
          <p:cNvPicPr preferRelativeResize="0"/>
          <p:nvPr/>
        </p:nvPicPr>
        <p:blipFill rotWithShape="1">
          <a:blip r:embed="rId32">
            <a:alphaModFix/>
          </a:blip>
          <a:srcRect b="0" l="845" r="845" t="0"/>
          <a:stretch/>
        </p:blipFill>
        <p:spPr>
          <a:xfrm>
            <a:off x="5636297" y="4130587"/>
            <a:ext cx="595170" cy="595392"/>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pic>
        <p:nvPicPr>
          <p:cNvPr id="1000" name="Google Shape;1000;p110">
            <a:hlinkClick r:id="rId33"/>
          </p:cNvPr>
          <p:cNvPicPr preferRelativeResize="0"/>
          <p:nvPr/>
        </p:nvPicPr>
        <p:blipFill>
          <a:blip r:embed="rId34">
            <a:alphaModFix amt="75000"/>
          </a:blip>
          <a:stretch>
            <a:fillRect/>
          </a:stretch>
        </p:blipFill>
        <p:spPr>
          <a:xfrm>
            <a:off x="7954792" y="0"/>
            <a:ext cx="1189209" cy="430800"/>
          </a:xfrm>
          <a:prstGeom prst="rect">
            <a:avLst/>
          </a:prstGeom>
          <a:noFill/>
          <a:ln>
            <a:noFill/>
          </a:ln>
        </p:spPr>
      </p:pic>
      <p:sp>
        <p:nvSpPr>
          <p:cNvPr id="1001" name="Google Shape;1001;p110"/>
          <p:cNvSpPr txBox="1"/>
          <p:nvPr/>
        </p:nvSpPr>
        <p:spPr>
          <a:xfrm>
            <a:off x="1772050" y="185250"/>
            <a:ext cx="5606700" cy="430800"/>
          </a:xfrm>
          <a:prstGeom prst="rect">
            <a:avLst/>
          </a:prstGeom>
          <a:solidFill>
            <a:schemeClr val="lt1"/>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1100"/>
              <a:buFont typeface="Arial"/>
              <a:buNone/>
            </a:pPr>
            <a:r>
              <a:rPr b="1" lang="en-ZA" sz="2200">
                <a:latin typeface="Calibri"/>
                <a:ea typeface="Calibri"/>
                <a:cs typeface="Calibri"/>
                <a:sym typeface="Calibri"/>
              </a:rPr>
              <a:t>‘RDM at UCT’</a:t>
            </a:r>
            <a:r>
              <a:rPr lang="en-ZA" sz="2200">
                <a:latin typeface="Calibri"/>
                <a:ea typeface="Calibri"/>
                <a:cs typeface="Calibri"/>
                <a:sym typeface="Calibri"/>
              </a:rPr>
              <a:t> Slack workspace</a:t>
            </a:r>
            <a:endParaRPr sz="2200">
              <a:latin typeface="Calibri"/>
              <a:ea typeface="Calibri"/>
              <a:cs typeface="Calibri"/>
              <a:sym typeface="Calibri"/>
            </a:endParaRPr>
          </a:p>
        </p:txBody>
      </p:sp>
      <p:pic>
        <p:nvPicPr>
          <p:cNvPr id="1002" name="Google Shape;1002;p110">
            <a:hlinkClick r:id="rId35"/>
          </p:cNvPr>
          <p:cNvPicPr preferRelativeResize="0"/>
          <p:nvPr/>
        </p:nvPicPr>
        <p:blipFill rotWithShape="1">
          <a:blip r:embed="rId16">
            <a:alphaModFix/>
          </a:blip>
          <a:srcRect b="0" l="0" r="0" t="0"/>
          <a:stretch/>
        </p:blipFill>
        <p:spPr>
          <a:xfrm>
            <a:off x="50150" y="51075"/>
            <a:ext cx="692325" cy="692594"/>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1003" name="Google Shape;1003;p110"/>
          <p:cNvSpPr txBox="1"/>
          <p:nvPr/>
        </p:nvSpPr>
        <p:spPr>
          <a:xfrm>
            <a:off x="1772050" y="616050"/>
            <a:ext cx="5606700" cy="289200"/>
          </a:xfrm>
          <a:prstGeom prst="rect">
            <a:avLst/>
          </a:prstGeom>
          <a:solidFill>
            <a:srgbClr val="FFFFFF"/>
          </a:solidFill>
          <a:ln cap="flat" cmpd="sng" w="9525">
            <a:solidFill>
              <a:srgbClr val="0070C0"/>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115000"/>
              </a:lnSpc>
              <a:spcBef>
                <a:spcPts val="640"/>
              </a:spcBef>
              <a:spcAft>
                <a:spcPts val="0"/>
              </a:spcAft>
              <a:buClr>
                <a:srgbClr val="000000"/>
              </a:buClr>
              <a:buSzPts val="1100"/>
              <a:buFont typeface="Arial"/>
              <a:buNone/>
            </a:pPr>
            <a:r>
              <a:rPr b="1" lang="en-ZA" sz="1200">
                <a:solidFill>
                  <a:srgbClr val="000000"/>
                </a:solidFill>
                <a:latin typeface="Calibri"/>
                <a:ea typeface="Calibri"/>
                <a:cs typeface="Calibri"/>
                <a:sym typeface="Calibri"/>
              </a:rPr>
              <a:t>Slack</a:t>
            </a:r>
            <a:r>
              <a:rPr lang="en-ZA" sz="1200">
                <a:solidFill>
                  <a:srgbClr val="000000"/>
                </a:solidFill>
                <a:latin typeface="Calibri"/>
                <a:ea typeface="Calibri"/>
                <a:cs typeface="Calibri"/>
                <a:sym typeface="Calibri"/>
              </a:rPr>
              <a:t> = </a:t>
            </a:r>
            <a:r>
              <a:rPr b="1" lang="en-ZA" sz="1200">
                <a:solidFill>
                  <a:srgbClr val="000000"/>
                </a:solidFill>
                <a:latin typeface="Calibri"/>
                <a:ea typeface="Calibri"/>
                <a:cs typeface="Calibri"/>
                <a:sym typeface="Calibri"/>
              </a:rPr>
              <a:t>S</a:t>
            </a:r>
            <a:r>
              <a:rPr i="1" lang="en-ZA" sz="1200">
                <a:solidFill>
                  <a:srgbClr val="000000"/>
                </a:solidFill>
                <a:latin typeface="Calibri"/>
                <a:ea typeface="Calibri"/>
                <a:cs typeface="Calibri"/>
                <a:sym typeface="Calibri"/>
              </a:rPr>
              <a:t>earchable </a:t>
            </a:r>
            <a:r>
              <a:rPr b="1" lang="en-ZA" sz="1200">
                <a:solidFill>
                  <a:srgbClr val="000000"/>
                </a:solidFill>
                <a:latin typeface="Calibri"/>
                <a:ea typeface="Calibri"/>
                <a:cs typeface="Calibri"/>
                <a:sym typeface="Calibri"/>
              </a:rPr>
              <a:t>L</a:t>
            </a:r>
            <a:r>
              <a:rPr i="1" lang="en-ZA" sz="1200">
                <a:solidFill>
                  <a:srgbClr val="000000"/>
                </a:solidFill>
                <a:latin typeface="Calibri"/>
                <a:ea typeface="Calibri"/>
                <a:cs typeface="Calibri"/>
                <a:sym typeface="Calibri"/>
              </a:rPr>
              <a:t>og of</a:t>
            </a:r>
            <a:r>
              <a:rPr b="1" i="1" lang="en-ZA" sz="1200">
                <a:solidFill>
                  <a:srgbClr val="000000"/>
                </a:solidFill>
                <a:latin typeface="Calibri"/>
                <a:ea typeface="Calibri"/>
                <a:cs typeface="Calibri"/>
                <a:sym typeface="Calibri"/>
              </a:rPr>
              <a:t> </a:t>
            </a:r>
            <a:r>
              <a:rPr b="1" lang="en-ZA" sz="1200">
                <a:solidFill>
                  <a:srgbClr val="000000"/>
                </a:solidFill>
                <a:latin typeface="Calibri"/>
                <a:ea typeface="Calibri"/>
                <a:cs typeface="Calibri"/>
                <a:sym typeface="Calibri"/>
              </a:rPr>
              <a:t>A</a:t>
            </a:r>
            <a:r>
              <a:rPr i="1" lang="en-ZA" sz="1200">
                <a:solidFill>
                  <a:srgbClr val="000000"/>
                </a:solidFill>
                <a:latin typeface="Calibri"/>
                <a:ea typeface="Calibri"/>
                <a:cs typeface="Calibri"/>
                <a:sym typeface="Calibri"/>
              </a:rPr>
              <a:t>ll </a:t>
            </a:r>
            <a:r>
              <a:rPr b="1" lang="en-ZA" sz="1200">
                <a:solidFill>
                  <a:srgbClr val="000000"/>
                </a:solidFill>
                <a:latin typeface="Calibri"/>
                <a:ea typeface="Calibri"/>
                <a:cs typeface="Calibri"/>
                <a:sym typeface="Calibri"/>
              </a:rPr>
              <a:t>C</a:t>
            </a:r>
            <a:r>
              <a:rPr i="1" lang="en-ZA" sz="1200">
                <a:solidFill>
                  <a:srgbClr val="000000"/>
                </a:solidFill>
                <a:latin typeface="Calibri"/>
                <a:ea typeface="Calibri"/>
                <a:cs typeface="Calibri"/>
                <a:sym typeface="Calibri"/>
              </a:rPr>
              <a:t>onversation and </a:t>
            </a:r>
            <a:r>
              <a:rPr b="1" lang="en-ZA" sz="1200">
                <a:solidFill>
                  <a:srgbClr val="000000"/>
                </a:solidFill>
                <a:latin typeface="Calibri"/>
                <a:ea typeface="Calibri"/>
                <a:cs typeface="Calibri"/>
                <a:sym typeface="Calibri"/>
              </a:rPr>
              <a:t>K</a:t>
            </a:r>
            <a:r>
              <a:rPr i="1" lang="en-ZA" sz="1200">
                <a:solidFill>
                  <a:srgbClr val="000000"/>
                </a:solidFill>
                <a:latin typeface="Calibri"/>
                <a:ea typeface="Calibri"/>
                <a:cs typeface="Calibri"/>
                <a:sym typeface="Calibri"/>
              </a:rPr>
              <a:t>nowledge</a:t>
            </a:r>
            <a:endParaRPr sz="1200">
              <a:solidFill>
                <a:srgbClr val="000000"/>
              </a:solidFill>
              <a:latin typeface="Calibri"/>
              <a:ea typeface="Calibri"/>
              <a:cs typeface="Calibri"/>
              <a:sym typeface="Calibri"/>
            </a:endParaRPr>
          </a:p>
        </p:txBody>
      </p:sp>
      <p:pic>
        <p:nvPicPr>
          <p:cNvPr id="1004" name="Google Shape;1004;p110">
            <a:hlinkClick r:id="rId36"/>
          </p:cNvPr>
          <p:cNvPicPr preferRelativeResize="0"/>
          <p:nvPr/>
        </p:nvPicPr>
        <p:blipFill>
          <a:blip r:embed="rId37">
            <a:alphaModFix/>
          </a:blip>
          <a:stretch>
            <a:fillRect/>
          </a:stretch>
        </p:blipFill>
        <p:spPr>
          <a:xfrm>
            <a:off x="5879525" y="1821425"/>
            <a:ext cx="608476" cy="608476"/>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8" name="Shape 1008"/>
        <p:cNvGrpSpPr/>
        <p:nvPr/>
      </p:nvGrpSpPr>
      <p:grpSpPr>
        <a:xfrm>
          <a:off x="0" y="0"/>
          <a:ext cx="0" cy="0"/>
          <a:chOff x="0" y="0"/>
          <a:chExt cx="0" cy="0"/>
        </a:xfrm>
      </p:grpSpPr>
      <p:sp>
        <p:nvSpPr>
          <p:cNvPr id="1009" name="Google Shape;1009;p111"/>
          <p:cNvSpPr txBox="1"/>
          <p:nvPr>
            <p:ph idx="1" type="body"/>
          </p:nvPr>
        </p:nvSpPr>
        <p:spPr>
          <a:xfrm>
            <a:off x="457200" y="513950"/>
            <a:ext cx="8229600" cy="5612400"/>
          </a:xfrm>
          <a:prstGeom prst="rect">
            <a:avLst/>
          </a:prstGeom>
        </p:spPr>
        <p:txBody>
          <a:bodyPr anchorCtr="0" anchor="t" bIns="91425" lIns="91425" spcFirstLastPara="1" rIns="91425" wrap="square" tIns="91425">
            <a:noAutofit/>
          </a:bodyPr>
          <a:lstStyle/>
          <a:p>
            <a:pPr indent="0" lvl="0" marL="0" rtl="0" algn="l">
              <a:spcBef>
                <a:spcPts val="640"/>
              </a:spcBef>
              <a:spcAft>
                <a:spcPts val="0"/>
              </a:spcAft>
              <a:buNone/>
            </a:pPr>
            <a:r>
              <a:t/>
            </a:r>
            <a:endParaRPr sz="2000">
              <a:solidFill>
                <a:srgbClr val="4A86E8"/>
              </a:solidFill>
            </a:endParaRPr>
          </a:p>
          <a:p>
            <a:pPr indent="0" lvl="0" marL="0" rtl="0" algn="ctr">
              <a:spcBef>
                <a:spcPts val="640"/>
              </a:spcBef>
              <a:spcAft>
                <a:spcPts val="0"/>
              </a:spcAft>
              <a:buNone/>
            </a:pPr>
            <a:r>
              <a:rPr lang="en-ZA" sz="4800">
                <a:solidFill>
                  <a:srgbClr val="4A86E8"/>
                </a:solidFill>
                <a:highlight>
                  <a:srgbClr val="FFFF00"/>
                </a:highlight>
              </a:rPr>
              <a:t>Thank you!</a:t>
            </a:r>
            <a:endParaRPr sz="4800">
              <a:solidFill>
                <a:srgbClr val="4A86E8"/>
              </a:solidFill>
              <a:highlight>
                <a:srgbClr val="FFFF00"/>
              </a:highlight>
            </a:endParaRPr>
          </a:p>
          <a:p>
            <a:pPr indent="0" lvl="0" marL="0" rtl="0" algn="ctr">
              <a:spcBef>
                <a:spcPts val="640"/>
              </a:spcBef>
              <a:spcAft>
                <a:spcPts val="0"/>
              </a:spcAft>
              <a:buNone/>
            </a:pPr>
            <a:r>
              <a:t/>
            </a:r>
            <a:endParaRPr sz="4800">
              <a:solidFill>
                <a:srgbClr val="4A86E8"/>
              </a:solidFill>
            </a:endParaRPr>
          </a:p>
          <a:p>
            <a:pPr indent="0" lvl="0" marL="0" rtl="0" algn="ctr">
              <a:spcBef>
                <a:spcPts val="640"/>
              </a:spcBef>
              <a:spcAft>
                <a:spcPts val="0"/>
              </a:spcAft>
              <a:buNone/>
            </a:pPr>
            <a:r>
              <a:t/>
            </a:r>
            <a:endParaRPr sz="4800">
              <a:solidFill>
                <a:srgbClr val="4A86E8"/>
              </a:solidFill>
            </a:endParaRPr>
          </a:p>
        </p:txBody>
      </p:sp>
      <p:pic>
        <p:nvPicPr>
          <p:cNvPr id="1010" name="Google Shape;1010;p111">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pic>
        <p:nvPicPr>
          <p:cNvPr id="1011" name="Google Shape;1011;p111">
            <a:hlinkClick r:id="rId5"/>
          </p:cNvPr>
          <p:cNvPicPr preferRelativeResize="0"/>
          <p:nvPr/>
        </p:nvPicPr>
        <p:blipFill>
          <a:blip r:embed="rId6">
            <a:alphaModFix/>
          </a:blip>
          <a:stretch>
            <a:fillRect/>
          </a:stretch>
        </p:blipFill>
        <p:spPr>
          <a:xfrm>
            <a:off x="3484574" y="3774759"/>
            <a:ext cx="389503" cy="389517"/>
          </a:xfrm>
          <a:prstGeom prst="rect">
            <a:avLst/>
          </a:prstGeom>
          <a:noFill/>
          <a:ln>
            <a:noFill/>
          </a:ln>
          <a:effectLst>
            <a:outerShdw blurRad="57150" rotWithShape="0" algn="bl" dir="5400000" dist="19050">
              <a:srgbClr val="000000">
                <a:alpha val="50000"/>
              </a:srgbClr>
            </a:outerShdw>
          </a:effectLst>
        </p:spPr>
      </p:pic>
      <p:pic>
        <p:nvPicPr>
          <p:cNvPr id="1012" name="Google Shape;1012;p111">
            <a:hlinkClick r:id="rId7"/>
          </p:cNvPr>
          <p:cNvPicPr preferRelativeResize="0"/>
          <p:nvPr/>
        </p:nvPicPr>
        <p:blipFill>
          <a:blip r:embed="rId8">
            <a:alphaModFix/>
          </a:blip>
          <a:stretch>
            <a:fillRect/>
          </a:stretch>
        </p:blipFill>
        <p:spPr>
          <a:xfrm>
            <a:off x="3455566" y="3096392"/>
            <a:ext cx="447510" cy="447521"/>
          </a:xfrm>
          <a:prstGeom prst="rect">
            <a:avLst/>
          </a:prstGeom>
          <a:noFill/>
          <a:ln>
            <a:noFill/>
          </a:ln>
          <a:effectLst>
            <a:outerShdw blurRad="57150" rotWithShape="0" algn="bl" dir="5400000" dist="19050">
              <a:srgbClr val="000000">
                <a:alpha val="50000"/>
              </a:srgbClr>
            </a:outerShdw>
          </a:effectLst>
        </p:spPr>
      </p:pic>
      <p:pic>
        <p:nvPicPr>
          <p:cNvPr id="1013" name="Google Shape;1013;p111">
            <a:hlinkClick r:id="rId9"/>
          </p:cNvPr>
          <p:cNvPicPr preferRelativeResize="0"/>
          <p:nvPr/>
        </p:nvPicPr>
        <p:blipFill>
          <a:blip r:embed="rId10">
            <a:alphaModFix/>
          </a:blip>
          <a:stretch>
            <a:fillRect/>
          </a:stretch>
        </p:blipFill>
        <p:spPr>
          <a:xfrm>
            <a:off x="3249133" y="2277725"/>
            <a:ext cx="860400" cy="860390"/>
          </a:xfrm>
          <a:prstGeom prst="rect">
            <a:avLst/>
          </a:prstGeom>
          <a:noFill/>
          <a:ln>
            <a:noFill/>
          </a:ln>
          <a:effectLst>
            <a:outerShdw blurRad="57150" rotWithShape="0" algn="bl" dir="5400000" dist="19050">
              <a:srgbClr val="000000">
                <a:alpha val="50000"/>
              </a:srgbClr>
            </a:outerShdw>
          </a:effectLst>
        </p:spPr>
      </p:pic>
      <p:pic>
        <p:nvPicPr>
          <p:cNvPr id="1014" name="Google Shape;1014;p111">
            <a:hlinkClick r:id="rId11"/>
          </p:cNvPr>
          <p:cNvPicPr preferRelativeResize="0"/>
          <p:nvPr/>
        </p:nvPicPr>
        <p:blipFill>
          <a:blip r:embed="rId4">
            <a:alphaModFix/>
          </a:blip>
          <a:stretch>
            <a:fillRect/>
          </a:stretch>
        </p:blipFill>
        <p:spPr>
          <a:xfrm>
            <a:off x="2751425" y="4335190"/>
            <a:ext cx="1556026" cy="563700"/>
          </a:xfrm>
          <a:prstGeom prst="rect">
            <a:avLst/>
          </a:prstGeom>
          <a:noFill/>
          <a:ln>
            <a:noFill/>
          </a:ln>
        </p:spPr>
      </p:pic>
      <p:sp>
        <p:nvSpPr>
          <p:cNvPr id="1015" name="Google Shape;1015;p111"/>
          <p:cNvSpPr txBox="1"/>
          <p:nvPr/>
        </p:nvSpPr>
        <p:spPr>
          <a:xfrm>
            <a:off x="4143950" y="2528425"/>
            <a:ext cx="3398400" cy="232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u="sng">
                <a:solidFill>
                  <a:schemeClr val="hlink"/>
                </a:solidFill>
                <a:hlinkClick r:id="rId12"/>
              </a:rPr>
              <a:t>dls@uct.ac.za</a:t>
            </a:r>
            <a:endParaRPr/>
          </a:p>
          <a:p>
            <a:pPr indent="0" lvl="0" marL="0" rtl="0" algn="l">
              <a:spcBef>
                <a:spcPts val="0"/>
              </a:spcBef>
              <a:spcAft>
                <a:spcPts val="0"/>
              </a:spcAft>
              <a:buNone/>
            </a:pPr>
            <a:r>
              <a:t/>
            </a:r>
            <a:endParaRPr/>
          </a:p>
          <a:p>
            <a:pPr indent="0" lvl="0" marL="0" rtl="0" algn="l">
              <a:spcBef>
                <a:spcPts val="0"/>
              </a:spcBef>
              <a:spcAft>
                <a:spcPts val="0"/>
              </a:spcAft>
              <a:buNone/>
            </a:pPr>
            <a:br>
              <a:rPr lang="en-ZA"/>
            </a:br>
            <a:r>
              <a:rPr lang="en-ZA" u="sng">
                <a:solidFill>
                  <a:schemeClr val="hlink"/>
                </a:solidFill>
                <a:hlinkClick r:id="rId13"/>
              </a:rPr>
              <a:t>@DigitalUct</a:t>
            </a:r>
            <a:endParaRPr/>
          </a:p>
          <a:p>
            <a:pPr indent="0" lvl="0" marL="0" rtl="0" algn="l">
              <a:spcBef>
                <a:spcPts val="0"/>
              </a:spcBef>
              <a:spcAft>
                <a:spcPts val="0"/>
              </a:spcAft>
              <a:buNone/>
            </a:pPr>
            <a:r>
              <a:t/>
            </a:r>
            <a:endParaRPr/>
          </a:p>
          <a:p>
            <a:pPr indent="0" lvl="0" marL="0" rtl="0" algn="l">
              <a:spcBef>
                <a:spcPts val="0"/>
              </a:spcBef>
              <a:spcAft>
                <a:spcPts val="0"/>
              </a:spcAft>
              <a:buNone/>
            </a:pPr>
            <a:br>
              <a:rPr lang="en-ZA"/>
            </a:br>
            <a:r>
              <a:rPr lang="en-ZA" u="sng">
                <a:solidFill>
                  <a:schemeClr val="hlink"/>
                </a:solidFill>
                <a:hlinkClick r:id="rId14"/>
              </a:rPr>
              <a:t>rdm-at-uct.slack.com</a:t>
            </a:r>
            <a:endParaRPr/>
          </a:p>
          <a:p>
            <a:pPr indent="0" lvl="0" marL="0" rtl="0" algn="l">
              <a:spcBef>
                <a:spcPts val="0"/>
              </a:spcBef>
              <a:spcAft>
                <a:spcPts val="0"/>
              </a:spcAft>
              <a:buNone/>
            </a:pPr>
            <a:r>
              <a:t/>
            </a:r>
            <a:endParaRPr/>
          </a:p>
          <a:p>
            <a:pPr indent="0" lvl="0" marL="0" rtl="0" algn="l">
              <a:spcBef>
                <a:spcPts val="0"/>
              </a:spcBef>
              <a:spcAft>
                <a:spcPts val="0"/>
              </a:spcAft>
              <a:buNone/>
            </a:pPr>
            <a:br>
              <a:rPr lang="en-ZA"/>
            </a:br>
            <a:r>
              <a:rPr lang="en-ZA" u="sng">
                <a:solidFill>
                  <a:schemeClr val="hlink"/>
                </a:solidFill>
                <a:hlinkClick r:id="rId15"/>
              </a:rPr>
              <a:t>http:</a:t>
            </a:r>
            <a:r>
              <a:rPr lang="en-ZA" u="sng">
                <a:solidFill>
                  <a:schemeClr val="hlink"/>
                </a:solidFill>
                <a:hlinkClick r:id="rId16"/>
              </a:rPr>
              <a:t> |  | </a:t>
            </a:r>
            <a:r>
              <a:rPr lang="en-ZA" u="sng">
                <a:solidFill>
                  <a:schemeClr val="hlink"/>
                </a:solidFill>
                <a:hlinkClick r:id="rId17"/>
              </a:rPr>
              <a:t>www.digitalservices.lib.uct.ac.za</a:t>
            </a:r>
            <a:r>
              <a:rPr lang="en-ZA" u="sng">
                <a:solidFill>
                  <a:schemeClr val="hlink"/>
                </a:solidFill>
                <a:hlinkClick r:id="rId18"/>
              </a:rPr>
              <a:t> | </a:t>
            </a:r>
            <a:endParaRPr/>
          </a:p>
        </p:txBody>
      </p:sp>
      <p:sp>
        <p:nvSpPr>
          <p:cNvPr id="1016" name="Google Shape;1016;p111"/>
          <p:cNvSpPr txBox="1"/>
          <p:nvPr/>
        </p:nvSpPr>
        <p:spPr>
          <a:xfrm rot="116882">
            <a:off x="2196239" y="5197109"/>
            <a:ext cx="4977477" cy="771173"/>
          </a:xfrm>
          <a:prstGeom prst="rect">
            <a:avLst/>
          </a:prstGeom>
          <a:solidFill>
            <a:srgbClr val="F3F3F3"/>
          </a:solidFill>
          <a:ln cap="flat" cmpd="sng" w="9525">
            <a:solidFill>
              <a:srgbClr val="FF000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ZA" sz="3000" u="sng">
                <a:solidFill>
                  <a:schemeClr val="hlink"/>
                </a:solidFill>
                <a:highlight>
                  <a:srgbClr val="FFFF00"/>
                </a:highlight>
                <a:latin typeface="Calibri"/>
                <a:ea typeface="Calibri"/>
                <a:cs typeface="Calibri"/>
                <a:sym typeface="Calibri"/>
                <a:hlinkClick r:id="rId19"/>
              </a:rPr>
              <a:t>Want to leave some feedback?</a:t>
            </a:r>
            <a:endParaRPr i="1" sz="3000">
              <a:solidFill>
                <a:srgbClr val="FF0000"/>
              </a:solidFill>
              <a:highlight>
                <a:srgbClr val="FFFF00"/>
              </a:highlight>
              <a:latin typeface="Calibri"/>
              <a:ea typeface="Calibri"/>
              <a:cs typeface="Calibri"/>
              <a:sym typeface="Calibri"/>
            </a:endParaRPr>
          </a:p>
        </p:txBody>
      </p:sp>
      <p:sp>
        <p:nvSpPr>
          <p:cNvPr id="1017" name="Google Shape;1017;p11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pic>
        <p:nvPicPr>
          <p:cNvPr id="1018" name="Google Shape;1018;p111">
            <a:hlinkClick r:id="rId20"/>
          </p:cNvPr>
          <p:cNvPicPr preferRelativeResize="0"/>
          <p:nvPr/>
        </p:nvPicPr>
        <p:blipFill>
          <a:blip r:embed="rId21">
            <a:alphaModFix/>
          </a:blip>
          <a:stretch>
            <a:fillRect/>
          </a:stretch>
        </p:blipFill>
        <p:spPr>
          <a:xfrm>
            <a:off x="55776" y="57301"/>
            <a:ext cx="1268450" cy="1268450"/>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2" name="Shape 1022"/>
        <p:cNvGrpSpPr/>
        <p:nvPr/>
      </p:nvGrpSpPr>
      <p:grpSpPr>
        <a:xfrm>
          <a:off x="0" y="0"/>
          <a:ext cx="0" cy="0"/>
          <a:chOff x="0" y="0"/>
          <a:chExt cx="0" cy="0"/>
        </a:xfrm>
      </p:grpSpPr>
      <p:sp>
        <p:nvSpPr>
          <p:cNvPr id="1023" name="Google Shape;1023;p112"/>
          <p:cNvSpPr txBox="1"/>
          <p:nvPr/>
        </p:nvSpPr>
        <p:spPr>
          <a:xfrm>
            <a:off x="817975" y="883425"/>
            <a:ext cx="7742700" cy="4927500"/>
          </a:xfrm>
          <a:prstGeom prst="rect">
            <a:avLst/>
          </a:prstGeom>
          <a:noFill/>
          <a:ln>
            <a:noFill/>
          </a:ln>
        </p:spPr>
        <p:txBody>
          <a:bodyPr anchorCtr="0" anchor="ctr" bIns="45700" lIns="91425" spcFirstLastPara="1" rIns="91425" wrap="square" tIns="45700">
            <a:noAutofit/>
          </a:bodyPr>
          <a:lstStyle/>
          <a:p>
            <a:pPr indent="0" lvl="0" marL="0" marR="0" rtl="0" algn="l">
              <a:lnSpc>
                <a:spcPct val="115000"/>
              </a:lnSpc>
              <a:spcBef>
                <a:spcPts val="0"/>
              </a:spcBef>
              <a:spcAft>
                <a:spcPts val="0"/>
              </a:spcAft>
              <a:buNone/>
            </a:pPr>
            <a:r>
              <a:rPr lang="en-ZA" sz="1200">
                <a:latin typeface="Calibri"/>
                <a:ea typeface="Calibri"/>
                <a:cs typeface="Calibri"/>
                <a:sym typeface="Calibri"/>
              </a:rPr>
              <a:t>Berry, David M. Digital Humanities. Polity Press, 2017. https://www.ebook.de/de/product/27913073/david_m_berry_digital_humanities.html.</a:t>
            </a:r>
            <a:endParaRPr sz="1200">
              <a:latin typeface="Calibri"/>
              <a:ea typeface="Calibri"/>
              <a:cs typeface="Calibri"/>
              <a:sym typeface="Calibri"/>
            </a:endParaRPr>
          </a:p>
          <a:p>
            <a:pPr indent="0" lvl="0" marL="0" marR="0" rtl="0" algn="l">
              <a:lnSpc>
                <a:spcPct val="115000"/>
              </a:lnSpc>
              <a:spcBef>
                <a:spcPts val="1000"/>
              </a:spcBef>
              <a:spcAft>
                <a:spcPts val="0"/>
              </a:spcAft>
              <a:buNone/>
            </a:pPr>
            <a:r>
              <a:rPr lang="en-ZA" sz="1200">
                <a:latin typeface="Calibri"/>
                <a:ea typeface="Calibri"/>
                <a:cs typeface="Calibri"/>
                <a:sym typeface="Calibri"/>
              </a:rPr>
              <a:t>Eileen Gardiner, Ronald G. Musto. The Digital Humanities. Cambridge University Press, 2016. https://www.ebook.de/de/product/23797614/eileen_gardiner_ronald_g_musto_the_digital_humanities.html.</a:t>
            </a:r>
            <a:endParaRPr sz="1200">
              <a:latin typeface="Calibri"/>
              <a:ea typeface="Calibri"/>
              <a:cs typeface="Calibri"/>
              <a:sym typeface="Calibri"/>
            </a:endParaRPr>
          </a:p>
          <a:p>
            <a:pPr indent="0" lvl="0" marL="0" marR="0" rtl="0" algn="l">
              <a:lnSpc>
                <a:spcPct val="115000"/>
              </a:lnSpc>
              <a:spcBef>
                <a:spcPts val="1000"/>
              </a:spcBef>
              <a:spcAft>
                <a:spcPts val="0"/>
              </a:spcAft>
              <a:buNone/>
            </a:pPr>
            <a:r>
              <a:rPr lang="en-ZA" sz="1200">
                <a:latin typeface="Calibri"/>
                <a:ea typeface="Calibri"/>
                <a:cs typeface="Calibri"/>
                <a:sym typeface="Calibri"/>
              </a:rPr>
              <a:t>Hartsell-Gundy, Arianne, Laura Braunsten, and Liorah Golomb, eds. Digital Humanities in the Library. American Library Association, 2015. https://www.ebook.de/de/product/26045999/digital_humanities_in_the_library.html.</a:t>
            </a:r>
            <a:endParaRPr sz="1200">
              <a:latin typeface="Calibri"/>
              <a:ea typeface="Calibri"/>
              <a:cs typeface="Calibri"/>
              <a:sym typeface="Calibri"/>
            </a:endParaRPr>
          </a:p>
          <a:p>
            <a:pPr indent="0" lvl="0" marL="0" marR="0" rtl="0" algn="l">
              <a:lnSpc>
                <a:spcPct val="115000"/>
              </a:lnSpc>
              <a:spcBef>
                <a:spcPts val="1000"/>
              </a:spcBef>
              <a:spcAft>
                <a:spcPts val="0"/>
              </a:spcAft>
              <a:buNone/>
            </a:pPr>
            <a:r>
              <a:rPr lang="en-ZA" sz="1200">
                <a:latin typeface="Calibri"/>
                <a:ea typeface="Calibri"/>
                <a:cs typeface="Calibri"/>
                <a:sym typeface="Calibri"/>
              </a:rPr>
              <a:t>Katz, Stanley N. “Why Technology Matters: The Humanities in the Twenty-First Century.” Interdisciplinary Science Reviews 30, no. 2 (June 2005): 105–118. https://doi.org/10.1179/030801805X25909.</a:t>
            </a:r>
            <a:endParaRPr sz="1200">
              <a:latin typeface="Calibri"/>
              <a:ea typeface="Calibri"/>
              <a:cs typeface="Calibri"/>
              <a:sym typeface="Calibri"/>
            </a:endParaRPr>
          </a:p>
          <a:p>
            <a:pPr indent="0" lvl="0" marL="0" marR="0" rtl="0" algn="l">
              <a:lnSpc>
                <a:spcPct val="115000"/>
              </a:lnSpc>
              <a:spcBef>
                <a:spcPts val="1000"/>
              </a:spcBef>
              <a:spcAft>
                <a:spcPts val="0"/>
              </a:spcAft>
              <a:buNone/>
            </a:pPr>
            <a:r>
              <a:rPr lang="en-ZA" sz="1200">
                <a:latin typeface="Calibri"/>
                <a:ea typeface="Calibri"/>
                <a:cs typeface="Calibri"/>
                <a:sym typeface="Calibri"/>
              </a:rPr>
              <a:t>Smedt, K. de. “Some Reflections on Studies in Humanities Computing.” Literary and Linguistic Computing 17, no. 1 (April 2002): 89–101. https://doi.org/10.1093/llc/17.1.89.</a:t>
            </a:r>
            <a:endParaRPr sz="1200">
              <a:latin typeface="Calibri"/>
              <a:ea typeface="Calibri"/>
              <a:cs typeface="Calibri"/>
              <a:sym typeface="Calibri"/>
            </a:endParaRPr>
          </a:p>
          <a:p>
            <a:pPr indent="0" lvl="0" marL="0" marR="0" rtl="0" algn="l">
              <a:lnSpc>
                <a:spcPct val="115000"/>
              </a:lnSpc>
              <a:spcBef>
                <a:spcPts val="1000"/>
              </a:spcBef>
              <a:spcAft>
                <a:spcPts val="0"/>
              </a:spcAft>
              <a:buNone/>
            </a:pPr>
            <a:r>
              <a:rPr lang="en-ZA" sz="1200">
                <a:latin typeface="Calibri"/>
                <a:ea typeface="Calibri"/>
                <a:cs typeface="Calibri"/>
                <a:sym typeface="Calibri"/>
              </a:rPr>
              <a:t>Svensson, Patrik. Big Digital Humanities. University of Michigan Press, 2016. https://www.ebook.de/de/product/24696500/patrik_svensson_big_digital_humanities.html.</a:t>
            </a:r>
            <a:endParaRPr sz="1200">
              <a:latin typeface="Calibri"/>
              <a:ea typeface="Calibri"/>
              <a:cs typeface="Calibri"/>
              <a:sym typeface="Calibri"/>
            </a:endParaRPr>
          </a:p>
          <a:p>
            <a:pPr indent="0" lvl="0" marL="0" marR="0" rtl="0" algn="l">
              <a:lnSpc>
                <a:spcPct val="115000"/>
              </a:lnSpc>
              <a:spcBef>
                <a:spcPts val="1000"/>
              </a:spcBef>
              <a:spcAft>
                <a:spcPts val="0"/>
              </a:spcAft>
              <a:buNone/>
            </a:pPr>
            <a:r>
              <a:rPr lang="en-ZA" sz="1200">
                <a:latin typeface="Calibri"/>
                <a:ea typeface="Calibri"/>
                <a:cs typeface="Calibri"/>
                <a:sym typeface="Calibri"/>
              </a:rPr>
              <a:t>Terras, Melissa. Defining Digital Humanities. Routledge, 2016. https://doi.org/10.4324/9781315576251.</a:t>
            </a:r>
            <a:endParaRPr sz="1200">
              <a:latin typeface="Calibri"/>
              <a:ea typeface="Calibri"/>
              <a:cs typeface="Calibri"/>
              <a:sym typeface="Calibri"/>
            </a:endParaRPr>
          </a:p>
          <a:p>
            <a:pPr indent="0" lvl="0" marL="0" marR="0" rtl="0" algn="l">
              <a:lnSpc>
                <a:spcPct val="115000"/>
              </a:lnSpc>
              <a:spcBef>
                <a:spcPts val="1000"/>
              </a:spcBef>
              <a:spcAft>
                <a:spcPts val="0"/>
              </a:spcAft>
              <a:buClr>
                <a:schemeClr val="dk1"/>
              </a:buClr>
              <a:buSzPts val="1100"/>
              <a:buFont typeface="Arial"/>
              <a:buNone/>
            </a:pPr>
            <a:r>
              <a:t/>
            </a:r>
            <a:endParaRPr sz="1200">
              <a:latin typeface="Calibri"/>
              <a:ea typeface="Calibri"/>
              <a:cs typeface="Calibri"/>
              <a:sym typeface="Calibri"/>
            </a:endParaRPr>
          </a:p>
          <a:p>
            <a:pPr indent="0" lvl="0" marL="0" marR="0" rtl="0" algn="l">
              <a:lnSpc>
                <a:spcPct val="115000"/>
              </a:lnSpc>
              <a:spcBef>
                <a:spcPts val="0"/>
              </a:spcBef>
              <a:spcAft>
                <a:spcPts val="0"/>
              </a:spcAft>
              <a:buNone/>
            </a:pPr>
            <a:r>
              <a:t/>
            </a:r>
            <a:endParaRPr sz="1200">
              <a:latin typeface="Calibri"/>
              <a:ea typeface="Calibri"/>
              <a:cs typeface="Calibri"/>
              <a:sym typeface="Calibri"/>
            </a:endParaRPr>
          </a:p>
        </p:txBody>
      </p:sp>
      <p:sp>
        <p:nvSpPr>
          <p:cNvPr id="1024" name="Google Shape;1024;p112"/>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200"/>
              <a:buFont typeface="Arial"/>
              <a:buNone/>
            </a:pPr>
            <a:r>
              <a:rPr lang="en-ZA" sz="2000">
                <a:solidFill>
                  <a:schemeClr val="dk1"/>
                </a:solidFill>
                <a:latin typeface="Calibri"/>
                <a:ea typeface="Calibri"/>
                <a:cs typeface="Calibri"/>
                <a:sym typeface="Calibri"/>
              </a:rPr>
              <a:t>References</a:t>
            </a:r>
            <a:endParaRPr i="0" sz="2000" u="none" cap="none" strike="noStrike">
              <a:solidFill>
                <a:schemeClr val="dk1"/>
              </a:solidFill>
              <a:latin typeface="Calibri"/>
              <a:ea typeface="Calibri"/>
              <a:cs typeface="Calibri"/>
              <a:sym typeface="Calibri"/>
            </a:endParaRPr>
          </a:p>
        </p:txBody>
      </p:sp>
      <p:pic>
        <p:nvPicPr>
          <p:cNvPr id="1025" name="Google Shape;1025;p112">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5" name="Shape 385"/>
        <p:cNvGrpSpPr/>
        <p:nvPr/>
      </p:nvGrpSpPr>
      <p:grpSpPr>
        <a:xfrm>
          <a:off x="0" y="0"/>
          <a:ext cx="0" cy="0"/>
          <a:chOff x="0" y="0"/>
          <a:chExt cx="0" cy="0"/>
        </a:xfrm>
      </p:grpSpPr>
      <p:sp>
        <p:nvSpPr>
          <p:cNvPr id="386" name="Google Shape;386;p56"/>
          <p:cNvSpPr/>
          <p:nvPr/>
        </p:nvSpPr>
        <p:spPr>
          <a:xfrm>
            <a:off x="514349" y="2545551"/>
            <a:ext cx="7359600" cy="515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n-ZA" sz="2800">
                <a:solidFill>
                  <a:schemeClr val="lt1"/>
                </a:solidFill>
                <a:latin typeface="Calibri"/>
                <a:ea typeface="Calibri"/>
                <a:cs typeface="Calibri"/>
                <a:sym typeface="Calibri"/>
              </a:rPr>
              <a:t>Where to start?</a:t>
            </a:r>
            <a:endParaRPr sz="2800">
              <a:solidFill>
                <a:schemeClr val="lt1"/>
              </a:solidFill>
              <a:latin typeface="Calibri"/>
              <a:ea typeface="Calibri"/>
              <a:cs typeface="Calibri"/>
              <a:sym typeface="Calibri"/>
            </a:endParaRPr>
          </a:p>
        </p:txBody>
      </p:sp>
      <p:pic>
        <p:nvPicPr>
          <p:cNvPr id="387" name="Google Shape;387;p56">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sp>
        <p:nvSpPr>
          <p:cNvPr id="388" name="Google Shape;388;p56"/>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2" name="Shape 392"/>
        <p:cNvGrpSpPr/>
        <p:nvPr/>
      </p:nvGrpSpPr>
      <p:grpSpPr>
        <a:xfrm>
          <a:off x="0" y="0"/>
          <a:ext cx="0" cy="0"/>
          <a:chOff x="0" y="0"/>
          <a:chExt cx="0" cy="0"/>
        </a:xfrm>
      </p:grpSpPr>
      <p:sp>
        <p:nvSpPr>
          <p:cNvPr id="393" name="Google Shape;393;p57"/>
          <p:cNvSpPr txBox="1"/>
          <p:nvPr>
            <p:ph idx="1" type="body"/>
          </p:nvPr>
        </p:nvSpPr>
        <p:spPr>
          <a:xfrm>
            <a:off x="557125" y="981600"/>
            <a:ext cx="4200000" cy="4954500"/>
          </a:xfrm>
          <a:prstGeom prst="rect">
            <a:avLst/>
          </a:prstGeom>
        </p:spPr>
        <p:txBody>
          <a:bodyPr anchorCtr="0" anchor="ctr" bIns="91425" lIns="91425" spcFirstLastPara="1" rIns="91425" wrap="square" tIns="91425">
            <a:noAutofit/>
          </a:bodyPr>
          <a:lstStyle/>
          <a:p>
            <a:pPr indent="-355600" lvl="0" marL="457200" rtl="0" algn="l">
              <a:lnSpc>
                <a:spcPct val="125000"/>
              </a:lnSpc>
              <a:spcBef>
                <a:spcPts val="1000"/>
              </a:spcBef>
              <a:spcAft>
                <a:spcPts val="0"/>
              </a:spcAft>
              <a:buClr>
                <a:srgbClr val="000000"/>
              </a:buClr>
              <a:buSzPts val="2000"/>
              <a:buChar char="•"/>
            </a:pPr>
            <a:r>
              <a:rPr lang="en-ZA" sz="2000"/>
              <a:t>2004</a:t>
            </a:r>
            <a:endParaRPr sz="2000"/>
          </a:p>
          <a:p>
            <a:pPr indent="-355600" lvl="0" marL="457200" rtl="0" algn="l">
              <a:lnSpc>
                <a:spcPct val="125000"/>
              </a:lnSpc>
              <a:spcBef>
                <a:spcPts val="0"/>
              </a:spcBef>
              <a:spcAft>
                <a:spcPts val="0"/>
              </a:spcAft>
              <a:buSzPts val="2000"/>
              <a:buChar char="•"/>
            </a:pPr>
            <a:r>
              <a:rPr lang="en-ZA" sz="2000"/>
              <a:t>Honours level</a:t>
            </a:r>
            <a:endParaRPr sz="2000"/>
          </a:p>
          <a:p>
            <a:pPr indent="-355600" lvl="0" marL="457200" rtl="0" algn="l">
              <a:lnSpc>
                <a:spcPct val="125000"/>
              </a:lnSpc>
              <a:spcBef>
                <a:spcPts val="0"/>
              </a:spcBef>
              <a:spcAft>
                <a:spcPts val="0"/>
              </a:spcAft>
              <a:buSzPts val="2000"/>
              <a:buChar char="•"/>
            </a:pPr>
            <a:r>
              <a:rPr lang="en-ZA" sz="2000"/>
              <a:t>Documentation of a theatrical rehearsal process through a website</a:t>
            </a:r>
            <a:endParaRPr sz="2000"/>
          </a:p>
          <a:p>
            <a:pPr indent="-355600" lvl="1" marL="914400" rtl="0" algn="l">
              <a:lnSpc>
                <a:spcPct val="125000"/>
              </a:lnSpc>
              <a:spcBef>
                <a:spcPts val="0"/>
              </a:spcBef>
              <a:spcAft>
                <a:spcPts val="0"/>
              </a:spcAft>
              <a:buSzPts val="2000"/>
              <a:buChar char="–"/>
            </a:pPr>
            <a:r>
              <a:rPr lang="en-ZA" sz="2000"/>
              <a:t>no metadata</a:t>
            </a:r>
            <a:endParaRPr sz="2000"/>
          </a:p>
          <a:p>
            <a:pPr indent="-355600" lvl="1" marL="914400" rtl="0" algn="l">
              <a:lnSpc>
                <a:spcPct val="125000"/>
              </a:lnSpc>
              <a:spcBef>
                <a:spcPts val="0"/>
              </a:spcBef>
              <a:spcAft>
                <a:spcPts val="0"/>
              </a:spcAft>
              <a:buSzPts val="2000"/>
              <a:buChar char="–"/>
            </a:pPr>
            <a:r>
              <a:rPr lang="en-ZA" sz="2000"/>
              <a:t>no keywords</a:t>
            </a:r>
            <a:endParaRPr sz="2000"/>
          </a:p>
          <a:p>
            <a:pPr indent="-355600" lvl="1" marL="914400" rtl="0" algn="l">
              <a:lnSpc>
                <a:spcPct val="125000"/>
              </a:lnSpc>
              <a:spcBef>
                <a:spcPts val="0"/>
              </a:spcBef>
              <a:spcAft>
                <a:spcPts val="0"/>
              </a:spcAft>
              <a:buSzPts val="2000"/>
              <a:buChar char="–"/>
            </a:pPr>
            <a:r>
              <a:rPr lang="en-ZA" sz="2000"/>
              <a:t>no complete structure</a:t>
            </a:r>
            <a:endParaRPr sz="2000"/>
          </a:p>
          <a:p>
            <a:pPr indent="-355600" lvl="0" marL="457200" rtl="0" algn="l">
              <a:lnSpc>
                <a:spcPct val="125000"/>
              </a:lnSpc>
              <a:spcBef>
                <a:spcPts val="0"/>
              </a:spcBef>
              <a:spcAft>
                <a:spcPts val="0"/>
              </a:spcAft>
              <a:buSzPts val="2000"/>
              <a:buChar char="•"/>
            </a:pPr>
            <a:r>
              <a:rPr lang="en-ZA" sz="2000"/>
              <a:t>A tentative proposal for PhD study</a:t>
            </a:r>
            <a:endParaRPr sz="2000"/>
          </a:p>
          <a:p>
            <a:pPr indent="-355600" lvl="0" marL="457200" rtl="0" algn="l">
              <a:lnSpc>
                <a:spcPct val="125000"/>
              </a:lnSpc>
              <a:spcBef>
                <a:spcPts val="0"/>
              </a:spcBef>
              <a:spcAft>
                <a:spcPts val="0"/>
              </a:spcAft>
              <a:buSzPts val="2000"/>
              <a:buChar char="•"/>
            </a:pPr>
            <a:r>
              <a:rPr lang="en-ZA" sz="2000"/>
              <a:t>Is it useful within dramatic field?</a:t>
            </a:r>
            <a:endParaRPr sz="2000"/>
          </a:p>
          <a:p>
            <a:pPr indent="-355600" lvl="0" marL="457200" rtl="0" algn="l">
              <a:lnSpc>
                <a:spcPct val="125000"/>
              </a:lnSpc>
              <a:spcBef>
                <a:spcPts val="0"/>
              </a:spcBef>
              <a:spcAft>
                <a:spcPts val="0"/>
              </a:spcAft>
              <a:buSzPts val="2000"/>
              <a:buChar char="•"/>
            </a:pPr>
            <a:r>
              <a:rPr lang="en-ZA" sz="2000"/>
              <a:t>Was it “Digital Humanities”?</a:t>
            </a:r>
            <a:endParaRPr sz="2000"/>
          </a:p>
        </p:txBody>
      </p:sp>
      <p:sp>
        <p:nvSpPr>
          <p:cNvPr id="394" name="Google Shape;394;p57"/>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DLS website:  </a:t>
            </a:r>
            <a:r>
              <a:rPr lang="en-ZA" sz="600" u="sng">
                <a:solidFill>
                  <a:schemeClr val="hlink"/>
                </a:solidFill>
                <a:latin typeface="Calibri"/>
                <a:ea typeface="Calibri"/>
                <a:cs typeface="Calibri"/>
                <a:sym typeface="Calibri"/>
                <a:hlinkClick r:id="rId3"/>
              </a:rPr>
              <a:t>http: |  | www.digitalservices.lib.uct.ac.za |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395" name="Google Shape;395;p57">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396" name="Google Shape;396;p5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pic>
        <p:nvPicPr>
          <p:cNvPr id="397" name="Google Shape;397;p57"/>
          <p:cNvPicPr preferRelativeResize="0"/>
          <p:nvPr/>
        </p:nvPicPr>
        <p:blipFill>
          <a:blip r:embed="rId6">
            <a:alphaModFix/>
          </a:blip>
          <a:stretch>
            <a:fillRect/>
          </a:stretch>
        </p:blipFill>
        <p:spPr>
          <a:xfrm rot="494441">
            <a:off x="4596699" y="770801"/>
            <a:ext cx="4082074" cy="3323364"/>
          </a:xfrm>
          <a:prstGeom prst="rect">
            <a:avLst/>
          </a:prstGeom>
          <a:noFill/>
          <a:ln cap="flat" cmpd="sng" w="9525">
            <a:solidFill>
              <a:schemeClr val="dk2"/>
            </a:solidFill>
            <a:prstDash val="dash"/>
            <a:round/>
            <a:headEnd len="sm" w="sm" type="none"/>
            <a:tailEnd len="sm" w="sm" type="none"/>
          </a:ln>
        </p:spPr>
      </p:pic>
      <p:sp>
        <p:nvSpPr>
          <p:cNvPr id="398" name="Google Shape;398;p57"/>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An old “project”</a:t>
            </a:r>
            <a:endParaRPr b="1" sz="2000">
              <a:solidFill>
                <a:schemeClr val="dk1"/>
              </a:solidFill>
              <a:latin typeface="Calibri"/>
              <a:ea typeface="Calibri"/>
              <a:cs typeface="Calibri"/>
              <a:sym typeface="Calibri"/>
            </a:endParaRPr>
          </a:p>
        </p:txBody>
      </p:sp>
      <p:pic>
        <p:nvPicPr>
          <p:cNvPr id="399" name="Google Shape;399;p57"/>
          <p:cNvPicPr preferRelativeResize="0"/>
          <p:nvPr/>
        </p:nvPicPr>
        <p:blipFill>
          <a:blip r:embed="rId7">
            <a:alphaModFix/>
          </a:blip>
          <a:stretch>
            <a:fillRect/>
          </a:stretch>
        </p:blipFill>
        <p:spPr>
          <a:xfrm rot="-367821">
            <a:off x="4630451" y="2303699"/>
            <a:ext cx="2687799" cy="2439324"/>
          </a:xfrm>
          <a:prstGeom prst="rect">
            <a:avLst/>
          </a:prstGeom>
          <a:noFill/>
          <a:ln cap="flat" cmpd="sng" w="9525">
            <a:solidFill>
              <a:schemeClr val="dk2"/>
            </a:solidFill>
            <a:prstDash val="dash"/>
            <a:round/>
            <a:headEnd len="sm" w="sm" type="none"/>
            <a:tailEnd len="sm" w="sm" type="none"/>
          </a:ln>
        </p:spPr>
      </p:pic>
      <p:pic>
        <p:nvPicPr>
          <p:cNvPr id="400" name="Google Shape;400;p57"/>
          <p:cNvPicPr preferRelativeResize="0"/>
          <p:nvPr/>
        </p:nvPicPr>
        <p:blipFill>
          <a:blip r:embed="rId8">
            <a:alphaModFix/>
          </a:blip>
          <a:stretch>
            <a:fillRect/>
          </a:stretch>
        </p:blipFill>
        <p:spPr>
          <a:xfrm rot="463425">
            <a:off x="5625400" y="4081774"/>
            <a:ext cx="3335947" cy="2943479"/>
          </a:xfrm>
          <a:prstGeom prst="rect">
            <a:avLst/>
          </a:prstGeom>
          <a:noFill/>
          <a:ln cap="flat" cmpd="sng" w="9525">
            <a:solidFill>
              <a:schemeClr val="dk2"/>
            </a:solidFill>
            <a:prstDash val="dash"/>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4" name="Shape 404"/>
        <p:cNvGrpSpPr/>
        <p:nvPr/>
      </p:nvGrpSpPr>
      <p:grpSpPr>
        <a:xfrm>
          <a:off x="0" y="0"/>
          <a:ext cx="0" cy="0"/>
          <a:chOff x="0" y="0"/>
          <a:chExt cx="0" cy="0"/>
        </a:xfrm>
      </p:grpSpPr>
      <p:sp>
        <p:nvSpPr>
          <p:cNvPr id="405" name="Google Shape;405;p58"/>
          <p:cNvSpPr/>
          <p:nvPr/>
        </p:nvSpPr>
        <p:spPr>
          <a:xfrm>
            <a:off x="514349" y="2545551"/>
            <a:ext cx="7359600" cy="515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n-ZA" sz="2800">
                <a:solidFill>
                  <a:schemeClr val="lt1"/>
                </a:solidFill>
                <a:latin typeface="Calibri"/>
                <a:ea typeface="Calibri"/>
                <a:cs typeface="Calibri"/>
                <a:sym typeface="Calibri"/>
              </a:rPr>
              <a:t>The Digital World Today (and tomorrow?)</a:t>
            </a:r>
            <a:endParaRPr sz="2800">
              <a:solidFill>
                <a:schemeClr val="lt1"/>
              </a:solidFill>
              <a:latin typeface="Calibri"/>
              <a:ea typeface="Calibri"/>
              <a:cs typeface="Calibri"/>
              <a:sym typeface="Calibri"/>
            </a:endParaRPr>
          </a:p>
        </p:txBody>
      </p:sp>
      <p:pic>
        <p:nvPicPr>
          <p:cNvPr id="406" name="Google Shape;406;p58">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sp>
        <p:nvSpPr>
          <p:cNvPr id="407" name="Google Shape;407;p5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 04 December 2019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Custom Desig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