
<file path=[Content_Types].xml><?xml version="1.0" encoding="utf-8"?>
<Types xmlns="http://schemas.openxmlformats.org/package/2006/content-types">
  <Default Extension="fntdata" ContentType="application/x-fontdata"/>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embeddedFontLst>
    <p:embeddedFont>
      <p:font typeface="Calibri" panose="020F0502020204030204" pitchFamily="34" charset="0"/>
      <p:regular r:id="rId13"/>
      <p:bold r:id="rId14"/>
      <p:italic r:id="rId15"/>
      <p:boldItalic r:id="rId16"/>
    </p:embeddedFont>
    <p:embeddedFont>
      <p:font typeface="Roboto" panose="02000000000000000000" pitchFamily="2"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D33FBDD-B0F5-48BA-BDF1-AF2FCDBBBDA3}">
  <a:tblStyle styleId="{ED33FBDD-B0F5-48BA-BDF1-AF2FCDBBBDA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02AA12C-C703-4E19-B035-63DC157C5DE1}"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snapToObjects="1">
      <p:cViewPr varScale="1">
        <p:scale>
          <a:sx n="121" d="100"/>
          <a:sy n="121" d="100"/>
        </p:scale>
        <p:origin x="69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714753" y="685800"/>
            <a:ext cx="3429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43fcd7fbf3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100"/>
              <a:buFont typeface="Arial"/>
              <a:buNone/>
            </a:pPr>
            <a:endParaRPr>
              <a:solidFill>
                <a:schemeClr val="dk1"/>
              </a:solidFill>
            </a:endParaRPr>
          </a:p>
        </p:txBody>
      </p:sp>
      <p:sp>
        <p:nvSpPr>
          <p:cNvPr id="83" name="Google Shape;83;g43fcd7fbf3_0_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7ef1a87f7a_0_88:notes"/>
          <p:cNvSpPr>
            <a:spLocks noGrp="1" noRot="1" noChangeAspect="1"/>
          </p:cNvSpPr>
          <p:nvPr>
            <p:ph type="sldImg" idx="2"/>
          </p:nvPr>
        </p:nvSpPr>
        <p:spPr>
          <a:xfrm>
            <a:off x="1714753" y="685800"/>
            <a:ext cx="3429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7ef1a87f7a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ZA"/>
              <a:t>Sanjin</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810bf437d0_0_19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ZA">
                <a:solidFill>
                  <a:schemeClr val="dk1"/>
                </a:solidFill>
              </a:rPr>
              <a:t>As an arts-practitioner, Practice-as-Research (hereafter PaR) is an invaluable tool as it offers a chance for the researcher to participate in the creative process, while also pausing to self-reflect and thus learn from each experience.As an arts-practitioner, Practice-as-Research (hereafter PaR) is an invaluable tool as it offers a chance for the researcher to participate in the creative process, while also pausing to self-reflect and thus learn from each experience.</a:t>
            </a:r>
            <a:endParaRPr/>
          </a:p>
        </p:txBody>
      </p:sp>
      <p:sp>
        <p:nvSpPr>
          <p:cNvPr id="96" name="Google Shape;96;g810bf437d0_0_1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810bf437d0_0_20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g810bf437d0_0_20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810bf437d0_0_40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3" name="Google Shape;113;g810bf437d0_0_40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810bf437d0_0_21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ZA"/>
              <a:t>what is this data?</a:t>
            </a:r>
            <a:endParaRPr/>
          </a:p>
          <a:p>
            <a:pPr marL="0" lvl="0" indent="0" algn="l" rtl="0">
              <a:spcBef>
                <a:spcPts val="0"/>
              </a:spcBef>
              <a:spcAft>
                <a:spcPts val="0"/>
              </a:spcAft>
              <a:buNone/>
            </a:pPr>
            <a:r>
              <a:rPr lang="en-ZA"/>
              <a:t>for whom is it useful?</a:t>
            </a:r>
            <a:endParaRPr/>
          </a:p>
          <a:p>
            <a:pPr marL="0" lvl="0" indent="0" algn="l" rtl="0">
              <a:spcBef>
                <a:spcPts val="0"/>
              </a:spcBef>
              <a:spcAft>
                <a:spcPts val="0"/>
              </a:spcAft>
              <a:buNone/>
            </a:pPr>
            <a:r>
              <a:rPr lang="en-ZA"/>
              <a:t>can it be used in a negative way</a:t>
            </a:r>
            <a:endParaRPr/>
          </a:p>
          <a:p>
            <a:pPr marL="0" lvl="0" indent="0" algn="l" rtl="0">
              <a:spcBef>
                <a:spcPts val="0"/>
              </a:spcBef>
              <a:spcAft>
                <a:spcPts val="0"/>
              </a:spcAft>
              <a:buNone/>
            </a:pPr>
            <a:endParaRPr/>
          </a:p>
        </p:txBody>
      </p:sp>
      <p:sp>
        <p:nvSpPr>
          <p:cNvPr id="124" name="Google Shape;124;g810bf437d0_0_2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810bf437d0_1_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ZA"/>
              <a:t>What can be done with this archive?</a:t>
            </a:r>
            <a:endParaRPr/>
          </a:p>
        </p:txBody>
      </p:sp>
      <p:sp>
        <p:nvSpPr>
          <p:cNvPr id="133" name="Google Shape;133;g810bf437d0_1_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810bf437d0_0_30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100"/>
              <a:buFont typeface="Arial"/>
              <a:buNone/>
            </a:pPr>
            <a:endParaRPr/>
          </a:p>
        </p:txBody>
      </p:sp>
      <p:sp>
        <p:nvSpPr>
          <p:cNvPr id="144" name="Google Shape;144;g810bf437d0_0_30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810bf437d0_0_18:notes"/>
          <p:cNvSpPr>
            <a:spLocks noGrp="1" noRot="1" noChangeAspect="1"/>
          </p:cNvSpPr>
          <p:nvPr>
            <p:ph type="sldImg" idx="2"/>
          </p:nvPr>
        </p:nvSpPr>
        <p:spPr>
          <a:xfrm>
            <a:off x="1714753" y="685800"/>
            <a:ext cx="3429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6" name="Google Shape;156;g810bf437d0_0_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solidFill>
                <a:srgbClr val="545454"/>
              </a:solidFill>
              <a:highlight>
                <a:srgbClr val="FFFFFF"/>
              </a:highligh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810bf437d0_0_412:notes"/>
          <p:cNvSpPr>
            <a:spLocks noGrp="1" noRot="1" noChangeAspect="1"/>
          </p:cNvSpPr>
          <p:nvPr>
            <p:ph type="sldImg" idx="2"/>
          </p:nvPr>
        </p:nvSpPr>
        <p:spPr>
          <a:xfrm>
            <a:off x="1714753" y="685800"/>
            <a:ext cx="3429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4" name="Google Shape;164;g810bf437d0_0_4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solidFill>
                <a:srgbClr val="545454"/>
              </a:solidFill>
              <a:highlight>
                <a:srgbClr val="FFFFFF"/>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85800" y="2130425"/>
            <a:ext cx="7772400" cy="14700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a:endParaRPr/>
          </a:p>
        </p:txBody>
      </p:sp>
      <p:sp>
        <p:nvSpPr>
          <p:cNvPr id="10" name="Google Shape;10;p2"/>
          <p:cNvSpPr txBox="1">
            <a:spLocks noGrp="1"/>
          </p:cNvSpPr>
          <p:nvPr>
            <p:ph type="subTitle" idx="1"/>
          </p:nvPr>
        </p:nvSpPr>
        <p:spPr>
          <a:xfrm>
            <a:off x="1371600" y="3886200"/>
            <a:ext cx="6400800" cy="17526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1" name="Google Shape;11;p2"/>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2"/>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5"/>
        <p:cNvGrpSpPr/>
        <p:nvPr/>
      </p:nvGrpSpPr>
      <p:grpSpPr>
        <a:xfrm>
          <a:off x="0" y="0"/>
          <a:ext cx="0" cy="0"/>
          <a:chOff x="0" y="0"/>
          <a:chExt cx="0" cy="0"/>
        </a:xfrm>
      </p:grpSpPr>
      <p:sp>
        <p:nvSpPr>
          <p:cNvPr id="66" name="Google Shape;66;p11"/>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a:endParaRPr/>
          </a:p>
        </p:txBody>
      </p:sp>
      <p:sp>
        <p:nvSpPr>
          <p:cNvPr id="67" name="Google Shape;67;p11"/>
          <p:cNvSpPr txBox="1">
            <a:spLocks noGrp="1"/>
          </p:cNvSpPr>
          <p:nvPr>
            <p:ph type="body" idx="1"/>
          </p:nvPr>
        </p:nvSpPr>
        <p:spPr>
          <a:xfrm rot="5400000">
            <a:off x="2308949" y="-251550"/>
            <a:ext cx="4526100" cy="8229600"/>
          </a:xfrm>
          <a:prstGeom prst="rect">
            <a:avLst/>
          </a:prstGeom>
          <a:noFill/>
          <a:ln>
            <a:noFill/>
          </a:ln>
        </p:spPr>
        <p:txBody>
          <a:bodyPr spcFirstLastPara="1" wrap="square" lIns="91425" tIns="91425" rIns="91425" bIns="91425"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8" name="Google Shape;68;p11"/>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11"/>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1"/>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1"/>
        <p:cNvGrpSpPr/>
        <p:nvPr/>
      </p:nvGrpSpPr>
      <p:grpSpPr>
        <a:xfrm>
          <a:off x="0" y="0"/>
          <a:ext cx="0" cy="0"/>
          <a:chOff x="0" y="0"/>
          <a:chExt cx="0" cy="0"/>
        </a:xfrm>
      </p:grpSpPr>
      <p:sp>
        <p:nvSpPr>
          <p:cNvPr id="72" name="Google Shape;72;p12"/>
          <p:cNvSpPr txBox="1">
            <a:spLocks noGrp="1"/>
          </p:cNvSpPr>
          <p:nvPr>
            <p:ph type="title"/>
          </p:nvPr>
        </p:nvSpPr>
        <p:spPr>
          <a:xfrm rot="5400000">
            <a:off x="4732349" y="2171688"/>
            <a:ext cx="5851500" cy="20574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a:endParaRPr/>
          </a:p>
        </p:txBody>
      </p:sp>
      <p:sp>
        <p:nvSpPr>
          <p:cNvPr id="73" name="Google Shape;73;p12"/>
          <p:cNvSpPr txBox="1">
            <a:spLocks noGrp="1"/>
          </p:cNvSpPr>
          <p:nvPr>
            <p:ph type="body" idx="1"/>
          </p:nvPr>
        </p:nvSpPr>
        <p:spPr>
          <a:xfrm rot="5400000">
            <a:off x="541349" y="190487"/>
            <a:ext cx="5851500" cy="6019800"/>
          </a:xfrm>
          <a:prstGeom prst="rect">
            <a:avLst/>
          </a:prstGeom>
          <a:noFill/>
          <a:ln>
            <a:noFill/>
          </a:ln>
        </p:spPr>
        <p:txBody>
          <a:bodyPr spcFirstLastPara="1" wrap="square" lIns="91425" tIns="91425" rIns="91425" bIns="91425"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4" name="Google Shape;74;p12"/>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5" name="Google Shape;75;p12"/>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2"/>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7"/>
        <p:cNvGrpSpPr/>
        <p:nvPr/>
      </p:nvGrpSpPr>
      <p:grpSpPr>
        <a:xfrm>
          <a:off x="0" y="0"/>
          <a:ext cx="0" cy="0"/>
          <a:chOff x="0" y="0"/>
          <a:chExt cx="0" cy="0"/>
        </a:xfrm>
      </p:grpSpPr>
      <p:sp>
        <p:nvSpPr>
          <p:cNvPr id="78" name="Google Shape;78;p13"/>
          <p:cNvSpPr txBox="1">
            <a:spLocks noGrp="1"/>
          </p:cNvSpPr>
          <p:nvPr>
            <p:ph type="title"/>
          </p:nvPr>
        </p:nvSpPr>
        <p:spPr>
          <a:xfrm>
            <a:off x="311700" y="593367"/>
            <a:ext cx="8520600" cy="7635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79" name="Google Shape;79;p13"/>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ctr"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80" name="Google Shape;80;p13"/>
          <p:cNvSpPr txBox="1">
            <a:spLocks noGrp="1"/>
          </p:cNvSpPr>
          <p:nvPr>
            <p:ph type="sldNum" idx="12"/>
          </p:nvPr>
        </p:nvSpPr>
        <p:spPr>
          <a:xfrm>
            <a:off x="8472458" y="6217622"/>
            <a:ext cx="548700" cy="5247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a:endParaRPr/>
          </a:p>
        </p:txBody>
      </p:sp>
      <p:sp>
        <p:nvSpPr>
          <p:cNvPr id="16" name="Google Shape;16;p3"/>
          <p:cNvSpPr txBox="1">
            <a:spLocks noGrp="1"/>
          </p:cNvSpPr>
          <p:nvPr>
            <p:ph type="body" idx="1"/>
          </p:nvPr>
        </p:nvSpPr>
        <p:spPr>
          <a:xfrm>
            <a:off x="457200" y="1600200"/>
            <a:ext cx="8229600" cy="4526100"/>
          </a:xfrm>
          <a:prstGeom prst="rect">
            <a:avLst/>
          </a:prstGeom>
          <a:noFill/>
          <a:ln>
            <a:noFill/>
          </a:ln>
        </p:spPr>
        <p:txBody>
          <a:bodyPr spcFirstLastPara="1" wrap="square" lIns="91425" tIns="91425" rIns="91425" bIns="91425"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 name="Google Shape;17;p3"/>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8" name="Google Shape;18;p3"/>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3"/>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
        <p:cNvGrpSpPr/>
        <p:nvPr/>
      </p:nvGrpSpPr>
      <p:grpSpPr>
        <a:xfrm>
          <a:off x="0" y="0"/>
          <a:ext cx="0" cy="0"/>
          <a:chOff x="0" y="0"/>
          <a:chExt cx="0" cy="0"/>
        </a:xfrm>
      </p:grpSpPr>
      <p:sp>
        <p:nvSpPr>
          <p:cNvPr id="21" name="Google Shape;21;p4"/>
          <p:cNvSpPr txBox="1">
            <a:spLocks noGrp="1"/>
          </p:cNvSpPr>
          <p:nvPr>
            <p:ph type="title"/>
          </p:nvPr>
        </p:nvSpPr>
        <p:spPr>
          <a:xfrm>
            <a:off x="722312" y="4406900"/>
            <a:ext cx="7772400" cy="13620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a:endParaRPr/>
          </a:p>
        </p:txBody>
      </p:sp>
      <p:sp>
        <p:nvSpPr>
          <p:cNvPr id="22" name="Google Shape;22;p4"/>
          <p:cNvSpPr txBox="1">
            <a:spLocks noGrp="1"/>
          </p:cNvSpPr>
          <p:nvPr>
            <p:ph type="body" idx="1"/>
          </p:nvPr>
        </p:nvSpPr>
        <p:spPr>
          <a:xfrm>
            <a:off x="722312" y="2906713"/>
            <a:ext cx="7772400" cy="1500300"/>
          </a:xfrm>
          <a:prstGeom prst="rect">
            <a:avLst/>
          </a:prstGeom>
          <a:noFill/>
          <a:ln>
            <a:noFill/>
          </a:ln>
        </p:spPr>
        <p:txBody>
          <a:bodyPr spcFirstLastPara="1" wrap="square" lIns="91425" tIns="91425" rIns="91425" bIns="91425" anchor="b" anchorCtr="0">
            <a:noAutofit/>
          </a:bodyPr>
          <a:lstStyle>
            <a:lvl1pPr marL="457200" marR="0" lvl="0" indent="-228600" algn="l"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1pPr>
            <a:lvl2pPr marL="914400" marR="0" lvl="1" indent="-228600" algn="l" rtl="0">
              <a:lnSpc>
                <a:spcPct val="100000"/>
              </a:lnSpc>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2pPr>
            <a:lvl3pPr marL="1371600" marR="0" lvl="2" indent="-228600" algn="l" rtl="0">
              <a:lnSpc>
                <a:spcPct val="100000"/>
              </a:lnSpc>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3pPr>
            <a:lvl4pPr marL="1828800" marR="0" lvl="3"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4pPr>
            <a:lvl5pPr marL="2286000" marR="0" lvl="4"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5pPr>
            <a:lvl6pPr marL="2743200" marR="0" lvl="5"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lnSpc>
                <a:spcPct val="100000"/>
              </a:lnSpc>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23" name="Google Shape;23;p4"/>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4" name="Google Shape;24;p4"/>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4"/>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a:endParaRPr/>
          </a:p>
        </p:txBody>
      </p:sp>
      <p:sp>
        <p:nvSpPr>
          <p:cNvPr id="28" name="Google Shape;28;p5"/>
          <p:cNvSpPr txBox="1">
            <a:spLocks noGrp="1"/>
          </p:cNvSpPr>
          <p:nvPr>
            <p:ph type="body" idx="1"/>
          </p:nvPr>
        </p:nvSpPr>
        <p:spPr>
          <a:xfrm>
            <a:off x="457200" y="1600200"/>
            <a:ext cx="4038600" cy="45261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Google Shape;29;p5"/>
          <p:cNvSpPr txBox="1">
            <a:spLocks noGrp="1"/>
          </p:cNvSpPr>
          <p:nvPr>
            <p:ph type="body" idx="2"/>
          </p:nvPr>
        </p:nvSpPr>
        <p:spPr>
          <a:xfrm>
            <a:off x="4648200" y="1600200"/>
            <a:ext cx="4038600" cy="45261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5"/>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5"/>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5"/>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a:endParaRPr/>
          </a:p>
        </p:txBody>
      </p:sp>
      <p:sp>
        <p:nvSpPr>
          <p:cNvPr id="35" name="Google Shape;35;p6"/>
          <p:cNvSpPr txBox="1">
            <a:spLocks noGrp="1"/>
          </p:cNvSpPr>
          <p:nvPr>
            <p:ph type="body" idx="1"/>
          </p:nvPr>
        </p:nvSpPr>
        <p:spPr>
          <a:xfrm>
            <a:off x="457200" y="1535112"/>
            <a:ext cx="4040100" cy="639900"/>
          </a:xfrm>
          <a:prstGeom prst="rect">
            <a:avLst/>
          </a:prstGeom>
          <a:noFill/>
          <a:ln>
            <a:noFill/>
          </a:ln>
        </p:spPr>
        <p:txBody>
          <a:bodyPr spcFirstLastPara="1" wrap="square" lIns="91425" tIns="91425" rIns="91425" bIns="91425" anchor="b" anchorCtr="0">
            <a:noAutofit/>
          </a:bodyPr>
          <a:lstStyle>
            <a:lvl1pPr marL="457200" marR="0" lvl="0" indent="-228600" algn="l" rtl="0">
              <a:lnSpc>
                <a:spcPct val="100000"/>
              </a:lnSpc>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6" name="Google Shape;36;p6"/>
          <p:cNvSpPr txBox="1">
            <a:spLocks noGrp="1"/>
          </p:cNvSpPr>
          <p:nvPr>
            <p:ph type="body" idx="2"/>
          </p:nvPr>
        </p:nvSpPr>
        <p:spPr>
          <a:xfrm>
            <a:off x="457200" y="2174875"/>
            <a:ext cx="4040100" cy="3951300"/>
          </a:xfrm>
          <a:prstGeom prst="rect">
            <a:avLst/>
          </a:prstGeom>
          <a:noFill/>
          <a:ln>
            <a:noFill/>
          </a:ln>
        </p:spPr>
        <p:txBody>
          <a:bodyPr spcFirstLastPara="1" wrap="square" lIns="91425" tIns="91425" rIns="91425" bIns="91425" anchor="t" anchorCtr="0">
            <a:noAutofit/>
          </a:bodyPr>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37" name="Google Shape;37;p6"/>
          <p:cNvSpPr txBox="1">
            <a:spLocks noGrp="1"/>
          </p:cNvSpPr>
          <p:nvPr>
            <p:ph type="body" idx="3"/>
          </p:nvPr>
        </p:nvSpPr>
        <p:spPr>
          <a:xfrm>
            <a:off x="4645025" y="1535112"/>
            <a:ext cx="4041900" cy="639900"/>
          </a:xfrm>
          <a:prstGeom prst="rect">
            <a:avLst/>
          </a:prstGeom>
          <a:noFill/>
          <a:ln>
            <a:noFill/>
          </a:ln>
        </p:spPr>
        <p:txBody>
          <a:bodyPr spcFirstLastPara="1" wrap="square" lIns="91425" tIns="91425" rIns="91425" bIns="91425" anchor="b" anchorCtr="0">
            <a:noAutofit/>
          </a:bodyPr>
          <a:lstStyle>
            <a:lvl1pPr marL="457200" marR="0" lvl="0" indent="-228600" algn="l" rtl="0">
              <a:lnSpc>
                <a:spcPct val="100000"/>
              </a:lnSpc>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8" name="Google Shape;38;p6"/>
          <p:cNvSpPr txBox="1">
            <a:spLocks noGrp="1"/>
          </p:cNvSpPr>
          <p:nvPr>
            <p:ph type="body" idx="4"/>
          </p:nvPr>
        </p:nvSpPr>
        <p:spPr>
          <a:xfrm>
            <a:off x="4645025" y="2174875"/>
            <a:ext cx="4041900" cy="3951300"/>
          </a:xfrm>
          <a:prstGeom prst="rect">
            <a:avLst/>
          </a:prstGeom>
          <a:noFill/>
          <a:ln>
            <a:noFill/>
          </a:ln>
        </p:spPr>
        <p:txBody>
          <a:bodyPr spcFirstLastPara="1" wrap="square" lIns="91425" tIns="91425" rIns="91425" bIns="91425" anchor="t" anchorCtr="0">
            <a:noAutofit/>
          </a:bodyPr>
          <a:lstStyle>
            <a:lvl1pPr marL="457200" marR="0" lvl="0"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39" name="Google Shape;39;p6"/>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0" name="Google Shape;40;p6"/>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6"/>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7"/>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t"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a:endParaRPr/>
          </a:p>
        </p:txBody>
      </p:sp>
      <p:sp>
        <p:nvSpPr>
          <p:cNvPr id="44" name="Google Shape;44;p7"/>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5" name="Google Shape;45;p7"/>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7"/>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7"/>
        <p:cNvGrpSpPr/>
        <p:nvPr/>
      </p:nvGrpSpPr>
      <p:grpSpPr>
        <a:xfrm>
          <a:off x="0" y="0"/>
          <a:ext cx="0" cy="0"/>
          <a:chOff x="0" y="0"/>
          <a:chExt cx="0" cy="0"/>
        </a:xfrm>
      </p:grpSpPr>
      <p:sp>
        <p:nvSpPr>
          <p:cNvPr id="48" name="Google Shape;48;p8"/>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8"/>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0" name="Google Shape;50;p8"/>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1"/>
        <p:cNvGrpSpPr/>
        <p:nvPr/>
      </p:nvGrpSpPr>
      <p:grpSpPr>
        <a:xfrm>
          <a:off x="0" y="0"/>
          <a:ext cx="0" cy="0"/>
          <a:chOff x="0" y="0"/>
          <a:chExt cx="0" cy="0"/>
        </a:xfrm>
      </p:grpSpPr>
      <p:sp>
        <p:nvSpPr>
          <p:cNvPr id="52" name="Google Shape;52;p9"/>
          <p:cNvSpPr txBox="1">
            <a:spLocks noGrp="1"/>
          </p:cNvSpPr>
          <p:nvPr>
            <p:ph type="title"/>
          </p:nvPr>
        </p:nvSpPr>
        <p:spPr>
          <a:xfrm>
            <a:off x="457200" y="273050"/>
            <a:ext cx="3008400" cy="11619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a:endParaRPr/>
          </a:p>
        </p:txBody>
      </p:sp>
      <p:sp>
        <p:nvSpPr>
          <p:cNvPr id="53" name="Google Shape;53;p9"/>
          <p:cNvSpPr txBox="1">
            <a:spLocks noGrp="1"/>
          </p:cNvSpPr>
          <p:nvPr>
            <p:ph type="body" idx="1"/>
          </p:nvPr>
        </p:nvSpPr>
        <p:spPr>
          <a:xfrm>
            <a:off x="3575050" y="273050"/>
            <a:ext cx="5111700" cy="5853000"/>
          </a:xfrm>
          <a:prstGeom prst="rect">
            <a:avLst/>
          </a:prstGeom>
          <a:noFill/>
          <a:ln>
            <a:noFill/>
          </a:ln>
        </p:spPr>
        <p:txBody>
          <a:bodyPr spcFirstLastPara="1" wrap="square" lIns="91425" tIns="91425" rIns="91425" bIns="91425"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4" name="Google Shape;54;p9"/>
          <p:cNvSpPr txBox="1">
            <a:spLocks noGrp="1"/>
          </p:cNvSpPr>
          <p:nvPr>
            <p:ph type="body" idx="2"/>
          </p:nvPr>
        </p:nvSpPr>
        <p:spPr>
          <a:xfrm>
            <a:off x="457200" y="1435100"/>
            <a:ext cx="3008400" cy="46911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55" name="Google Shape;55;p9"/>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9"/>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9"/>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8"/>
        <p:cNvGrpSpPr/>
        <p:nvPr/>
      </p:nvGrpSpPr>
      <p:grpSpPr>
        <a:xfrm>
          <a:off x="0" y="0"/>
          <a:ext cx="0" cy="0"/>
          <a:chOff x="0" y="0"/>
          <a:chExt cx="0" cy="0"/>
        </a:xfrm>
      </p:grpSpPr>
      <p:sp>
        <p:nvSpPr>
          <p:cNvPr id="59" name="Google Shape;59;p10"/>
          <p:cNvSpPr txBox="1">
            <a:spLocks noGrp="1"/>
          </p:cNvSpPr>
          <p:nvPr>
            <p:ph type="title"/>
          </p:nvPr>
        </p:nvSpPr>
        <p:spPr>
          <a:xfrm>
            <a:off x="1792288" y="4800600"/>
            <a:ext cx="5486400" cy="5667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rtl="0">
              <a:spcBef>
                <a:spcPts val="0"/>
              </a:spcBef>
              <a:spcAft>
                <a:spcPts val="0"/>
              </a:spcAft>
              <a:buSzPts val="1800"/>
              <a:buFont typeface="Arial"/>
              <a:buNone/>
              <a:defRPr sz="1800"/>
            </a:lvl2pPr>
            <a:lvl3pPr lvl="2" rtl="0">
              <a:spcBef>
                <a:spcPts val="0"/>
              </a:spcBef>
              <a:spcAft>
                <a:spcPts val="0"/>
              </a:spcAft>
              <a:buSzPts val="1800"/>
              <a:buFont typeface="Arial"/>
              <a:buNone/>
              <a:defRPr sz="1800"/>
            </a:lvl3pPr>
            <a:lvl4pPr lvl="3" rtl="0">
              <a:spcBef>
                <a:spcPts val="0"/>
              </a:spcBef>
              <a:spcAft>
                <a:spcPts val="0"/>
              </a:spcAft>
              <a:buSzPts val="1800"/>
              <a:buFont typeface="Arial"/>
              <a:buNone/>
              <a:defRPr sz="1800"/>
            </a:lvl4pPr>
            <a:lvl5pPr lvl="4" rtl="0">
              <a:spcBef>
                <a:spcPts val="0"/>
              </a:spcBef>
              <a:spcAft>
                <a:spcPts val="0"/>
              </a:spcAft>
              <a:buSzPts val="1800"/>
              <a:buFont typeface="Arial"/>
              <a:buNone/>
              <a:defRPr sz="1800"/>
            </a:lvl5pPr>
            <a:lvl6pPr lvl="5" rtl="0">
              <a:spcBef>
                <a:spcPts val="0"/>
              </a:spcBef>
              <a:spcAft>
                <a:spcPts val="0"/>
              </a:spcAft>
              <a:buSzPts val="1800"/>
              <a:buFont typeface="Arial"/>
              <a:buNone/>
              <a:defRPr sz="1800"/>
            </a:lvl6pPr>
            <a:lvl7pPr lvl="6" rtl="0">
              <a:spcBef>
                <a:spcPts val="0"/>
              </a:spcBef>
              <a:spcAft>
                <a:spcPts val="0"/>
              </a:spcAft>
              <a:buSzPts val="1800"/>
              <a:buFont typeface="Arial"/>
              <a:buNone/>
              <a:defRPr sz="1800"/>
            </a:lvl7pPr>
            <a:lvl8pPr lvl="7" rtl="0">
              <a:spcBef>
                <a:spcPts val="0"/>
              </a:spcBef>
              <a:spcAft>
                <a:spcPts val="0"/>
              </a:spcAft>
              <a:buSzPts val="1800"/>
              <a:buFont typeface="Arial"/>
              <a:buNone/>
              <a:defRPr sz="1800"/>
            </a:lvl8pPr>
            <a:lvl9pPr lvl="8" rtl="0">
              <a:spcBef>
                <a:spcPts val="0"/>
              </a:spcBef>
              <a:spcAft>
                <a:spcPts val="0"/>
              </a:spcAft>
              <a:buSzPts val="1800"/>
              <a:buFont typeface="Arial"/>
              <a:buNone/>
              <a:defRPr sz="1800"/>
            </a:lvl9pPr>
          </a:lstStyle>
          <a:p>
            <a:endParaRPr/>
          </a:p>
        </p:txBody>
      </p:sp>
      <p:sp>
        <p:nvSpPr>
          <p:cNvPr id="60" name="Google Shape;60;p10"/>
          <p:cNvSpPr>
            <a:spLocks noGrp="1"/>
          </p:cNvSpPr>
          <p:nvPr>
            <p:ph type="pic" idx="2"/>
          </p:nvPr>
        </p:nvSpPr>
        <p:spPr>
          <a:xfrm>
            <a:off x="1792288" y="612775"/>
            <a:ext cx="5486400" cy="41148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1" name="Google Shape;61;p10"/>
          <p:cNvSpPr txBox="1">
            <a:spLocks noGrp="1"/>
          </p:cNvSpPr>
          <p:nvPr>
            <p:ph type="body" idx="1"/>
          </p:nvPr>
        </p:nvSpPr>
        <p:spPr>
          <a:xfrm>
            <a:off x="1792288" y="5367337"/>
            <a:ext cx="5486400" cy="8049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2" name="Google Shape;62;p10"/>
          <p:cNvSpPr txBox="1">
            <a:spLocks noGrp="1"/>
          </p:cNvSpPr>
          <p:nvPr>
            <p:ph type="dt" idx="10"/>
          </p:nvPr>
        </p:nvSpPr>
        <p:spPr>
          <a:xfrm>
            <a:off x="457200" y="6356350"/>
            <a:ext cx="2133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10"/>
          <p:cNvSpPr txBox="1">
            <a:spLocks noGrp="1"/>
          </p:cNvSpPr>
          <p:nvPr>
            <p:ph type="ftr" idx="11"/>
          </p:nvPr>
        </p:nvSpPr>
        <p:spPr>
          <a:xfrm>
            <a:off x="3124200" y="6356350"/>
            <a:ext cx="2895600" cy="3651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10"/>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chemeClr val="dk1"/>
              </a:buClr>
              <a:buSzPts val="450"/>
              <a:buFont typeface="Calibri"/>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Z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rotWithShape="1">
          <a:blip r:embed="rId14">
            <a:alphaModFix/>
          </a:blip>
          <a:srcRect/>
          <a:stretch/>
        </p:blipFill>
        <p:spPr>
          <a:xfrm>
            <a:off x="0" y="343"/>
            <a:ext cx="9143086" cy="6857314"/>
          </a:xfrm>
          <a:prstGeom prst="rect">
            <a:avLst/>
          </a:prstGeom>
          <a:noFill/>
          <a:ln>
            <a:noFill/>
          </a:ln>
        </p:spPr>
      </p:pic>
      <p:pic>
        <p:nvPicPr>
          <p:cNvPr id="7" name="Google Shape;7;p1" descr="Header-01-01.png"/>
          <p:cNvPicPr preferRelativeResize="0"/>
          <p:nvPr/>
        </p:nvPicPr>
        <p:blipFill rotWithShape="1">
          <a:blip r:embed="rId15">
            <a:alphaModFix/>
          </a:blip>
          <a:srcRect/>
          <a:stretch/>
        </p:blipFill>
        <p:spPr>
          <a:xfrm>
            <a:off x="0" y="5927439"/>
            <a:ext cx="9144000" cy="93056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sanjin.muftic@uct.ac.za" TargetMode="External"/><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creativecommons.org/licenses/by-sa/2.0/" TargetMode="External"/><Relationship Id="rId5" Type="http://schemas.openxmlformats.org/officeDocument/2006/relationships/image" Target="../media/image4.png"/><Relationship Id="rId4" Type="http://schemas.openxmlformats.org/officeDocument/2006/relationships/hyperlink" Target="http://www.digitalservices.lib.uct.ac.za/" TargetMode="External"/></Relationships>
</file>

<file path=ppt/slides/_rels/slide10.xml.rels><?xml version="1.0" encoding="UTF-8" standalone="yes"?>
<Relationships xmlns="http://schemas.openxmlformats.org/package/2006/relationships"><Relationship Id="rId8" Type="http://schemas.openxmlformats.org/officeDocument/2006/relationships/hyperlink" Target="https://bit.ly/382PsHW" TargetMode="External"/><Relationship Id="rId3" Type="http://schemas.openxmlformats.org/officeDocument/2006/relationships/hyperlink" Target="http://www.digitalservices.lib.uct.ac.za/" TargetMode="External"/><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hyperlink" Target="http://www.digitalservices.lib.uct.ac.za/"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hyperlink" Target="http://www.digitalservices.lib.uct.ac.za/"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hyperlink" Target="http://www.digitalservices.lib.uct.ac.za/"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png"/><Relationship Id="rId5" Type="http://schemas.openxmlformats.org/officeDocument/2006/relationships/hyperlink" Target="http://www.digitalservices.lib.uct.ac.za/" TargetMode="Externa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hyperlink" Target="http://www.digitalservices.lib.uct.ac.za/"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hyperlink" Target="http://www.digitalservices.lib.uct.ac.za/"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hyperlink" Target="http://doi.org/10.5281/zenodo.2595951" TargetMode="Externa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hyperlink" Target="http://www.digitalservices.lib.uct.ac.za/"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hyperlink" Target="https://doi.org/10.1038%2Fnchem.1149"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http://www.digitalservices.lib.uct.ac.z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Google Shape;85;p14"/>
          <p:cNvPicPr preferRelativeResize="0"/>
          <p:nvPr/>
        </p:nvPicPr>
        <p:blipFill>
          <a:blip r:embed="rId3">
            <a:alphaModFix/>
          </a:blip>
          <a:stretch>
            <a:fillRect/>
          </a:stretch>
        </p:blipFill>
        <p:spPr>
          <a:xfrm>
            <a:off x="-6798400" y="-31225"/>
            <a:ext cx="15942398" cy="5978399"/>
          </a:xfrm>
          <a:prstGeom prst="rect">
            <a:avLst/>
          </a:prstGeom>
          <a:noFill/>
          <a:ln>
            <a:noFill/>
          </a:ln>
        </p:spPr>
      </p:pic>
      <p:sp>
        <p:nvSpPr>
          <p:cNvPr id="86" name="Google Shape;86;p14"/>
          <p:cNvSpPr/>
          <p:nvPr/>
        </p:nvSpPr>
        <p:spPr>
          <a:xfrm>
            <a:off x="2876550" y="2615825"/>
            <a:ext cx="6105600" cy="1122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Calibri"/>
              <a:buNone/>
            </a:pPr>
            <a:r>
              <a:rPr lang="en-ZA" sz="1600">
                <a:solidFill>
                  <a:schemeClr val="dk1"/>
                </a:solidFill>
                <a:latin typeface="Calibri"/>
                <a:ea typeface="Calibri"/>
                <a:cs typeface="Calibri"/>
                <a:sym typeface="Calibri"/>
              </a:rPr>
              <a:t>Open Data Day - 06 March</a:t>
            </a:r>
            <a:endParaRPr sz="16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Calibri"/>
              <a:buNone/>
            </a:pPr>
            <a:endParaRPr sz="16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Calibri"/>
              <a:buNone/>
            </a:pPr>
            <a:endParaRPr sz="16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Calibri"/>
              <a:buNone/>
            </a:pPr>
            <a:r>
              <a:rPr lang="en-ZA" sz="1200" b="1">
                <a:solidFill>
                  <a:schemeClr val="dk1"/>
                </a:solidFill>
                <a:latin typeface="Calibri"/>
                <a:ea typeface="Calibri"/>
                <a:cs typeface="Calibri"/>
                <a:sym typeface="Calibri"/>
              </a:rPr>
              <a:t>Library Learning Lounge</a:t>
            </a:r>
            <a:endParaRPr sz="1200" b="1" i="0" u="none" strike="noStrike" cap="none">
              <a:solidFill>
                <a:schemeClr val="dk1"/>
              </a:solidFill>
              <a:latin typeface="Calibri"/>
              <a:ea typeface="Calibri"/>
              <a:cs typeface="Calibri"/>
              <a:sym typeface="Calibri"/>
            </a:endParaRPr>
          </a:p>
        </p:txBody>
      </p:sp>
      <p:sp>
        <p:nvSpPr>
          <p:cNvPr id="87" name="Google Shape;87;p14"/>
          <p:cNvSpPr/>
          <p:nvPr/>
        </p:nvSpPr>
        <p:spPr>
          <a:xfrm>
            <a:off x="2876550" y="1285075"/>
            <a:ext cx="8497800" cy="10296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Clr>
                <a:schemeClr val="accent1"/>
              </a:buClr>
              <a:buSzPts val="550"/>
              <a:buFont typeface="Arial"/>
              <a:buNone/>
            </a:pPr>
            <a:r>
              <a:rPr lang="en-ZA" sz="2700" b="1">
                <a:solidFill>
                  <a:srgbClr val="1155CC"/>
                </a:solidFill>
                <a:latin typeface="Calibri"/>
                <a:ea typeface="Calibri"/>
                <a:cs typeface="Calibri"/>
                <a:sym typeface="Calibri"/>
              </a:rPr>
              <a:t>FAIR rather than OPEN:</a:t>
            </a:r>
            <a:endParaRPr sz="2700" b="1">
              <a:solidFill>
                <a:srgbClr val="1155CC"/>
              </a:solidFill>
              <a:latin typeface="Calibri"/>
              <a:ea typeface="Calibri"/>
              <a:cs typeface="Calibri"/>
              <a:sym typeface="Calibri"/>
            </a:endParaRPr>
          </a:p>
          <a:p>
            <a:pPr marL="0" lvl="0" indent="0" algn="l" rtl="0">
              <a:lnSpc>
                <a:spcPct val="115000"/>
              </a:lnSpc>
              <a:spcBef>
                <a:spcPts val="0"/>
              </a:spcBef>
              <a:spcAft>
                <a:spcPts val="0"/>
              </a:spcAft>
              <a:buClr>
                <a:schemeClr val="accent1"/>
              </a:buClr>
              <a:buSzPts val="550"/>
              <a:buFont typeface="Arial"/>
              <a:buNone/>
            </a:pPr>
            <a:r>
              <a:rPr lang="en-ZA" sz="2600" i="1">
                <a:solidFill>
                  <a:srgbClr val="1155CC"/>
                </a:solidFill>
                <a:latin typeface="Calibri"/>
                <a:ea typeface="Calibri"/>
                <a:cs typeface="Calibri"/>
                <a:sym typeface="Calibri"/>
              </a:rPr>
              <a:t>Convincing the Humanities </a:t>
            </a:r>
            <a:br>
              <a:rPr lang="en-ZA" sz="2600" i="1">
                <a:solidFill>
                  <a:srgbClr val="1155CC"/>
                </a:solidFill>
                <a:latin typeface="Calibri"/>
                <a:ea typeface="Calibri"/>
                <a:cs typeface="Calibri"/>
                <a:sym typeface="Calibri"/>
              </a:rPr>
            </a:br>
            <a:r>
              <a:rPr lang="en-ZA" sz="2600" i="1">
                <a:solidFill>
                  <a:srgbClr val="1155CC"/>
                </a:solidFill>
                <a:latin typeface="Calibri"/>
                <a:ea typeface="Calibri"/>
                <a:cs typeface="Calibri"/>
                <a:sym typeface="Calibri"/>
              </a:rPr>
              <a:t>(Performing Arts)</a:t>
            </a:r>
            <a:endParaRPr sz="2600" i="1">
              <a:solidFill>
                <a:srgbClr val="1155CC"/>
              </a:solidFill>
              <a:latin typeface="Calibri"/>
              <a:ea typeface="Calibri"/>
              <a:cs typeface="Calibri"/>
              <a:sym typeface="Calibri"/>
            </a:endParaRPr>
          </a:p>
        </p:txBody>
      </p:sp>
      <p:pic>
        <p:nvPicPr>
          <p:cNvPr id="88" name="Google Shape;88;p14">
            <a:hlinkClick r:id="rId4"/>
          </p:cNvPr>
          <p:cNvPicPr preferRelativeResize="0"/>
          <p:nvPr/>
        </p:nvPicPr>
        <p:blipFill>
          <a:blip r:embed="rId5">
            <a:alphaModFix/>
          </a:blip>
          <a:stretch>
            <a:fillRect/>
          </a:stretch>
        </p:blipFill>
        <p:spPr>
          <a:xfrm>
            <a:off x="7432887" y="88700"/>
            <a:ext cx="1556080" cy="563700"/>
          </a:xfrm>
          <a:prstGeom prst="rect">
            <a:avLst/>
          </a:prstGeom>
          <a:noFill/>
          <a:ln>
            <a:noFill/>
          </a:ln>
        </p:spPr>
      </p:pic>
      <p:pic>
        <p:nvPicPr>
          <p:cNvPr id="89" name="Google Shape;89;p14">
            <a:hlinkClick r:id="rId6"/>
          </p:cNvPr>
          <p:cNvPicPr preferRelativeResize="0"/>
          <p:nvPr/>
        </p:nvPicPr>
        <p:blipFill rotWithShape="1">
          <a:blip r:embed="rId7">
            <a:alphaModFix/>
          </a:blip>
          <a:srcRect/>
          <a:stretch/>
        </p:blipFill>
        <p:spPr>
          <a:xfrm>
            <a:off x="7481550" y="6214825"/>
            <a:ext cx="1611143" cy="563700"/>
          </a:xfrm>
          <a:prstGeom prst="rect">
            <a:avLst/>
          </a:prstGeom>
          <a:noFill/>
          <a:ln>
            <a:noFill/>
          </a:ln>
        </p:spPr>
      </p:pic>
      <p:sp>
        <p:nvSpPr>
          <p:cNvPr id="90" name="Google Shape;90;p14"/>
          <p:cNvSpPr txBox="1"/>
          <p:nvPr/>
        </p:nvSpPr>
        <p:spPr>
          <a:xfrm>
            <a:off x="2954575" y="6080825"/>
            <a:ext cx="4415100" cy="743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ZA" sz="1100">
                <a:solidFill>
                  <a:schemeClr val="dk1"/>
                </a:solidFill>
                <a:latin typeface="Calibri"/>
                <a:ea typeface="Calibri"/>
                <a:cs typeface="Calibri"/>
                <a:sym typeface="Calibri"/>
              </a:rPr>
              <a:t>Muftić, S., (2020): </a:t>
            </a:r>
            <a:r>
              <a:rPr lang="en-ZA" sz="1100" b="1">
                <a:solidFill>
                  <a:schemeClr val="dk1"/>
                </a:solidFill>
                <a:latin typeface="Calibri"/>
                <a:ea typeface="Calibri"/>
                <a:cs typeface="Calibri"/>
                <a:sym typeface="Calibri"/>
              </a:rPr>
              <a:t>FAIR rather than OPEN: Convincing the Humanities</a:t>
            </a:r>
            <a:r>
              <a:rPr lang="en-ZA" sz="1100">
                <a:solidFill>
                  <a:schemeClr val="dk1"/>
                </a:solidFill>
                <a:latin typeface="Calibri"/>
                <a:ea typeface="Calibri"/>
                <a:cs typeface="Calibri"/>
                <a:sym typeface="Calibri"/>
              </a:rPr>
              <a:t> </a:t>
            </a:r>
            <a:endParaRPr sz="1100" i="1">
              <a:latin typeface="Calibri"/>
              <a:ea typeface="Calibri"/>
              <a:cs typeface="Calibri"/>
              <a:sym typeface="Calibri"/>
            </a:endParaRPr>
          </a:p>
        </p:txBody>
      </p:sp>
      <p:sp>
        <p:nvSpPr>
          <p:cNvPr id="91" name="Google Shape;91;p14"/>
          <p:cNvSpPr/>
          <p:nvPr/>
        </p:nvSpPr>
        <p:spPr>
          <a:xfrm>
            <a:off x="2876550" y="4390675"/>
            <a:ext cx="1404300" cy="289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3F3F3F"/>
              </a:buClr>
              <a:buSzPts val="275"/>
              <a:buFont typeface="Arial"/>
              <a:buNone/>
            </a:pPr>
            <a:r>
              <a:rPr lang="en-ZA" sz="900" b="1">
                <a:solidFill>
                  <a:srgbClr val="3F3F3F"/>
                </a:solidFill>
                <a:latin typeface="Calibri"/>
                <a:ea typeface="Calibri"/>
                <a:cs typeface="Calibri"/>
                <a:sym typeface="Calibri"/>
              </a:rPr>
              <a:t>Digital Library Services</a:t>
            </a:r>
            <a:endParaRPr sz="900">
              <a:latin typeface="Calibri"/>
              <a:ea typeface="Calibri"/>
              <a:cs typeface="Calibri"/>
              <a:sym typeface="Calibri"/>
            </a:endParaRPr>
          </a:p>
        </p:txBody>
      </p:sp>
      <p:sp>
        <p:nvSpPr>
          <p:cNvPr id="92" name="Google Shape;92;p14"/>
          <p:cNvSpPr/>
          <p:nvPr/>
        </p:nvSpPr>
        <p:spPr>
          <a:xfrm>
            <a:off x="2876556" y="3738413"/>
            <a:ext cx="6967200" cy="338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3E0"/>
              </a:buClr>
              <a:buSzPts val="400"/>
              <a:buFont typeface="Arial"/>
              <a:buNone/>
            </a:pPr>
            <a:r>
              <a:rPr lang="en-ZA" sz="1600">
                <a:solidFill>
                  <a:srgbClr val="4A86E8"/>
                </a:solidFill>
                <a:latin typeface="Calibri"/>
                <a:ea typeface="Calibri"/>
                <a:cs typeface="Calibri"/>
                <a:sym typeface="Calibri"/>
              </a:rPr>
              <a:t>UCT Libraries</a:t>
            </a:r>
            <a:endParaRPr>
              <a:solidFill>
                <a:srgbClr val="4A86E8"/>
              </a:solidFill>
              <a:latin typeface="Calibri"/>
              <a:ea typeface="Calibri"/>
              <a:cs typeface="Calibri"/>
              <a:sym typeface="Calibri"/>
            </a:endParaRPr>
          </a:p>
        </p:txBody>
      </p:sp>
      <p:sp>
        <p:nvSpPr>
          <p:cNvPr id="93" name="Google Shape;93;p14"/>
          <p:cNvSpPr/>
          <p:nvPr/>
        </p:nvSpPr>
        <p:spPr>
          <a:xfrm>
            <a:off x="2878375" y="4038550"/>
            <a:ext cx="2977800" cy="4164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None/>
            </a:pPr>
            <a:r>
              <a:rPr lang="en-ZA" sz="900" u="sng">
                <a:solidFill>
                  <a:schemeClr val="hlink"/>
                </a:solidFill>
                <a:latin typeface="Calibri"/>
                <a:ea typeface="Calibri"/>
                <a:cs typeface="Calibri"/>
                <a:sym typeface="Calibri"/>
                <a:hlinkClick r:id="rId8"/>
              </a:rPr>
              <a:t>Dr Sanjin Muftić</a:t>
            </a:r>
            <a:r>
              <a:rPr lang="en-ZA" sz="900">
                <a:solidFill>
                  <a:srgbClr val="3F3F3F"/>
                </a:solidFill>
                <a:latin typeface="Calibri"/>
                <a:ea typeface="Calibri"/>
                <a:cs typeface="Calibri"/>
                <a:sym typeface="Calibri"/>
              </a:rPr>
              <a:t> (digital scholarship specialist)</a:t>
            </a:r>
            <a:endParaRPr sz="900">
              <a:solidFill>
                <a:srgbClr val="3F3F3F"/>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pic>
        <p:nvPicPr>
          <p:cNvPr id="175" name="Google Shape;175;p23">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176" name="Google Shape;176;p23"/>
          <p:cNvSpPr txBox="1"/>
          <p:nvPr/>
        </p:nvSpPr>
        <p:spPr>
          <a:xfrm>
            <a:off x="1637075" y="191100"/>
            <a:ext cx="5869800" cy="430800"/>
          </a:xfrm>
          <a:prstGeom prst="rect">
            <a:avLst/>
          </a:prstGeom>
          <a:solidFill>
            <a:schemeClr val="lt1"/>
          </a:solidFill>
          <a:ln w="9525" cap="flat" cmpd="sng">
            <a:solidFill>
              <a:srgbClr val="0070C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0000" tIns="45700" rIns="91425" bIns="45700" anchor="t" anchorCtr="0">
            <a:noAutofit/>
          </a:bodyPr>
          <a:lstStyle/>
          <a:p>
            <a:pPr marL="0" marR="0" lvl="0" indent="0" algn="ctr" rtl="0">
              <a:lnSpc>
                <a:spcPct val="100000"/>
              </a:lnSpc>
              <a:spcBef>
                <a:spcPts val="0"/>
              </a:spcBef>
              <a:spcAft>
                <a:spcPts val="0"/>
              </a:spcAft>
              <a:buClr>
                <a:schemeClr val="dk1"/>
              </a:buClr>
              <a:buSzPts val="1100"/>
              <a:buFont typeface="Arial"/>
              <a:buNone/>
            </a:pPr>
            <a:r>
              <a:rPr lang="en-ZA" sz="2200">
                <a:solidFill>
                  <a:schemeClr val="dk1"/>
                </a:solidFill>
                <a:latin typeface="Calibri"/>
                <a:ea typeface="Calibri"/>
                <a:cs typeface="Calibri"/>
                <a:sym typeface="Calibri"/>
              </a:rPr>
              <a:t>DLS Advocacy Stream</a:t>
            </a:r>
            <a:endParaRPr sz="2200" b="1">
              <a:solidFill>
                <a:schemeClr val="dk1"/>
              </a:solidFill>
              <a:latin typeface="Calibri"/>
              <a:ea typeface="Calibri"/>
              <a:cs typeface="Calibri"/>
              <a:sym typeface="Calibri"/>
            </a:endParaRPr>
          </a:p>
        </p:txBody>
      </p:sp>
      <p:sp>
        <p:nvSpPr>
          <p:cNvPr id="177" name="Google Shape;177;p23"/>
          <p:cNvSpPr/>
          <p:nvPr/>
        </p:nvSpPr>
        <p:spPr>
          <a:xfrm>
            <a:off x="-10" y="6311375"/>
            <a:ext cx="8560800" cy="289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595959"/>
              </a:buClr>
              <a:buSzPts val="263"/>
              <a:buFont typeface="Arial"/>
              <a:buNone/>
            </a:pPr>
            <a:endParaRPr sz="1050" b="0" i="0" u="none" strike="noStrike" cap="none">
              <a:solidFill>
                <a:srgbClr val="595959"/>
              </a:solidFill>
              <a:latin typeface="Arial"/>
              <a:ea typeface="Arial"/>
              <a:cs typeface="Arial"/>
              <a:sym typeface="Arial"/>
            </a:endParaRPr>
          </a:p>
        </p:txBody>
      </p:sp>
      <p:graphicFrame>
        <p:nvGraphicFramePr>
          <p:cNvPr id="178" name="Google Shape;178;p23"/>
          <p:cNvGraphicFramePr/>
          <p:nvPr/>
        </p:nvGraphicFramePr>
        <p:xfrm>
          <a:off x="428375" y="806800"/>
          <a:ext cx="3000000" cy="3000000"/>
        </p:xfrm>
        <a:graphic>
          <a:graphicData uri="http://schemas.openxmlformats.org/drawingml/2006/table">
            <a:tbl>
              <a:tblPr>
                <a:noFill/>
                <a:tableStyleId>{102AA12C-C703-4E19-B035-63DC157C5DE1}</a:tableStyleId>
              </a:tblPr>
              <a:tblGrid>
                <a:gridCol w="1318250">
                  <a:extLst>
                    <a:ext uri="{9D8B030D-6E8A-4147-A177-3AD203B41FA5}">
                      <a16:colId xmlns:a16="http://schemas.microsoft.com/office/drawing/2014/main" val="20000"/>
                    </a:ext>
                  </a:extLst>
                </a:gridCol>
                <a:gridCol w="4889650">
                  <a:extLst>
                    <a:ext uri="{9D8B030D-6E8A-4147-A177-3AD203B41FA5}">
                      <a16:colId xmlns:a16="http://schemas.microsoft.com/office/drawing/2014/main" val="20001"/>
                    </a:ext>
                  </a:extLst>
                </a:gridCol>
              </a:tblGrid>
              <a:tr h="928700">
                <a:tc>
                  <a:txBody>
                    <a:bodyPr/>
                    <a:lstStyle/>
                    <a:p>
                      <a:pPr marL="0" lvl="0" indent="0" algn="l" rtl="0">
                        <a:spcBef>
                          <a:spcPts val="0"/>
                        </a:spcBef>
                        <a:spcAft>
                          <a:spcPts val="0"/>
                        </a:spcAft>
                        <a:buNone/>
                      </a:pPr>
                      <a:endParaRPr/>
                    </a:p>
                  </a:txBody>
                  <a:tcPr marL="91425" marR="91425" marT="91425" marB="91425">
                    <a:lnL w="9525" cap="flat" cmpd="sng">
                      <a:solidFill>
                        <a:srgbClr val="9E9E9E">
                          <a:alpha val="0"/>
                        </a:srgbClr>
                      </a:solidFill>
                      <a:prstDash val="solid"/>
                      <a:round/>
                      <a:headEnd type="none" w="sm" len="sm"/>
                      <a:tailEnd type="none" w="sm" len="sm"/>
                    </a:lnL>
                    <a:lnR cap="flat" cmpd="sng">
                      <a:solidFill>
                        <a:srgbClr val="000000">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ZA" sz="1200" i="1">
                          <a:latin typeface="Calibri"/>
                          <a:ea typeface="Calibri"/>
                          <a:cs typeface="Calibri"/>
                          <a:sym typeface="Calibri"/>
                        </a:rPr>
                        <a:t>Research in </a:t>
                      </a:r>
                      <a:r>
                        <a:rPr lang="en-ZA" sz="1200" i="1" strike="sngStrike">
                          <a:latin typeface="Calibri"/>
                          <a:ea typeface="Calibri"/>
                          <a:cs typeface="Calibri"/>
                          <a:sym typeface="Calibri"/>
                        </a:rPr>
                        <a:t>Difficult</a:t>
                      </a:r>
                      <a:r>
                        <a:rPr lang="en-ZA" sz="1200" i="1">
                          <a:latin typeface="Calibri"/>
                          <a:ea typeface="Calibri"/>
                          <a:cs typeface="Calibri"/>
                          <a:sym typeface="Calibri"/>
                        </a:rPr>
                        <a:t> Digital Times</a:t>
                      </a:r>
                      <a:r>
                        <a:rPr lang="en-ZA" sz="12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ZA" sz="1100">
                          <a:latin typeface="Calibri"/>
                          <a:ea typeface="Calibri"/>
                          <a:cs typeface="Calibri"/>
                          <a:sym typeface="Calibri"/>
                        </a:rPr>
                        <a:t>Are you wanting to upskill managing data in your research project? Learn skills from creating data management plans to publishing data on repositories. </a:t>
                      </a:r>
                      <a:endParaRPr sz="1100">
                        <a:latin typeface="Calibri"/>
                        <a:ea typeface="Calibri"/>
                        <a:cs typeface="Calibri"/>
                        <a:sym typeface="Calibri"/>
                      </a:endParaRPr>
                    </a:p>
                  </a:txBody>
                  <a:tcPr marL="63500" marR="63500" marT="63500" marB="63500" anchor="ctr">
                    <a:lnL cap="flat" cmpd="sng">
                      <a:solidFill>
                        <a:srgbClr val="000000">
                          <a:alpha val="0"/>
                        </a:srgbClr>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928700">
                <a:tc>
                  <a:txBody>
                    <a:bodyPr/>
                    <a:lstStyle/>
                    <a:p>
                      <a:pPr marL="0" lvl="0" indent="0" algn="l" rtl="0">
                        <a:spcBef>
                          <a:spcPts val="0"/>
                        </a:spcBef>
                        <a:spcAft>
                          <a:spcPts val="0"/>
                        </a:spcAft>
                        <a:buNone/>
                      </a:pPr>
                      <a:endParaRPr/>
                    </a:p>
                  </a:txBody>
                  <a:tcPr marL="91425" marR="91425" marT="91425" marB="91425">
                    <a:lnL w="9525" cap="flat" cmpd="sng">
                      <a:solidFill>
                        <a:srgbClr val="9E9E9E">
                          <a:alpha val="0"/>
                        </a:srgbClr>
                      </a:solidFill>
                      <a:prstDash val="solid"/>
                      <a:round/>
                      <a:headEnd type="none" w="sm" len="sm"/>
                      <a:tailEnd type="none" w="sm" len="sm"/>
                    </a:lnL>
                    <a:lnR cap="flat" cmpd="sng">
                      <a:solidFill>
                        <a:srgbClr val="000000">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ZA" sz="1200" i="1">
                          <a:latin typeface="Calibri"/>
                          <a:ea typeface="Calibri"/>
                          <a:cs typeface="Calibri"/>
                          <a:sym typeface="Calibri"/>
                        </a:rPr>
                        <a:t>Digital Scholar</a:t>
                      </a:r>
                      <a:endParaRPr sz="1100">
                        <a:latin typeface="Calibri"/>
                        <a:ea typeface="Calibri"/>
                        <a:cs typeface="Calibri"/>
                        <a:sym typeface="Calibri"/>
                      </a:endParaRPr>
                    </a:p>
                    <a:p>
                      <a:pPr marL="0" lvl="0" indent="0" algn="l" rtl="0">
                        <a:lnSpc>
                          <a:spcPct val="115000"/>
                        </a:lnSpc>
                        <a:spcBef>
                          <a:spcPts val="0"/>
                        </a:spcBef>
                        <a:spcAft>
                          <a:spcPts val="0"/>
                        </a:spcAft>
                        <a:buNone/>
                      </a:pPr>
                      <a:r>
                        <a:rPr lang="en-ZA" sz="1100">
                          <a:latin typeface="Calibri"/>
                          <a:ea typeface="Calibri"/>
                          <a:cs typeface="Calibri"/>
                          <a:sym typeface="Calibri"/>
                        </a:rPr>
                        <a:t>Are you interested in how the digital is affecting how we do scholarship? Learn skills covering Open Science, Digital Humanities, Linked Open Data and more! </a:t>
                      </a:r>
                      <a:endParaRPr sz="1100">
                        <a:latin typeface="Calibri"/>
                        <a:ea typeface="Calibri"/>
                        <a:cs typeface="Calibri"/>
                        <a:sym typeface="Calibri"/>
                      </a:endParaRPr>
                    </a:p>
                  </a:txBody>
                  <a:tcPr marL="63500" marR="63500" marT="63500" marB="63500" anchor="ctr">
                    <a:lnL cap="flat" cmpd="sng">
                      <a:solidFill>
                        <a:srgbClr val="000000">
                          <a:alpha val="0"/>
                        </a:srgbClr>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950500">
                <a:tc>
                  <a:txBody>
                    <a:bodyPr/>
                    <a:lstStyle/>
                    <a:p>
                      <a:pPr marL="0" lvl="0" indent="0" algn="l" rtl="0">
                        <a:spcBef>
                          <a:spcPts val="0"/>
                        </a:spcBef>
                        <a:spcAft>
                          <a:spcPts val="0"/>
                        </a:spcAft>
                        <a:buNone/>
                      </a:pPr>
                      <a:endParaRPr/>
                    </a:p>
                  </a:txBody>
                  <a:tcPr marL="91425" marR="91425" marT="91425" marB="91425">
                    <a:lnL w="9525" cap="flat" cmpd="sng">
                      <a:solidFill>
                        <a:srgbClr val="9E9E9E">
                          <a:alpha val="0"/>
                        </a:srgbClr>
                      </a:solidFill>
                      <a:prstDash val="solid"/>
                      <a:round/>
                      <a:headEnd type="none" w="sm" len="sm"/>
                      <a:tailEnd type="none" w="sm" len="sm"/>
                    </a:lnL>
                    <a:lnR cap="flat" cmpd="sng">
                      <a:solidFill>
                        <a:srgbClr val="000000">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ZA" sz="1200" i="1">
                          <a:latin typeface="Calibri"/>
                          <a:ea typeface="Calibri"/>
                          <a:cs typeface="Calibri"/>
                          <a:sym typeface="Calibri"/>
                        </a:rPr>
                        <a:t>GIS@UCTL</a:t>
                      </a:r>
                      <a:br>
                        <a:rPr lang="en-ZA" sz="1200">
                          <a:latin typeface="Calibri"/>
                          <a:ea typeface="Calibri"/>
                          <a:cs typeface="Calibri"/>
                          <a:sym typeface="Calibri"/>
                        </a:rPr>
                      </a:br>
                      <a:r>
                        <a:rPr lang="en-ZA" sz="1100">
                          <a:latin typeface="Calibri"/>
                          <a:ea typeface="Calibri"/>
                          <a:cs typeface="Calibri"/>
                          <a:sym typeface="Calibri"/>
                        </a:rPr>
                        <a:t>Everything you need to know about working with spaces, places and locations - from plotting coordinates and coordinate systems to mapping and analysing data.</a:t>
                      </a:r>
                      <a:endParaRPr sz="1100">
                        <a:latin typeface="Calibri"/>
                        <a:ea typeface="Calibri"/>
                        <a:cs typeface="Calibri"/>
                        <a:sym typeface="Calibri"/>
                      </a:endParaRPr>
                    </a:p>
                  </a:txBody>
                  <a:tcPr marL="63500" marR="63500" marT="63500" marB="63500" anchor="ctr">
                    <a:lnL cap="flat" cmpd="sng">
                      <a:solidFill>
                        <a:srgbClr val="000000">
                          <a:alpha val="0"/>
                        </a:srgbClr>
                      </a:solidFill>
                      <a:prstDash val="solid"/>
                      <a:round/>
                      <a:headEnd type="none" w="sm" len="sm"/>
                      <a:tailEnd type="none" w="sm" len="sm"/>
                    </a:lnL>
                    <a:lnR cap="flat" cmpd="sng">
                      <a:solidFill>
                        <a:srgbClr val="000000"/>
                      </a:solidFill>
                      <a:prstDash val="solid"/>
                      <a:round/>
                      <a:headEnd type="none" w="sm" len="sm"/>
                      <a:tailEnd type="none" w="sm" len="sm"/>
                    </a:lnR>
                    <a:lnT cap="flat" cmpd="sng">
                      <a:solidFill>
                        <a:srgbClr val="000000"/>
                      </a:solidFill>
                      <a:prstDash val="solid"/>
                      <a:round/>
                      <a:headEnd type="none" w="sm" len="sm"/>
                      <a:tailEnd type="none" w="sm" len="sm"/>
                    </a:lnT>
                    <a:lnB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179" name="Google Shape;179;p23"/>
          <p:cNvPicPr preferRelativeResize="0"/>
          <p:nvPr/>
        </p:nvPicPr>
        <p:blipFill>
          <a:blip r:embed="rId5">
            <a:alphaModFix/>
          </a:blip>
          <a:stretch>
            <a:fillRect/>
          </a:stretch>
        </p:blipFill>
        <p:spPr>
          <a:xfrm>
            <a:off x="590850" y="806800"/>
            <a:ext cx="923925" cy="866775"/>
          </a:xfrm>
          <a:prstGeom prst="rect">
            <a:avLst/>
          </a:prstGeom>
          <a:noFill/>
          <a:ln>
            <a:noFill/>
          </a:ln>
        </p:spPr>
      </p:pic>
      <p:pic>
        <p:nvPicPr>
          <p:cNvPr id="180" name="Google Shape;180;p23"/>
          <p:cNvPicPr preferRelativeResize="0"/>
          <p:nvPr/>
        </p:nvPicPr>
        <p:blipFill>
          <a:blip r:embed="rId6">
            <a:alphaModFix/>
          </a:blip>
          <a:stretch>
            <a:fillRect/>
          </a:stretch>
        </p:blipFill>
        <p:spPr>
          <a:xfrm>
            <a:off x="590850" y="1735488"/>
            <a:ext cx="923925" cy="866775"/>
          </a:xfrm>
          <a:prstGeom prst="rect">
            <a:avLst/>
          </a:prstGeom>
          <a:noFill/>
          <a:ln>
            <a:noFill/>
          </a:ln>
        </p:spPr>
      </p:pic>
      <p:pic>
        <p:nvPicPr>
          <p:cNvPr id="181" name="Google Shape;181;p23"/>
          <p:cNvPicPr preferRelativeResize="0"/>
          <p:nvPr/>
        </p:nvPicPr>
        <p:blipFill>
          <a:blip r:embed="rId7">
            <a:alphaModFix/>
          </a:blip>
          <a:stretch>
            <a:fillRect/>
          </a:stretch>
        </p:blipFill>
        <p:spPr>
          <a:xfrm>
            <a:off x="590850" y="2664200"/>
            <a:ext cx="923925" cy="866775"/>
          </a:xfrm>
          <a:prstGeom prst="rect">
            <a:avLst/>
          </a:prstGeom>
          <a:noFill/>
          <a:ln>
            <a:noFill/>
          </a:ln>
        </p:spPr>
      </p:pic>
      <p:sp>
        <p:nvSpPr>
          <p:cNvPr id="182" name="Google Shape;182;p23"/>
          <p:cNvSpPr txBox="1"/>
          <p:nvPr/>
        </p:nvSpPr>
        <p:spPr>
          <a:xfrm rot="-60067">
            <a:off x="2597206" y="3584486"/>
            <a:ext cx="6147038" cy="2461879"/>
          </a:xfrm>
          <a:prstGeom prst="rect">
            <a:avLst/>
          </a:prstGeom>
          <a:solidFill>
            <a:srgbClr val="FFFFFF"/>
          </a:solidFill>
          <a:ln w="9525" cap="flat" cmpd="sng">
            <a:solidFill>
              <a:srgbClr val="FF0000"/>
            </a:solidFill>
            <a:prstDash val="dot"/>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ZA" sz="1900">
                <a:latin typeface="Calibri"/>
                <a:ea typeface="Calibri"/>
                <a:cs typeface="Calibri"/>
                <a:sym typeface="Calibri"/>
              </a:rPr>
              <a:t>In 2020 we are continuing in our mission of sharing best practices and useful tools for managing data with the UCT community by running three different ‘Learning Lunches’ training series during the meridian period (1-2pm).</a:t>
            </a:r>
            <a:endParaRPr sz="1900">
              <a:latin typeface="Calibri"/>
              <a:ea typeface="Calibri"/>
              <a:cs typeface="Calibri"/>
              <a:sym typeface="Calibri"/>
            </a:endParaRPr>
          </a:p>
          <a:p>
            <a:pPr marL="0" lvl="0" indent="0" algn="l" rtl="0">
              <a:lnSpc>
                <a:spcPct val="100000"/>
              </a:lnSpc>
              <a:spcBef>
                <a:spcPts val="1000"/>
              </a:spcBef>
              <a:spcAft>
                <a:spcPts val="0"/>
              </a:spcAft>
              <a:buNone/>
            </a:pPr>
            <a:r>
              <a:rPr lang="en-ZA" sz="1900">
                <a:latin typeface="Calibri"/>
                <a:ea typeface="Calibri"/>
                <a:cs typeface="Calibri"/>
                <a:sym typeface="Calibri"/>
              </a:rPr>
              <a:t>Most sessions are in the Main Library, but keep an eye on events on your campus. </a:t>
            </a:r>
            <a:endParaRPr sz="1900">
              <a:latin typeface="Calibri"/>
              <a:ea typeface="Calibri"/>
              <a:cs typeface="Calibri"/>
              <a:sym typeface="Calibri"/>
            </a:endParaRPr>
          </a:p>
          <a:p>
            <a:pPr marL="0" lvl="0" indent="0" algn="l" rtl="0">
              <a:lnSpc>
                <a:spcPct val="100000"/>
              </a:lnSpc>
              <a:spcBef>
                <a:spcPts val="1000"/>
              </a:spcBef>
              <a:spcAft>
                <a:spcPts val="0"/>
              </a:spcAft>
              <a:buNone/>
            </a:pPr>
            <a:r>
              <a:rPr lang="en-ZA" sz="1900">
                <a:latin typeface="Calibri"/>
                <a:ea typeface="Calibri"/>
                <a:cs typeface="Calibri"/>
                <a:sym typeface="Calibri"/>
              </a:rPr>
              <a:t>Full list is </a:t>
            </a:r>
            <a:r>
              <a:rPr lang="en-ZA" sz="1900" u="sng">
                <a:solidFill>
                  <a:schemeClr val="hlink"/>
                </a:solidFill>
                <a:latin typeface="Calibri"/>
                <a:ea typeface="Calibri"/>
                <a:cs typeface="Calibri"/>
                <a:sym typeface="Calibri"/>
                <a:hlinkClick r:id="rId8"/>
              </a:rPr>
              <a:t>https://bit.ly/382PsHW</a:t>
            </a:r>
            <a:endParaRPr sz="1900">
              <a:latin typeface="Calibri"/>
              <a:ea typeface="Calibri"/>
              <a:cs typeface="Calibri"/>
              <a:sym typeface="Calibri"/>
            </a:endParaRPr>
          </a:p>
          <a:p>
            <a:pPr marL="0" lvl="0" indent="0" algn="l" rtl="0">
              <a:lnSpc>
                <a:spcPct val="100000"/>
              </a:lnSpc>
              <a:spcBef>
                <a:spcPts val="1000"/>
              </a:spcBef>
              <a:spcAft>
                <a:spcPts val="1000"/>
              </a:spcAft>
              <a:buNone/>
            </a:pPr>
            <a:endParaRPr sz="1900">
              <a:latin typeface="Calibri"/>
              <a:ea typeface="Calibri"/>
              <a:cs typeface="Calibri"/>
              <a:sym typeface="Calibri"/>
            </a:endParaRPr>
          </a:p>
        </p:txBody>
      </p:sp>
      <p:pic>
        <p:nvPicPr>
          <p:cNvPr id="183" name="Google Shape;183;p23"/>
          <p:cNvPicPr preferRelativeResize="0"/>
          <p:nvPr/>
        </p:nvPicPr>
        <p:blipFill>
          <a:blip r:embed="rId9">
            <a:alphaModFix/>
          </a:blip>
          <a:stretch>
            <a:fillRect/>
          </a:stretch>
        </p:blipFill>
        <p:spPr>
          <a:xfrm>
            <a:off x="800775" y="4043513"/>
            <a:ext cx="1411800" cy="175533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txBox="1"/>
          <p:nvPr/>
        </p:nvSpPr>
        <p:spPr>
          <a:xfrm>
            <a:off x="1772050" y="185250"/>
            <a:ext cx="5606700" cy="430800"/>
          </a:xfrm>
          <a:prstGeom prst="rect">
            <a:avLst/>
          </a:prstGeom>
          <a:solidFill>
            <a:schemeClr val="lt1"/>
          </a:solidFill>
          <a:ln w="9525" cap="flat" cmpd="sng">
            <a:solidFill>
              <a:srgbClr val="0070C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2200"/>
              <a:buFont typeface="Arial"/>
              <a:buNone/>
            </a:pPr>
            <a:r>
              <a:rPr lang="en-ZA" sz="2000">
                <a:solidFill>
                  <a:schemeClr val="dk1"/>
                </a:solidFill>
                <a:latin typeface="Calibri"/>
                <a:ea typeface="Calibri"/>
                <a:cs typeface="Calibri"/>
                <a:sym typeface="Calibri"/>
              </a:rPr>
              <a:t>Practice as Research</a:t>
            </a:r>
            <a:endParaRPr sz="2000">
              <a:solidFill>
                <a:schemeClr val="dk1"/>
              </a:solidFill>
              <a:latin typeface="Calibri"/>
              <a:ea typeface="Calibri"/>
              <a:cs typeface="Calibri"/>
              <a:sym typeface="Calibri"/>
            </a:endParaRPr>
          </a:p>
        </p:txBody>
      </p:sp>
      <p:pic>
        <p:nvPicPr>
          <p:cNvPr id="99" name="Google Shape;99;p15">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100" name="Google Shape;100;p15"/>
          <p:cNvSpPr txBox="1">
            <a:spLocks noGrp="1"/>
          </p:cNvSpPr>
          <p:nvPr>
            <p:ph type="body" idx="1"/>
          </p:nvPr>
        </p:nvSpPr>
        <p:spPr>
          <a:xfrm>
            <a:off x="380500" y="981600"/>
            <a:ext cx="8135700" cy="4569600"/>
          </a:xfrm>
          <a:prstGeom prst="rect">
            <a:avLst/>
          </a:prstGeom>
        </p:spPr>
        <p:txBody>
          <a:bodyPr spcFirstLastPara="1" wrap="square" lIns="91425" tIns="91425" rIns="91425" bIns="91425" anchor="ctr" anchorCtr="0">
            <a:noAutofit/>
          </a:bodyPr>
          <a:lstStyle/>
          <a:p>
            <a:pPr marL="0" lvl="0" indent="0" algn="l" rtl="0">
              <a:lnSpc>
                <a:spcPct val="150000"/>
              </a:lnSpc>
              <a:spcBef>
                <a:spcPts val="0"/>
              </a:spcBef>
              <a:spcAft>
                <a:spcPts val="0"/>
              </a:spcAft>
              <a:buNone/>
            </a:pPr>
            <a:r>
              <a:rPr lang="en-ZA" sz="2200">
                <a:solidFill>
                  <a:srgbClr val="000000"/>
                </a:solidFill>
              </a:rPr>
              <a:t>PaR: “</a:t>
            </a:r>
            <a:r>
              <a:rPr lang="en-ZA" sz="2200" b="1">
                <a:solidFill>
                  <a:srgbClr val="000000"/>
                </a:solidFill>
              </a:rPr>
              <a:t>involve[s] a research project in which practice is a key method of inquiry</a:t>
            </a:r>
            <a:r>
              <a:rPr lang="en-ZA" sz="2200">
                <a:solidFill>
                  <a:srgbClr val="000000"/>
                </a:solidFill>
              </a:rPr>
              <a:t>” while also </a:t>
            </a:r>
            <a:r>
              <a:rPr lang="en-ZA" sz="2200" i="1">
                <a:solidFill>
                  <a:srgbClr val="000000"/>
                </a:solidFill>
              </a:rPr>
              <a:t>presenting the </a:t>
            </a:r>
            <a:r>
              <a:rPr lang="en-ZA" sz="2200" b="1" i="1">
                <a:solidFill>
                  <a:srgbClr val="000000"/>
                </a:solidFill>
              </a:rPr>
              <a:t>practice as part of the final research submission</a:t>
            </a:r>
            <a:r>
              <a:rPr lang="en-ZA" sz="2200">
                <a:solidFill>
                  <a:srgbClr val="000000"/>
                </a:solidFill>
              </a:rPr>
              <a:t>. </a:t>
            </a:r>
            <a:endParaRPr sz="2200">
              <a:solidFill>
                <a:srgbClr val="000000"/>
              </a:solidFill>
            </a:endParaRPr>
          </a:p>
          <a:p>
            <a:pPr marL="0" lvl="0" indent="0" algn="l" rtl="0">
              <a:lnSpc>
                <a:spcPct val="150000"/>
              </a:lnSpc>
              <a:spcBef>
                <a:spcPts val="0"/>
              </a:spcBef>
              <a:spcAft>
                <a:spcPts val="0"/>
              </a:spcAft>
              <a:buNone/>
            </a:pPr>
            <a:r>
              <a:rPr lang="en-ZA" sz="2200">
                <a:solidFill>
                  <a:srgbClr val="000000"/>
                </a:solidFill>
              </a:rPr>
              <a:t>PaR:</a:t>
            </a:r>
            <a:endParaRPr sz="2200">
              <a:solidFill>
                <a:srgbClr val="000000"/>
              </a:solidFill>
            </a:endParaRPr>
          </a:p>
          <a:p>
            <a:pPr marL="457200" lvl="0" indent="-368300" algn="l" rtl="0">
              <a:lnSpc>
                <a:spcPct val="150000"/>
              </a:lnSpc>
              <a:spcBef>
                <a:spcPts val="0"/>
              </a:spcBef>
              <a:spcAft>
                <a:spcPts val="0"/>
              </a:spcAft>
              <a:buClr>
                <a:srgbClr val="000000"/>
              </a:buClr>
              <a:buSzPts val="2200"/>
              <a:buChar char="•"/>
            </a:pPr>
            <a:r>
              <a:rPr lang="en-ZA" sz="2200">
                <a:solidFill>
                  <a:srgbClr val="000000"/>
                </a:solidFill>
              </a:rPr>
              <a:t>is </a:t>
            </a:r>
            <a:r>
              <a:rPr lang="en-ZA" sz="2200" b="1">
                <a:solidFill>
                  <a:srgbClr val="000000"/>
                </a:solidFill>
              </a:rPr>
              <a:t>different</a:t>
            </a:r>
            <a:r>
              <a:rPr lang="en-ZA" sz="2200">
                <a:solidFill>
                  <a:srgbClr val="000000"/>
                </a:solidFill>
              </a:rPr>
              <a:t> from professional practice</a:t>
            </a:r>
            <a:endParaRPr sz="2200">
              <a:solidFill>
                <a:srgbClr val="000000"/>
              </a:solidFill>
            </a:endParaRPr>
          </a:p>
          <a:p>
            <a:pPr marL="457200" lvl="0" indent="-368300" algn="l" rtl="0">
              <a:lnSpc>
                <a:spcPct val="150000"/>
              </a:lnSpc>
              <a:spcBef>
                <a:spcPts val="0"/>
              </a:spcBef>
              <a:spcAft>
                <a:spcPts val="0"/>
              </a:spcAft>
              <a:buClr>
                <a:srgbClr val="000000"/>
              </a:buClr>
              <a:buSzPts val="2200"/>
              <a:buChar char="•"/>
            </a:pPr>
            <a:r>
              <a:rPr lang="en-ZA" sz="2200">
                <a:solidFill>
                  <a:srgbClr val="000000"/>
                </a:solidFill>
              </a:rPr>
              <a:t>includes the</a:t>
            </a:r>
            <a:r>
              <a:rPr lang="en-ZA" sz="2200" b="1">
                <a:solidFill>
                  <a:srgbClr val="000000"/>
                </a:solidFill>
              </a:rPr>
              <a:t> presence of a research question</a:t>
            </a:r>
            <a:r>
              <a:rPr lang="en-ZA" sz="2200">
                <a:solidFill>
                  <a:srgbClr val="000000"/>
                </a:solidFill>
              </a:rPr>
              <a:t> in the process</a:t>
            </a:r>
            <a:endParaRPr sz="2200">
              <a:solidFill>
                <a:srgbClr val="000000"/>
              </a:solidFill>
            </a:endParaRPr>
          </a:p>
          <a:p>
            <a:pPr marL="457200" lvl="0" indent="-368300" algn="l" rtl="0">
              <a:lnSpc>
                <a:spcPct val="150000"/>
              </a:lnSpc>
              <a:spcBef>
                <a:spcPts val="0"/>
              </a:spcBef>
              <a:spcAft>
                <a:spcPts val="0"/>
              </a:spcAft>
              <a:buClr>
                <a:srgbClr val="000000"/>
              </a:buClr>
              <a:buSzPts val="2200"/>
              <a:buChar char="•"/>
            </a:pPr>
            <a:r>
              <a:rPr lang="en-ZA" sz="2200">
                <a:solidFill>
                  <a:srgbClr val="000000"/>
                </a:solidFill>
              </a:rPr>
              <a:t>forces</a:t>
            </a:r>
            <a:r>
              <a:rPr lang="en-ZA" sz="2200" b="1">
                <a:solidFill>
                  <a:srgbClr val="000000"/>
                </a:solidFill>
              </a:rPr>
              <a:t> articulation of critical reflection</a:t>
            </a:r>
            <a:r>
              <a:rPr lang="en-ZA" sz="2200">
                <a:solidFill>
                  <a:srgbClr val="000000"/>
                </a:solidFill>
              </a:rPr>
              <a:t> along the creative process </a:t>
            </a:r>
            <a:endParaRPr sz="2200">
              <a:solidFill>
                <a:srgbClr val="000000"/>
              </a:solidFill>
            </a:endParaRPr>
          </a:p>
          <a:p>
            <a:pPr marL="457200" lvl="0" indent="-368300" algn="l" rtl="0">
              <a:lnSpc>
                <a:spcPct val="150000"/>
              </a:lnSpc>
              <a:spcBef>
                <a:spcPts val="0"/>
              </a:spcBef>
              <a:spcAft>
                <a:spcPts val="0"/>
              </a:spcAft>
              <a:buClr>
                <a:srgbClr val="000000"/>
              </a:buClr>
              <a:buSzPts val="2200"/>
              <a:buChar char="•"/>
            </a:pPr>
            <a:r>
              <a:rPr lang="en-ZA" sz="2200" b="1">
                <a:solidFill>
                  <a:srgbClr val="000000"/>
                </a:solidFill>
              </a:rPr>
              <a:t>contextualization of work within </a:t>
            </a:r>
            <a:r>
              <a:rPr lang="en-ZA" sz="2200">
                <a:solidFill>
                  <a:srgbClr val="000000"/>
                </a:solidFill>
              </a:rPr>
              <a:t>previous creative and research projects (Nelson, 2013: 29).</a:t>
            </a:r>
            <a:endParaRPr sz="2200">
              <a:solidFill>
                <a:srgbClr val="000000"/>
              </a:solidFill>
            </a:endParaRPr>
          </a:p>
        </p:txBody>
      </p:sp>
      <p:sp>
        <p:nvSpPr>
          <p:cNvPr id="101" name="Google Shape;101;p15"/>
          <p:cNvSpPr/>
          <p:nvPr/>
        </p:nvSpPr>
        <p:spPr>
          <a:xfrm>
            <a:off x="-10" y="6311375"/>
            <a:ext cx="8560800" cy="289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595959"/>
              </a:buClr>
              <a:buSzPts val="263"/>
              <a:buFont typeface="Arial"/>
              <a:buNone/>
            </a:pPr>
            <a:endParaRPr sz="1050" b="0" i="0" u="none" strike="noStrike" cap="none">
              <a:solidFill>
                <a:srgbClr val="595959"/>
              </a:solidFill>
              <a:latin typeface="Arial"/>
              <a:ea typeface="Arial"/>
              <a:cs typeface="Arial"/>
              <a:sym typeface="Arial"/>
            </a:endParaRPr>
          </a:p>
        </p:txBody>
      </p:sp>
      <p:sp>
        <p:nvSpPr>
          <p:cNvPr id="102" name="Google Shape;102;p15"/>
          <p:cNvSpPr txBox="1"/>
          <p:nvPr/>
        </p:nvSpPr>
        <p:spPr>
          <a:xfrm>
            <a:off x="0" y="5753700"/>
            <a:ext cx="9144000" cy="187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ZA" sz="600" b="0" i="0" u="none" strike="noStrike" cap="none">
                <a:solidFill>
                  <a:srgbClr val="000000"/>
                </a:solidFill>
                <a:latin typeface="Calibri"/>
                <a:ea typeface="Calibri"/>
                <a:cs typeface="Calibri"/>
                <a:sym typeface="Calibri"/>
              </a:rPr>
              <a:t>Source: </a:t>
            </a:r>
            <a:r>
              <a:rPr lang="en-ZA" sz="600">
                <a:solidFill>
                  <a:schemeClr val="dk1"/>
                </a:solidFill>
                <a:latin typeface="Calibri"/>
                <a:ea typeface="Calibri"/>
                <a:cs typeface="Calibri"/>
                <a:sym typeface="Calibri"/>
              </a:rPr>
              <a:t>Nelson, R. 2013. Practice as Research in the Arts: Principles, Protocols, Pedagogies, Resistances. London: Palgrave Macmillan.</a:t>
            </a:r>
            <a:endParaRPr sz="600" b="0" i="0" u="none" strike="noStrike" cap="none">
              <a:solidFill>
                <a:srgbClr val="000000"/>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p:nvPr/>
        </p:nvSpPr>
        <p:spPr>
          <a:xfrm>
            <a:off x="1772050" y="185250"/>
            <a:ext cx="5606700" cy="430800"/>
          </a:xfrm>
          <a:prstGeom prst="rect">
            <a:avLst/>
          </a:prstGeom>
          <a:solidFill>
            <a:schemeClr val="lt1"/>
          </a:solidFill>
          <a:ln w="9525" cap="flat" cmpd="sng">
            <a:solidFill>
              <a:srgbClr val="0070C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2200"/>
              <a:buFont typeface="Arial"/>
              <a:buNone/>
            </a:pPr>
            <a:r>
              <a:rPr lang="en-ZA" sz="2000">
                <a:solidFill>
                  <a:schemeClr val="dk1"/>
                </a:solidFill>
                <a:latin typeface="Calibri"/>
                <a:ea typeface="Calibri"/>
                <a:cs typeface="Calibri"/>
                <a:sym typeface="Calibri"/>
              </a:rPr>
              <a:t>RETAGS</a:t>
            </a:r>
            <a:endParaRPr sz="2000">
              <a:solidFill>
                <a:schemeClr val="dk1"/>
              </a:solidFill>
              <a:latin typeface="Calibri"/>
              <a:ea typeface="Calibri"/>
              <a:cs typeface="Calibri"/>
              <a:sym typeface="Calibri"/>
            </a:endParaRPr>
          </a:p>
        </p:txBody>
      </p:sp>
      <p:pic>
        <p:nvPicPr>
          <p:cNvPr id="108" name="Google Shape;108;p16">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109" name="Google Shape;109;p16"/>
          <p:cNvSpPr txBox="1">
            <a:spLocks noGrp="1"/>
          </p:cNvSpPr>
          <p:nvPr>
            <p:ph type="body" idx="1"/>
          </p:nvPr>
        </p:nvSpPr>
        <p:spPr>
          <a:xfrm>
            <a:off x="380500" y="981600"/>
            <a:ext cx="8135700" cy="4569600"/>
          </a:xfrm>
          <a:prstGeom prst="rect">
            <a:avLst/>
          </a:prstGeom>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ZA" sz="2200">
                <a:solidFill>
                  <a:srgbClr val="000000"/>
                </a:solidFill>
              </a:rPr>
              <a:t>The </a:t>
            </a:r>
            <a:r>
              <a:rPr lang="en-ZA" sz="2200" b="1">
                <a:solidFill>
                  <a:srgbClr val="000000"/>
                </a:solidFill>
              </a:rPr>
              <a:t>Reimagining Tragedy in Africa and the Global South</a:t>
            </a:r>
            <a:r>
              <a:rPr lang="en-ZA" sz="2200">
                <a:solidFill>
                  <a:srgbClr val="000000"/>
                </a:solidFill>
              </a:rPr>
              <a:t> (RETAGS) project at the University of Cape Town (PI - Dr. Mark Fleishman) has embarked on a five year staging of events and field research to investigate the restaging and reimagining of tragedy on the African continent through performance.</a:t>
            </a:r>
            <a:br>
              <a:rPr lang="en-ZA" sz="2200">
                <a:solidFill>
                  <a:srgbClr val="000000"/>
                </a:solidFill>
              </a:rPr>
            </a:br>
            <a:endParaRPr sz="2200">
              <a:solidFill>
                <a:srgbClr val="000000"/>
              </a:solidFill>
            </a:endParaRPr>
          </a:p>
          <a:p>
            <a:pPr marL="457200" lvl="0" indent="0" algn="l" rtl="0">
              <a:lnSpc>
                <a:spcPct val="115000"/>
              </a:lnSpc>
              <a:spcBef>
                <a:spcPts val="0"/>
              </a:spcBef>
              <a:spcAft>
                <a:spcPts val="0"/>
              </a:spcAft>
              <a:buNone/>
            </a:pPr>
            <a:r>
              <a:rPr lang="en-ZA" sz="2200" i="1">
                <a:solidFill>
                  <a:srgbClr val="000000"/>
                </a:solidFill>
              </a:rPr>
              <a:t>How and why did the concept of tragedy embed itself on the African Continent and how does it speak to events of today?</a:t>
            </a:r>
            <a:endParaRPr sz="2200" i="1">
              <a:solidFill>
                <a:srgbClr val="000000"/>
              </a:solidFill>
            </a:endParaRPr>
          </a:p>
        </p:txBody>
      </p:sp>
      <p:sp>
        <p:nvSpPr>
          <p:cNvPr id="110" name="Google Shape;110;p16"/>
          <p:cNvSpPr/>
          <p:nvPr/>
        </p:nvSpPr>
        <p:spPr>
          <a:xfrm>
            <a:off x="-10" y="6311375"/>
            <a:ext cx="8560800" cy="289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595959"/>
              </a:buClr>
              <a:buSzPts val="263"/>
              <a:buFont typeface="Arial"/>
              <a:buNone/>
            </a:pPr>
            <a:endParaRPr sz="1050" b="0" i="0" u="none" strike="noStrike" cap="none">
              <a:solidFill>
                <a:srgbClr val="595959"/>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txBox="1"/>
          <p:nvPr/>
        </p:nvSpPr>
        <p:spPr>
          <a:xfrm>
            <a:off x="1772050" y="185250"/>
            <a:ext cx="5606700" cy="430800"/>
          </a:xfrm>
          <a:prstGeom prst="rect">
            <a:avLst/>
          </a:prstGeom>
          <a:solidFill>
            <a:schemeClr val="lt1"/>
          </a:solidFill>
          <a:ln w="9525" cap="flat" cmpd="sng">
            <a:solidFill>
              <a:srgbClr val="0070C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2200"/>
              <a:buFont typeface="Arial"/>
              <a:buNone/>
            </a:pPr>
            <a:r>
              <a:rPr lang="en-ZA" sz="2000">
                <a:solidFill>
                  <a:schemeClr val="dk1"/>
                </a:solidFill>
                <a:latin typeface="Calibri"/>
                <a:ea typeface="Calibri"/>
                <a:cs typeface="Calibri"/>
                <a:sym typeface="Calibri"/>
              </a:rPr>
              <a:t>Antigone (not quite/quiet)</a:t>
            </a:r>
            <a:endParaRPr sz="2000">
              <a:solidFill>
                <a:schemeClr val="dk1"/>
              </a:solidFill>
              <a:latin typeface="Calibri"/>
              <a:ea typeface="Calibri"/>
              <a:cs typeface="Calibri"/>
              <a:sym typeface="Calibri"/>
            </a:endParaRPr>
          </a:p>
        </p:txBody>
      </p:sp>
      <p:pic>
        <p:nvPicPr>
          <p:cNvPr id="116" name="Google Shape;116;p17">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117" name="Google Shape;117;p17"/>
          <p:cNvSpPr/>
          <p:nvPr/>
        </p:nvSpPr>
        <p:spPr>
          <a:xfrm>
            <a:off x="-10" y="6311375"/>
            <a:ext cx="8560800" cy="289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595959"/>
              </a:buClr>
              <a:buSzPts val="263"/>
              <a:buFont typeface="Arial"/>
              <a:buNone/>
            </a:pPr>
            <a:endParaRPr sz="1050" b="0" i="0" u="none" strike="noStrike" cap="none">
              <a:solidFill>
                <a:srgbClr val="595959"/>
              </a:solidFill>
              <a:latin typeface="Arial"/>
              <a:ea typeface="Arial"/>
              <a:cs typeface="Arial"/>
              <a:sym typeface="Arial"/>
            </a:endParaRPr>
          </a:p>
        </p:txBody>
      </p:sp>
      <p:pic>
        <p:nvPicPr>
          <p:cNvPr id="118" name="Google Shape;118;p17"/>
          <p:cNvPicPr preferRelativeResize="0"/>
          <p:nvPr/>
        </p:nvPicPr>
        <p:blipFill>
          <a:blip r:embed="rId5">
            <a:alphaModFix/>
          </a:blip>
          <a:stretch>
            <a:fillRect/>
          </a:stretch>
        </p:blipFill>
        <p:spPr>
          <a:xfrm rot="-327655">
            <a:off x="442175" y="958650"/>
            <a:ext cx="6096000" cy="2438400"/>
          </a:xfrm>
          <a:prstGeom prst="rect">
            <a:avLst/>
          </a:prstGeom>
          <a:noFill/>
          <a:ln w="9525" cap="flat" cmpd="sng">
            <a:solidFill>
              <a:schemeClr val="dk2"/>
            </a:solidFill>
            <a:prstDash val="dash"/>
            <a:round/>
            <a:headEnd type="none" w="sm" len="sm"/>
            <a:tailEnd type="none" w="sm" len="sm"/>
          </a:ln>
        </p:spPr>
      </p:pic>
      <p:pic>
        <p:nvPicPr>
          <p:cNvPr id="119" name="Google Shape;119;p17"/>
          <p:cNvPicPr preferRelativeResize="0"/>
          <p:nvPr/>
        </p:nvPicPr>
        <p:blipFill>
          <a:blip r:embed="rId6">
            <a:alphaModFix/>
          </a:blip>
          <a:stretch>
            <a:fillRect/>
          </a:stretch>
        </p:blipFill>
        <p:spPr>
          <a:xfrm rot="347400">
            <a:off x="4168976" y="3380656"/>
            <a:ext cx="4595852" cy="3063150"/>
          </a:xfrm>
          <a:prstGeom prst="rect">
            <a:avLst/>
          </a:prstGeom>
          <a:noFill/>
          <a:ln w="9525" cap="flat" cmpd="sng">
            <a:solidFill>
              <a:schemeClr val="dk2"/>
            </a:solidFill>
            <a:prstDash val="dash"/>
            <a:round/>
            <a:headEnd type="none" w="sm" len="sm"/>
            <a:tailEnd type="none" w="sm" len="sm"/>
          </a:ln>
        </p:spPr>
      </p:pic>
      <p:sp>
        <p:nvSpPr>
          <p:cNvPr id="120" name="Google Shape;120;p17"/>
          <p:cNvSpPr txBox="1"/>
          <p:nvPr/>
        </p:nvSpPr>
        <p:spPr>
          <a:xfrm>
            <a:off x="481050" y="3792600"/>
            <a:ext cx="3367500" cy="26514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Clr>
                <a:schemeClr val="dk1"/>
              </a:buClr>
              <a:buSzPts val="1100"/>
              <a:buFont typeface="Arial"/>
              <a:buNone/>
            </a:pPr>
            <a:r>
              <a:rPr lang="en-ZA" sz="1300" i="1"/>
              <a:t>Antigone, an old story from the dawn of democracy. Rule, order, power, women, mortality.</a:t>
            </a:r>
            <a:endParaRPr sz="1300" i="1"/>
          </a:p>
          <a:p>
            <a:pPr marL="0" lvl="0" indent="0" algn="ctr" rtl="0">
              <a:lnSpc>
                <a:spcPct val="115000"/>
              </a:lnSpc>
              <a:spcBef>
                <a:spcPts val="0"/>
              </a:spcBef>
              <a:spcAft>
                <a:spcPts val="0"/>
              </a:spcAft>
              <a:buClr>
                <a:schemeClr val="dk1"/>
              </a:buClr>
              <a:buSzPts val="1100"/>
              <a:buFont typeface="Arial"/>
              <a:buNone/>
            </a:pPr>
            <a:r>
              <a:rPr lang="en-ZA" sz="1300" i="1"/>
              <a:t> </a:t>
            </a:r>
            <a:endParaRPr sz="1300" i="1"/>
          </a:p>
          <a:p>
            <a:pPr marL="0" lvl="0" indent="0" algn="ctr" rtl="0">
              <a:lnSpc>
                <a:spcPct val="115000"/>
              </a:lnSpc>
              <a:spcBef>
                <a:spcPts val="0"/>
              </a:spcBef>
              <a:spcAft>
                <a:spcPts val="0"/>
              </a:spcAft>
              <a:buClr>
                <a:schemeClr val="dk1"/>
              </a:buClr>
              <a:buSzPts val="1100"/>
              <a:buFont typeface="Arial"/>
              <a:buNone/>
            </a:pPr>
            <a:r>
              <a:rPr lang="en-ZA" sz="1300" i="1"/>
              <a:t>A new context. A time to scream. An exciting group of collaborators:</a:t>
            </a:r>
            <a:endParaRPr sz="1300" i="1"/>
          </a:p>
          <a:p>
            <a:pPr marL="0" lvl="0" indent="0" algn="ctr" rtl="0">
              <a:lnSpc>
                <a:spcPct val="115000"/>
              </a:lnSpc>
              <a:spcBef>
                <a:spcPts val="0"/>
              </a:spcBef>
              <a:spcAft>
                <a:spcPts val="0"/>
              </a:spcAft>
              <a:buClr>
                <a:schemeClr val="dk1"/>
              </a:buClr>
              <a:buSzPts val="1100"/>
              <a:buFont typeface="Arial"/>
              <a:buNone/>
            </a:pPr>
            <a:r>
              <a:rPr lang="en-ZA" sz="1300" i="1"/>
              <a:t>Mark Fleishman, Jennie Reznek, Neo Muyanga, Craig Leo, Mandisa Vundla. </a:t>
            </a:r>
            <a:endParaRPr sz="1300" i="1"/>
          </a:p>
          <a:p>
            <a:pPr marL="0" lvl="0" indent="0" algn="l" rtl="0">
              <a:spcBef>
                <a:spcPts val="0"/>
              </a:spcBef>
              <a:spcAft>
                <a:spcPts val="0"/>
              </a:spcAft>
              <a:buNone/>
            </a:pPr>
            <a:endParaRPr i="1"/>
          </a:p>
        </p:txBody>
      </p:sp>
      <p:sp>
        <p:nvSpPr>
          <p:cNvPr id="121" name="Google Shape;121;p17"/>
          <p:cNvSpPr txBox="1"/>
          <p:nvPr/>
        </p:nvSpPr>
        <p:spPr>
          <a:xfrm rot="366187">
            <a:off x="4026264" y="6031250"/>
            <a:ext cx="1577340" cy="226873"/>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ZA" sz="600" b="0" i="0" u="none" strike="noStrike" cap="none">
                <a:solidFill>
                  <a:srgbClr val="FFFFFF"/>
                </a:solidFill>
                <a:latin typeface="Calibri"/>
                <a:ea typeface="Calibri"/>
                <a:cs typeface="Calibri"/>
                <a:sym typeface="Calibri"/>
              </a:rPr>
              <a:t>Source: </a:t>
            </a:r>
            <a:r>
              <a:rPr lang="en-ZA" sz="600">
                <a:solidFill>
                  <a:srgbClr val="FFFFFF"/>
                </a:solidFill>
                <a:latin typeface="Calibri"/>
                <a:ea typeface="Calibri"/>
                <a:cs typeface="Calibri"/>
                <a:sym typeface="Calibri"/>
              </a:rPr>
              <a:t>Photograph  by Jayne Batzofin</a:t>
            </a:r>
            <a:endParaRPr sz="600" b="0" i="0" u="none" strike="noStrike" cap="none">
              <a:solidFill>
                <a:srgbClr val="FFFFFF"/>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8"/>
          <p:cNvSpPr txBox="1"/>
          <p:nvPr/>
        </p:nvSpPr>
        <p:spPr>
          <a:xfrm>
            <a:off x="1772050" y="185250"/>
            <a:ext cx="5606700" cy="430800"/>
          </a:xfrm>
          <a:prstGeom prst="rect">
            <a:avLst/>
          </a:prstGeom>
          <a:solidFill>
            <a:schemeClr val="lt1"/>
          </a:solidFill>
          <a:ln w="9525" cap="flat" cmpd="sng">
            <a:solidFill>
              <a:srgbClr val="0070C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2200"/>
              <a:buFont typeface="Arial"/>
              <a:buNone/>
            </a:pPr>
            <a:r>
              <a:rPr lang="en-ZA" sz="2000">
                <a:solidFill>
                  <a:schemeClr val="dk1"/>
                </a:solidFill>
                <a:latin typeface="Calibri"/>
                <a:ea typeface="Calibri"/>
                <a:cs typeface="Calibri"/>
                <a:sym typeface="Calibri"/>
              </a:rPr>
              <a:t>The Performance Data Set</a:t>
            </a:r>
            <a:endParaRPr sz="2000">
              <a:solidFill>
                <a:schemeClr val="dk1"/>
              </a:solidFill>
              <a:latin typeface="Calibri"/>
              <a:ea typeface="Calibri"/>
              <a:cs typeface="Calibri"/>
              <a:sym typeface="Calibri"/>
            </a:endParaRPr>
          </a:p>
        </p:txBody>
      </p:sp>
      <p:pic>
        <p:nvPicPr>
          <p:cNvPr id="127" name="Google Shape;127;p18">
            <a:hlinkClick r:id="rId5"/>
          </p:cNvPr>
          <p:cNvPicPr preferRelativeResize="0"/>
          <p:nvPr/>
        </p:nvPicPr>
        <p:blipFill>
          <a:blip r:embed="rId6">
            <a:alphaModFix amt="75000"/>
          </a:blip>
          <a:stretch>
            <a:fillRect/>
          </a:stretch>
        </p:blipFill>
        <p:spPr>
          <a:xfrm>
            <a:off x="7954792" y="0"/>
            <a:ext cx="1189209" cy="430800"/>
          </a:xfrm>
          <a:prstGeom prst="rect">
            <a:avLst/>
          </a:prstGeom>
          <a:noFill/>
          <a:ln>
            <a:noFill/>
          </a:ln>
        </p:spPr>
      </p:pic>
      <p:sp>
        <p:nvSpPr>
          <p:cNvPr id="128" name="Google Shape;128;p18"/>
          <p:cNvSpPr/>
          <p:nvPr/>
        </p:nvSpPr>
        <p:spPr>
          <a:xfrm>
            <a:off x="-10" y="6311375"/>
            <a:ext cx="8560800" cy="289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595959"/>
              </a:buClr>
              <a:buSzPts val="263"/>
              <a:buFont typeface="Arial"/>
              <a:buNone/>
            </a:pPr>
            <a:endParaRPr sz="1050" b="0" i="0" u="none" strike="noStrike" cap="none">
              <a:solidFill>
                <a:srgbClr val="595959"/>
              </a:solidFill>
              <a:latin typeface="Arial"/>
              <a:ea typeface="Arial"/>
              <a:cs typeface="Arial"/>
              <a:sym typeface="Arial"/>
            </a:endParaRPr>
          </a:p>
        </p:txBody>
      </p:sp>
      <p:sp>
        <p:nvSpPr>
          <p:cNvPr id="129" name="Google Shape;129;p18"/>
          <p:cNvSpPr txBox="1"/>
          <p:nvPr/>
        </p:nvSpPr>
        <p:spPr>
          <a:xfrm>
            <a:off x="0" y="5753700"/>
            <a:ext cx="9144000" cy="187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ZA" sz="600" b="0" i="0" u="none" strike="noStrike" cap="none">
                <a:solidFill>
                  <a:srgbClr val="000000"/>
                </a:solidFill>
                <a:latin typeface="Calibri"/>
                <a:ea typeface="Calibri"/>
                <a:cs typeface="Calibri"/>
                <a:sym typeface="Calibri"/>
              </a:rPr>
              <a:t>Source: </a:t>
            </a:r>
            <a:r>
              <a:rPr lang="en-ZA" sz="600">
                <a:solidFill>
                  <a:schemeClr val="dk1"/>
                </a:solidFill>
                <a:latin typeface="Calibri"/>
                <a:ea typeface="Calibri"/>
                <a:cs typeface="Calibri"/>
                <a:sym typeface="Calibri"/>
              </a:rPr>
              <a:t>Metadata sheet set up by Jayne Batzofin</a:t>
            </a:r>
            <a:endParaRPr sz="600" b="0" i="0" u="none" strike="noStrike" cap="none">
              <a:solidFill>
                <a:srgbClr val="000000"/>
              </a:solidFill>
              <a:latin typeface="Calibri"/>
              <a:ea typeface="Calibri"/>
              <a:cs typeface="Calibri"/>
              <a:sym typeface="Calibri"/>
            </a:endParaRPr>
          </a:p>
        </p:txBody>
      </p:sp>
      <p:pic>
        <p:nvPicPr>
          <p:cNvPr id="130" name="Google Shape;130;p18"/>
          <p:cNvPicPr preferRelativeResize="0"/>
          <p:nvPr/>
        </p:nvPicPr>
        <p:blipFill/>
        <p:spPr>
          <a:xfrm flipH="1">
            <a:off x="-914400" y="4183117"/>
            <a:ext cx="585791" cy="1289798"/>
          </a:xfrm>
          <a:prstGeom prst="rect">
            <a:avLst/>
          </a:prstGeom>
          <a:noFill/>
          <a:ln>
            <a:noFill/>
          </a:ln>
        </p:spPr>
      </p:pic>
      <p:pic>
        <p:nvPicPr>
          <p:cNvPr id="3" name="Antigone_data.mp4" descr="Antigone_data.mp4">
            <a:hlinkClick r:id="" action="ppaction://media"/>
            <a:extLst>
              <a:ext uri="{FF2B5EF4-FFF2-40B4-BE49-F238E27FC236}">
                <a16:creationId xmlns:a16="http://schemas.microsoft.com/office/drawing/2014/main" id="{C6C4AA17-79F3-D04F-9164-95B03FA4F49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942975"/>
            <a:ext cx="9144000" cy="4972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793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9"/>
          <p:cNvSpPr txBox="1"/>
          <p:nvPr/>
        </p:nvSpPr>
        <p:spPr>
          <a:xfrm>
            <a:off x="1772050" y="185250"/>
            <a:ext cx="5606700" cy="430800"/>
          </a:xfrm>
          <a:prstGeom prst="rect">
            <a:avLst/>
          </a:prstGeom>
          <a:solidFill>
            <a:schemeClr val="lt1"/>
          </a:solidFill>
          <a:ln w="9525" cap="flat" cmpd="sng">
            <a:solidFill>
              <a:srgbClr val="0070C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2200"/>
              <a:buFont typeface="Arial"/>
              <a:buNone/>
            </a:pPr>
            <a:r>
              <a:rPr lang="en-ZA" sz="2000">
                <a:solidFill>
                  <a:schemeClr val="dk1"/>
                </a:solidFill>
                <a:latin typeface="Calibri"/>
                <a:ea typeface="Calibri"/>
                <a:cs typeface="Calibri"/>
                <a:sym typeface="Calibri"/>
              </a:rPr>
              <a:t>Potential Performance Archive</a:t>
            </a:r>
            <a:endParaRPr sz="2000">
              <a:solidFill>
                <a:schemeClr val="dk1"/>
              </a:solidFill>
              <a:latin typeface="Calibri"/>
              <a:ea typeface="Calibri"/>
              <a:cs typeface="Calibri"/>
              <a:sym typeface="Calibri"/>
            </a:endParaRPr>
          </a:p>
        </p:txBody>
      </p:sp>
      <p:pic>
        <p:nvPicPr>
          <p:cNvPr id="136" name="Google Shape;136;p19">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137" name="Google Shape;137;p19"/>
          <p:cNvSpPr/>
          <p:nvPr/>
        </p:nvSpPr>
        <p:spPr>
          <a:xfrm>
            <a:off x="-10" y="6311375"/>
            <a:ext cx="8560800" cy="289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595959"/>
              </a:buClr>
              <a:buSzPts val="263"/>
              <a:buFont typeface="Arial"/>
              <a:buNone/>
            </a:pPr>
            <a:endParaRPr sz="1050" b="0" i="0" u="none" strike="noStrike" cap="none">
              <a:solidFill>
                <a:srgbClr val="595959"/>
              </a:solidFill>
              <a:latin typeface="Arial"/>
              <a:ea typeface="Arial"/>
              <a:cs typeface="Arial"/>
              <a:sym typeface="Arial"/>
            </a:endParaRPr>
          </a:p>
        </p:txBody>
      </p:sp>
      <p:sp>
        <p:nvSpPr>
          <p:cNvPr id="138" name="Google Shape;138;p19"/>
          <p:cNvSpPr txBox="1"/>
          <p:nvPr/>
        </p:nvSpPr>
        <p:spPr>
          <a:xfrm>
            <a:off x="0" y="5753700"/>
            <a:ext cx="9144000" cy="187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ZA" sz="600" b="0" i="0" u="none" strike="noStrike" cap="none">
                <a:solidFill>
                  <a:srgbClr val="000000"/>
                </a:solidFill>
                <a:latin typeface="Calibri"/>
                <a:ea typeface="Calibri"/>
                <a:cs typeface="Calibri"/>
                <a:sym typeface="Calibri"/>
              </a:rPr>
              <a:t>Source: </a:t>
            </a:r>
            <a:r>
              <a:rPr lang="en-ZA" sz="600">
                <a:solidFill>
                  <a:schemeClr val="dk1"/>
                </a:solidFill>
                <a:latin typeface="Calibri"/>
                <a:ea typeface="Calibri"/>
                <a:cs typeface="Calibri"/>
                <a:sym typeface="Calibri"/>
              </a:rPr>
              <a:t>Metadata sheet set up by Jayne Batzofin</a:t>
            </a:r>
            <a:endParaRPr sz="600" b="0" i="0" u="none" strike="noStrike" cap="none">
              <a:solidFill>
                <a:srgbClr val="000000"/>
              </a:solidFill>
              <a:latin typeface="Calibri"/>
              <a:ea typeface="Calibri"/>
              <a:cs typeface="Calibri"/>
              <a:sym typeface="Calibri"/>
            </a:endParaRPr>
          </a:p>
        </p:txBody>
      </p:sp>
      <p:sp>
        <p:nvSpPr>
          <p:cNvPr id="139" name="Google Shape;139;p19"/>
          <p:cNvSpPr txBox="1">
            <a:spLocks noGrp="1"/>
          </p:cNvSpPr>
          <p:nvPr>
            <p:ph type="body" idx="1"/>
          </p:nvPr>
        </p:nvSpPr>
        <p:spPr>
          <a:xfrm>
            <a:off x="380500" y="1240452"/>
            <a:ext cx="8135700" cy="1951800"/>
          </a:xfrm>
          <a:prstGeom prst="rect">
            <a:avLst/>
          </a:prstGeom>
        </p:spPr>
        <p:txBody>
          <a:bodyPr spcFirstLastPara="1" wrap="square" lIns="91425" tIns="91425" rIns="91425" bIns="91425" anchor="ctr" anchorCtr="0">
            <a:noAutofit/>
          </a:bodyPr>
          <a:lstStyle/>
          <a:p>
            <a:pPr marL="457200" lvl="0" indent="-368300" algn="l" rtl="0">
              <a:lnSpc>
                <a:spcPct val="115000"/>
              </a:lnSpc>
              <a:spcBef>
                <a:spcPts val="0"/>
              </a:spcBef>
              <a:spcAft>
                <a:spcPts val="0"/>
              </a:spcAft>
              <a:buClr>
                <a:srgbClr val="000000"/>
              </a:buClr>
              <a:buSzPts val="2200"/>
              <a:buChar char="•"/>
            </a:pPr>
            <a:r>
              <a:rPr lang="en-ZA" sz="2200">
                <a:solidFill>
                  <a:srgbClr val="000000"/>
                </a:solidFill>
              </a:rPr>
              <a:t>Curation of Data Set towards showcase on online exhibition platform powered by Omeka - S, used for digital collections (Galleries, Libraries, Archives, and Museums)</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ZA" sz="2200">
                <a:solidFill>
                  <a:srgbClr val="000000"/>
                </a:solidFill>
              </a:rPr>
              <a:t>Identification of Item Metadata</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ZA" sz="2200">
                <a:solidFill>
                  <a:srgbClr val="000000"/>
                </a:solidFill>
              </a:rPr>
              <a:t>Providing with visual and linked exploration of the material</a:t>
            </a:r>
            <a:endParaRPr sz="2200">
              <a:solidFill>
                <a:srgbClr val="000000"/>
              </a:solidFill>
            </a:endParaRPr>
          </a:p>
        </p:txBody>
      </p:sp>
      <p:pic>
        <p:nvPicPr>
          <p:cNvPr id="140" name="Google Shape;140;p19"/>
          <p:cNvPicPr preferRelativeResize="0"/>
          <p:nvPr/>
        </p:nvPicPr>
        <p:blipFill>
          <a:blip r:embed="rId5">
            <a:alphaModFix/>
          </a:blip>
          <a:stretch>
            <a:fillRect/>
          </a:stretch>
        </p:blipFill>
        <p:spPr>
          <a:xfrm>
            <a:off x="0" y="0"/>
            <a:ext cx="1051626" cy="1051626"/>
          </a:xfrm>
          <a:prstGeom prst="rect">
            <a:avLst/>
          </a:prstGeom>
          <a:noFill/>
          <a:ln w="9525" cap="flat" cmpd="sng">
            <a:solidFill>
              <a:schemeClr val="dk2"/>
            </a:solidFill>
            <a:prstDash val="dot"/>
            <a:round/>
            <a:headEnd type="none" w="sm" len="sm"/>
            <a:tailEnd type="none" w="sm" len="sm"/>
          </a:ln>
        </p:spPr>
      </p:pic>
      <p:pic>
        <p:nvPicPr>
          <p:cNvPr id="141" name="Google Shape;141;p19"/>
          <p:cNvPicPr preferRelativeResize="0"/>
          <p:nvPr/>
        </p:nvPicPr>
        <p:blipFill>
          <a:blip r:embed="rId6">
            <a:alphaModFix/>
          </a:blip>
          <a:stretch>
            <a:fillRect/>
          </a:stretch>
        </p:blipFill>
        <p:spPr>
          <a:xfrm>
            <a:off x="1411275" y="3192150"/>
            <a:ext cx="6793049" cy="24843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0"/>
          <p:cNvSpPr txBox="1"/>
          <p:nvPr/>
        </p:nvSpPr>
        <p:spPr>
          <a:xfrm>
            <a:off x="1768650" y="185250"/>
            <a:ext cx="5606700" cy="430800"/>
          </a:xfrm>
          <a:prstGeom prst="rect">
            <a:avLst/>
          </a:prstGeom>
          <a:solidFill>
            <a:schemeClr val="lt1"/>
          </a:solidFill>
          <a:ln w="9525" cap="flat" cmpd="sng">
            <a:solidFill>
              <a:srgbClr val="0070C0"/>
            </a:solidFill>
            <a:prstDash val="solid"/>
            <a:round/>
            <a:headEnd type="none" w="sm" len="sm"/>
            <a:tailEnd type="none" w="sm" len="sm"/>
          </a:ln>
        </p:spPr>
        <p:txBody>
          <a:bodyPr spcFirstLastPara="1" wrap="square" lIns="91425" tIns="45700" rIns="91425" bIns="45700" anchor="t" anchorCtr="0">
            <a:noAutofit/>
          </a:bodyPr>
          <a:lstStyle/>
          <a:p>
            <a:pPr marL="0" lvl="0" indent="0" algn="ctr" rtl="0">
              <a:spcBef>
                <a:spcPts val="0"/>
              </a:spcBef>
              <a:spcAft>
                <a:spcPts val="0"/>
              </a:spcAft>
              <a:buClr>
                <a:schemeClr val="dk1"/>
              </a:buClr>
              <a:buSzPts val="2200"/>
              <a:buFont typeface="Arial"/>
              <a:buNone/>
            </a:pPr>
            <a:r>
              <a:rPr lang="en-ZA" sz="2200" b="1">
                <a:solidFill>
                  <a:schemeClr val="dk1"/>
                </a:solidFill>
                <a:latin typeface="Calibri"/>
                <a:ea typeface="Calibri"/>
                <a:cs typeface="Calibri"/>
                <a:sym typeface="Calibri"/>
              </a:rPr>
              <a:t>FAIR vs OPEN</a:t>
            </a:r>
            <a:endParaRPr sz="1800" b="1">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2200"/>
              <a:buFont typeface="Arial"/>
              <a:buNone/>
            </a:pPr>
            <a:endParaRPr sz="2000" b="1">
              <a:solidFill>
                <a:schemeClr val="dk1"/>
              </a:solidFill>
              <a:latin typeface="Roboto"/>
              <a:ea typeface="Roboto"/>
              <a:cs typeface="Roboto"/>
              <a:sym typeface="Roboto"/>
            </a:endParaRPr>
          </a:p>
        </p:txBody>
      </p:sp>
      <p:sp>
        <p:nvSpPr>
          <p:cNvPr id="147" name="Google Shape;147;p20"/>
          <p:cNvSpPr/>
          <p:nvPr/>
        </p:nvSpPr>
        <p:spPr>
          <a:xfrm>
            <a:off x="-10" y="6311375"/>
            <a:ext cx="8560800" cy="289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595959"/>
              </a:buClr>
              <a:buSzPts val="263"/>
              <a:buFont typeface="Arial"/>
              <a:buNone/>
            </a:pPr>
            <a:endParaRPr sz="1050" b="0" i="0" u="none" strike="noStrike" cap="none">
              <a:solidFill>
                <a:srgbClr val="595959"/>
              </a:solidFill>
              <a:latin typeface="Arial"/>
              <a:ea typeface="Arial"/>
              <a:cs typeface="Arial"/>
              <a:sym typeface="Arial"/>
            </a:endParaRPr>
          </a:p>
        </p:txBody>
      </p:sp>
      <p:pic>
        <p:nvPicPr>
          <p:cNvPr id="148" name="Google Shape;148;p20">
            <a:hlinkClick r:id="rId3"/>
          </p:cNvPr>
          <p:cNvPicPr preferRelativeResize="0"/>
          <p:nvPr/>
        </p:nvPicPr>
        <p:blipFill>
          <a:blip r:embed="rId4">
            <a:alphaModFix amt="75000"/>
          </a:blip>
          <a:stretch>
            <a:fillRect/>
          </a:stretch>
        </p:blipFill>
        <p:spPr>
          <a:xfrm>
            <a:off x="7954792" y="0"/>
            <a:ext cx="1189209" cy="430800"/>
          </a:xfrm>
          <a:prstGeom prst="rect">
            <a:avLst/>
          </a:prstGeom>
          <a:noFill/>
          <a:ln>
            <a:noFill/>
          </a:ln>
        </p:spPr>
      </p:pic>
      <p:sp>
        <p:nvSpPr>
          <p:cNvPr id="149" name="Google Shape;149;p20"/>
          <p:cNvSpPr txBox="1"/>
          <p:nvPr/>
        </p:nvSpPr>
        <p:spPr>
          <a:xfrm>
            <a:off x="0" y="5646550"/>
            <a:ext cx="9144000" cy="166200"/>
          </a:xfrm>
          <a:prstGeom prst="rect">
            <a:avLst/>
          </a:prstGeom>
          <a:noFill/>
          <a:ln>
            <a:noFill/>
          </a:ln>
        </p:spPr>
        <p:txBody>
          <a:bodyPr spcFirstLastPara="1" wrap="square" lIns="91425" tIns="91425" rIns="91425" bIns="91425" anchor="ctr" anchorCtr="0">
            <a:noAutofit/>
          </a:bodyPr>
          <a:lstStyle/>
          <a:p>
            <a:pPr marL="0" lvl="0" indent="0" algn="l" rtl="0">
              <a:spcBef>
                <a:spcPts val="2400"/>
              </a:spcBef>
              <a:spcAft>
                <a:spcPts val="600"/>
              </a:spcAft>
              <a:buNone/>
            </a:pPr>
            <a:r>
              <a:rPr lang="en-ZA" sz="600">
                <a:solidFill>
                  <a:schemeClr val="dk1"/>
                </a:solidFill>
                <a:latin typeface="Calibri"/>
                <a:ea typeface="Calibri"/>
                <a:cs typeface="Calibri"/>
                <a:sym typeface="Calibri"/>
              </a:rPr>
              <a:t>Source: Jon Tennant; Bruce Caron; Jo Havemann; Samuel Guay; Julien Colomb; Eva Lantsoght; Erzsébet Tóth-Czifra; Katharina Kriegel; Justin Sègbédji Ahinon; Cooper Smout &amp; Gareth O'Neill. (2019, March 16). OpenScienceMOOC/Module-1-Open-Principles 2.0.0 (Version 2.0.0). Zenodo. </a:t>
            </a:r>
            <a:r>
              <a:rPr lang="en-ZA" sz="600" u="sng">
                <a:solidFill>
                  <a:schemeClr val="hlink"/>
                </a:solidFill>
                <a:latin typeface="Calibri"/>
                <a:ea typeface="Calibri"/>
                <a:cs typeface="Calibri"/>
                <a:sym typeface="Calibri"/>
                <a:hlinkClick r:id="rId5"/>
              </a:rPr>
              <a:t>http://doi.org/10.5281/zenodo.2595951</a:t>
            </a:r>
            <a:endParaRPr sz="600">
              <a:solidFill>
                <a:schemeClr val="dk1"/>
              </a:solidFill>
              <a:latin typeface="Calibri"/>
              <a:ea typeface="Calibri"/>
              <a:cs typeface="Calibri"/>
              <a:sym typeface="Calibri"/>
            </a:endParaRPr>
          </a:p>
        </p:txBody>
      </p:sp>
      <p:graphicFrame>
        <p:nvGraphicFramePr>
          <p:cNvPr id="150" name="Google Shape;150;p20"/>
          <p:cNvGraphicFramePr/>
          <p:nvPr/>
        </p:nvGraphicFramePr>
        <p:xfrm>
          <a:off x="341175" y="1627463"/>
          <a:ext cx="8461625" cy="3894111"/>
        </p:xfrm>
        <a:graphic>
          <a:graphicData uri="http://schemas.openxmlformats.org/drawingml/2006/table">
            <a:tbl>
              <a:tblPr>
                <a:noFill/>
                <a:tableStyleId>{ED33FBDD-B0F5-48BA-BDF1-AF2FCDBBBDA3}</a:tableStyleId>
              </a:tblPr>
              <a:tblGrid>
                <a:gridCol w="1668350">
                  <a:extLst>
                    <a:ext uri="{9D8B030D-6E8A-4147-A177-3AD203B41FA5}">
                      <a16:colId xmlns:a16="http://schemas.microsoft.com/office/drawing/2014/main" val="20000"/>
                    </a:ext>
                  </a:extLst>
                </a:gridCol>
                <a:gridCol w="6793275">
                  <a:extLst>
                    <a:ext uri="{9D8B030D-6E8A-4147-A177-3AD203B41FA5}">
                      <a16:colId xmlns:a16="http://schemas.microsoft.com/office/drawing/2014/main" val="20001"/>
                    </a:ext>
                  </a:extLst>
                </a:gridCol>
              </a:tblGrid>
              <a:tr h="561975">
                <a:tc>
                  <a:txBody>
                    <a:bodyPr/>
                    <a:lstStyle/>
                    <a:p>
                      <a:pPr marL="0" lvl="0" indent="0" algn="l" rtl="0">
                        <a:lnSpc>
                          <a:spcPct val="115000"/>
                        </a:lnSpc>
                        <a:spcBef>
                          <a:spcPts val="0"/>
                        </a:spcBef>
                        <a:spcAft>
                          <a:spcPts val="0"/>
                        </a:spcAft>
                        <a:buNone/>
                      </a:pPr>
                      <a:r>
                        <a:rPr lang="en-ZA" sz="1800" b="1">
                          <a:latin typeface="Calibri"/>
                          <a:ea typeface="Calibri"/>
                          <a:cs typeface="Calibri"/>
                          <a:sym typeface="Calibri"/>
                        </a:rPr>
                        <a:t>Findable</a:t>
                      </a:r>
                      <a:endParaRPr sz="1800" b="1">
                        <a:latin typeface="Calibri"/>
                        <a:ea typeface="Calibri"/>
                        <a:cs typeface="Calibri"/>
                        <a:sym typeface="Calibri"/>
                      </a:endParaRPr>
                    </a:p>
                  </a:txBody>
                  <a:tcPr marL="91425" marR="91425" marT="91425" marB="91425">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ZA" sz="1800">
                          <a:latin typeface="Calibri"/>
                          <a:ea typeface="Calibri"/>
                          <a:cs typeface="Calibri"/>
                          <a:sym typeface="Calibri"/>
                        </a:rPr>
                        <a:t>...ensuring that your data can be found by both humans and machines.</a:t>
                      </a:r>
                      <a:endParaRPr sz="1800">
                        <a:latin typeface="Calibri"/>
                        <a:ea typeface="Calibri"/>
                        <a:cs typeface="Calibri"/>
                        <a:sym typeface="Calibri"/>
                      </a:endParaRPr>
                    </a:p>
                  </a:txBody>
                  <a:tcPr marL="91425" marR="91425" marT="91425" marB="91425">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0"/>
                  </a:ext>
                </a:extLst>
              </a:tr>
              <a:tr h="819150">
                <a:tc>
                  <a:txBody>
                    <a:bodyPr/>
                    <a:lstStyle/>
                    <a:p>
                      <a:pPr marL="0" lvl="0" indent="0" algn="l" rtl="0">
                        <a:lnSpc>
                          <a:spcPct val="115000"/>
                        </a:lnSpc>
                        <a:spcBef>
                          <a:spcPts val="0"/>
                        </a:spcBef>
                        <a:spcAft>
                          <a:spcPts val="0"/>
                        </a:spcAft>
                        <a:buNone/>
                      </a:pPr>
                      <a:r>
                        <a:rPr lang="en-ZA" sz="1800" b="1">
                          <a:latin typeface="Calibri"/>
                          <a:ea typeface="Calibri"/>
                          <a:cs typeface="Calibri"/>
                          <a:sym typeface="Calibri"/>
                        </a:rPr>
                        <a:t>Accessible</a:t>
                      </a:r>
                      <a:endParaRPr sz="1800" b="1">
                        <a:latin typeface="Calibri"/>
                        <a:ea typeface="Calibri"/>
                        <a:cs typeface="Calibri"/>
                        <a:sym typeface="Calibri"/>
                      </a:endParaRPr>
                    </a:p>
                  </a:txBody>
                  <a:tcPr marL="91425" marR="91425" marT="91425" marB="91425">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ZA" sz="1800">
                          <a:latin typeface="Calibri"/>
                          <a:ea typeface="Calibri"/>
                          <a:cs typeface="Calibri"/>
                          <a:sym typeface="Calibri"/>
                        </a:rPr>
                        <a:t>...once someone has found your data, they need to know how they can get access to them. This could include going through an authorisation and/or authentication process (doesn’t have to be open)</a:t>
                      </a:r>
                      <a:endParaRPr sz="1800">
                        <a:latin typeface="Calibri"/>
                        <a:ea typeface="Calibri"/>
                        <a:cs typeface="Calibri"/>
                        <a:sym typeface="Calibri"/>
                      </a:endParaRPr>
                    </a:p>
                  </a:txBody>
                  <a:tcPr marL="91425" marR="91425" marT="91425" marB="91425">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r h="819150">
                <a:tc>
                  <a:txBody>
                    <a:bodyPr/>
                    <a:lstStyle/>
                    <a:p>
                      <a:pPr marL="0" lvl="0" indent="0" algn="l" rtl="0">
                        <a:lnSpc>
                          <a:spcPct val="115000"/>
                        </a:lnSpc>
                        <a:spcBef>
                          <a:spcPts val="0"/>
                        </a:spcBef>
                        <a:spcAft>
                          <a:spcPts val="0"/>
                        </a:spcAft>
                        <a:buNone/>
                      </a:pPr>
                      <a:r>
                        <a:rPr lang="en-ZA" sz="1800" b="1">
                          <a:latin typeface="Calibri"/>
                          <a:ea typeface="Calibri"/>
                          <a:cs typeface="Calibri"/>
                          <a:sym typeface="Calibri"/>
                        </a:rPr>
                        <a:t>Interoperable</a:t>
                      </a:r>
                      <a:endParaRPr sz="1800" b="1">
                        <a:latin typeface="Calibri"/>
                        <a:ea typeface="Calibri"/>
                        <a:cs typeface="Calibri"/>
                        <a:sym typeface="Calibri"/>
                      </a:endParaRPr>
                    </a:p>
                  </a:txBody>
                  <a:tcPr marL="91425" marR="91425" marT="91425" marB="91425">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ZA" sz="1800">
                          <a:latin typeface="Calibri"/>
                          <a:ea typeface="Calibri"/>
                          <a:cs typeface="Calibri"/>
                          <a:sym typeface="Calibri"/>
                        </a:rPr>
                        <a:t>...ensuring that your data can be integrated with other data and that they can be utilised by applications or workflows for analysis, storage, and processing.</a:t>
                      </a:r>
                      <a:endParaRPr sz="1800">
                        <a:latin typeface="Calibri"/>
                        <a:ea typeface="Calibri"/>
                        <a:cs typeface="Calibri"/>
                        <a:sym typeface="Calibri"/>
                      </a:endParaRPr>
                    </a:p>
                  </a:txBody>
                  <a:tcPr marL="91425" marR="91425" marT="91425" marB="91425">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819150">
                <a:tc>
                  <a:txBody>
                    <a:bodyPr/>
                    <a:lstStyle/>
                    <a:p>
                      <a:pPr marL="0" lvl="0" indent="0" algn="l" rtl="0">
                        <a:lnSpc>
                          <a:spcPct val="115000"/>
                        </a:lnSpc>
                        <a:spcBef>
                          <a:spcPts val="0"/>
                        </a:spcBef>
                        <a:spcAft>
                          <a:spcPts val="0"/>
                        </a:spcAft>
                        <a:buNone/>
                      </a:pPr>
                      <a:r>
                        <a:rPr lang="en-ZA" sz="1800" b="1">
                          <a:latin typeface="Calibri"/>
                          <a:ea typeface="Calibri"/>
                          <a:cs typeface="Calibri"/>
                          <a:sym typeface="Calibri"/>
                        </a:rPr>
                        <a:t>Reusable</a:t>
                      </a:r>
                      <a:endParaRPr sz="1800" b="1">
                        <a:latin typeface="Calibri"/>
                        <a:ea typeface="Calibri"/>
                        <a:cs typeface="Calibri"/>
                        <a:sym typeface="Calibri"/>
                      </a:endParaRPr>
                    </a:p>
                  </a:txBody>
                  <a:tcPr marL="91425" marR="91425" marT="91425" marB="91425">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ZA" sz="1800">
                          <a:latin typeface="Calibri"/>
                          <a:ea typeface="Calibri"/>
                          <a:cs typeface="Calibri"/>
                          <a:sym typeface="Calibri"/>
                        </a:rPr>
                        <a:t>...ensuring that your data - and their related metadata - are well-described and indicate how they can be reused with appropriate licensing.</a:t>
                      </a:r>
                      <a:endParaRPr sz="1800">
                        <a:latin typeface="Calibri"/>
                        <a:ea typeface="Calibri"/>
                        <a:cs typeface="Calibri"/>
                        <a:sym typeface="Calibri"/>
                      </a:endParaRPr>
                    </a:p>
                  </a:txBody>
                  <a:tcPr marL="91425" marR="91425" marT="91425" marB="91425">
                    <a:lnL w="9525" cap="flat" cmpd="sng">
                      <a:solidFill>
                        <a:srgbClr val="CCCCCC"/>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151" name="Google Shape;151;p20"/>
          <p:cNvPicPr preferRelativeResize="0"/>
          <p:nvPr/>
        </p:nvPicPr>
        <p:blipFill>
          <a:blip r:embed="rId6">
            <a:alphaModFix/>
          </a:blip>
          <a:stretch>
            <a:fillRect/>
          </a:stretch>
        </p:blipFill>
        <p:spPr>
          <a:xfrm rot="-60002">
            <a:off x="3067476" y="669522"/>
            <a:ext cx="2709748" cy="854738"/>
          </a:xfrm>
          <a:prstGeom prst="rect">
            <a:avLst/>
          </a:prstGeom>
          <a:noFill/>
          <a:ln w="9525" cap="flat" cmpd="sng">
            <a:solidFill>
              <a:srgbClr val="4A86E8"/>
            </a:solidFill>
            <a:prstDash val="dot"/>
            <a:round/>
            <a:headEnd type="none" w="sm" len="sm"/>
            <a:tailEnd type="none" w="sm" len="sm"/>
          </a:ln>
          <a:effectLst>
            <a:outerShdw blurRad="57150" dist="19050" dir="5400000" algn="bl" rotWithShape="0">
              <a:srgbClr val="000000">
                <a:alpha val="50000"/>
              </a:srgbClr>
            </a:outerShdw>
          </a:effectLst>
        </p:spPr>
      </p:pic>
      <p:sp>
        <p:nvSpPr>
          <p:cNvPr id="152" name="Google Shape;152;p20"/>
          <p:cNvSpPr/>
          <p:nvPr/>
        </p:nvSpPr>
        <p:spPr>
          <a:xfrm>
            <a:off x="48300" y="2123150"/>
            <a:ext cx="1672200" cy="693900"/>
          </a:xfrm>
          <a:prstGeom prst="ellipse">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0"/>
          <p:cNvSpPr/>
          <p:nvPr/>
        </p:nvSpPr>
        <p:spPr>
          <a:xfrm>
            <a:off x="0" y="4344050"/>
            <a:ext cx="1768800" cy="732000"/>
          </a:xfrm>
          <a:prstGeom prst="ellipse">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1"/>
          <p:cNvSpPr txBox="1">
            <a:spLocks noGrp="1"/>
          </p:cNvSpPr>
          <p:nvPr>
            <p:ph type="body" idx="1"/>
          </p:nvPr>
        </p:nvSpPr>
        <p:spPr>
          <a:xfrm>
            <a:off x="557125" y="760950"/>
            <a:ext cx="7959000" cy="4790400"/>
          </a:xfrm>
          <a:prstGeom prst="rect">
            <a:avLst/>
          </a:prstGeom>
          <a:noFill/>
          <a:ln>
            <a:noFill/>
          </a:ln>
        </p:spPr>
        <p:txBody>
          <a:bodyPr spcFirstLastPara="1" wrap="square" lIns="91425" tIns="91425" rIns="91425" bIns="91425" anchor="ctr" anchorCtr="0">
            <a:noAutofit/>
          </a:bodyPr>
          <a:lstStyle/>
          <a:p>
            <a:pPr marL="457200" lvl="0" indent="-361950" algn="l" rtl="0">
              <a:lnSpc>
                <a:spcPct val="125000"/>
              </a:lnSpc>
              <a:spcBef>
                <a:spcPts val="1000"/>
              </a:spcBef>
              <a:spcAft>
                <a:spcPts val="0"/>
              </a:spcAft>
              <a:buSzPts val="2100"/>
              <a:buChar char="•"/>
            </a:pPr>
            <a:r>
              <a:rPr lang="en-ZA" sz="2100"/>
              <a:t>How can it be enhanced to be </a:t>
            </a:r>
            <a:r>
              <a:rPr lang="en-ZA" sz="2100" b="1"/>
              <a:t>FAIR</a:t>
            </a:r>
            <a:r>
              <a:rPr lang="en-ZA" sz="2100"/>
              <a:t>?</a:t>
            </a:r>
            <a:endParaRPr sz="2100"/>
          </a:p>
          <a:p>
            <a:pPr marL="742950" lvl="1" indent="-63500" algn="l" rtl="0">
              <a:lnSpc>
                <a:spcPct val="125000"/>
              </a:lnSpc>
              <a:spcBef>
                <a:spcPts val="0"/>
              </a:spcBef>
              <a:spcAft>
                <a:spcPts val="0"/>
              </a:spcAft>
              <a:buSzPts val="2100"/>
              <a:buChar char="–"/>
            </a:pPr>
            <a:r>
              <a:rPr lang="en-ZA" sz="2100"/>
              <a:t>Research Data Management Practices</a:t>
            </a:r>
            <a:endParaRPr sz="2100"/>
          </a:p>
          <a:p>
            <a:pPr marL="742950" lvl="1" indent="-63500" algn="l" rtl="0">
              <a:lnSpc>
                <a:spcPct val="125000"/>
              </a:lnSpc>
              <a:spcBef>
                <a:spcPts val="0"/>
              </a:spcBef>
              <a:spcAft>
                <a:spcPts val="0"/>
              </a:spcAft>
              <a:buSzPts val="2100"/>
              <a:buChar char="–"/>
            </a:pPr>
            <a:r>
              <a:rPr lang="en-ZA" sz="2100"/>
              <a:t>The data steward integration</a:t>
            </a:r>
            <a:endParaRPr sz="2100"/>
          </a:p>
          <a:p>
            <a:pPr marL="742950" lvl="1" indent="-63500" algn="l" rtl="0">
              <a:lnSpc>
                <a:spcPct val="125000"/>
              </a:lnSpc>
              <a:spcBef>
                <a:spcPts val="0"/>
              </a:spcBef>
              <a:spcAft>
                <a:spcPts val="0"/>
              </a:spcAft>
              <a:buSzPts val="2100"/>
              <a:buChar char="–"/>
            </a:pPr>
            <a:r>
              <a:rPr lang="en-ZA" sz="2100"/>
              <a:t>The power? of licenses</a:t>
            </a:r>
            <a:endParaRPr sz="2100"/>
          </a:p>
          <a:p>
            <a:pPr marL="457200" lvl="0" indent="-361950" algn="l" rtl="0">
              <a:lnSpc>
                <a:spcPct val="125000"/>
              </a:lnSpc>
              <a:spcBef>
                <a:spcPts val="0"/>
              </a:spcBef>
              <a:spcAft>
                <a:spcPts val="0"/>
              </a:spcAft>
              <a:buSzPts val="2100"/>
              <a:buChar char="•"/>
            </a:pPr>
            <a:r>
              <a:rPr lang="en-ZA" sz="2100"/>
              <a:t>Accessibility and </a:t>
            </a:r>
            <a:r>
              <a:rPr lang="en-ZA" sz="2100" b="1"/>
              <a:t>OPEN</a:t>
            </a:r>
            <a:r>
              <a:rPr lang="en-ZA" sz="2100"/>
              <a:t>ess</a:t>
            </a:r>
            <a:endParaRPr sz="2100"/>
          </a:p>
          <a:p>
            <a:pPr marL="742950" lvl="1" indent="-63500" algn="l" rtl="0">
              <a:lnSpc>
                <a:spcPct val="125000"/>
              </a:lnSpc>
              <a:spcBef>
                <a:spcPts val="0"/>
              </a:spcBef>
              <a:spcAft>
                <a:spcPts val="0"/>
              </a:spcAft>
              <a:buSzPts val="2100"/>
              <a:buChar char="–"/>
            </a:pPr>
            <a:r>
              <a:rPr lang="en-ZA" sz="2100"/>
              <a:t>The consent of the participants</a:t>
            </a:r>
            <a:endParaRPr sz="2100"/>
          </a:p>
          <a:p>
            <a:pPr marL="742950" lvl="1" indent="-63500" algn="l" rtl="0">
              <a:lnSpc>
                <a:spcPct val="125000"/>
              </a:lnSpc>
              <a:spcBef>
                <a:spcPts val="0"/>
              </a:spcBef>
              <a:spcAft>
                <a:spcPts val="0"/>
              </a:spcAft>
              <a:buSzPts val="2100"/>
              <a:buChar char="–"/>
            </a:pPr>
            <a:r>
              <a:rPr lang="en-ZA" sz="2100"/>
              <a:t>The desire to patent the creative process/product</a:t>
            </a:r>
            <a:endParaRPr sz="2100"/>
          </a:p>
          <a:p>
            <a:pPr marL="742950" lvl="1" indent="-63500" algn="l" rtl="0">
              <a:lnSpc>
                <a:spcPct val="125000"/>
              </a:lnSpc>
              <a:spcBef>
                <a:spcPts val="0"/>
              </a:spcBef>
              <a:spcAft>
                <a:spcPts val="0"/>
              </a:spcAft>
              <a:buSzPts val="2100"/>
              <a:buChar char="–"/>
            </a:pPr>
            <a:r>
              <a:rPr lang="en-ZA" sz="2100"/>
              <a:t>Who owns the process/practice?</a:t>
            </a:r>
            <a:endParaRPr sz="2100"/>
          </a:p>
          <a:p>
            <a:pPr marL="742950" lvl="1" indent="-63500" algn="l" rtl="0">
              <a:lnSpc>
                <a:spcPct val="125000"/>
              </a:lnSpc>
              <a:spcBef>
                <a:spcPts val="0"/>
              </a:spcBef>
              <a:spcAft>
                <a:spcPts val="0"/>
              </a:spcAft>
              <a:buSzPts val="2100"/>
              <a:buChar char="–"/>
            </a:pPr>
            <a:r>
              <a:rPr lang="en-ZA" sz="2100"/>
              <a:t>Unethical sampling or the commodification of culture</a:t>
            </a:r>
            <a:endParaRPr sz="2100"/>
          </a:p>
          <a:p>
            <a:pPr marL="342900" lvl="0" indent="-69850" algn="l" rtl="0">
              <a:lnSpc>
                <a:spcPct val="125000"/>
              </a:lnSpc>
              <a:spcBef>
                <a:spcPts val="0"/>
              </a:spcBef>
              <a:spcAft>
                <a:spcPts val="0"/>
              </a:spcAft>
              <a:buSzPts val="2100"/>
              <a:buChar char="•"/>
            </a:pPr>
            <a:r>
              <a:rPr lang="en-ZA" sz="2100"/>
              <a:t>“Why would anyway want to reuse this?”</a:t>
            </a:r>
            <a:endParaRPr sz="2100"/>
          </a:p>
        </p:txBody>
      </p:sp>
      <p:sp>
        <p:nvSpPr>
          <p:cNvPr id="159" name="Google Shape;159;p21"/>
          <p:cNvSpPr txBox="1"/>
          <p:nvPr/>
        </p:nvSpPr>
        <p:spPr>
          <a:xfrm>
            <a:off x="1768650" y="185250"/>
            <a:ext cx="5606700" cy="430800"/>
          </a:xfrm>
          <a:prstGeom prst="rect">
            <a:avLst/>
          </a:prstGeom>
          <a:solidFill>
            <a:schemeClr val="lt1"/>
          </a:solidFill>
          <a:ln w="9525"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ZA" sz="2000" b="1">
                <a:solidFill>
                  <a:schemeClr val="dk1"/>
                </a:solidFill>
                <a:latin typeface="Calibri"/>
                <a:ea typeface="Calibri"/>
                <a:cs typeface="Calibri"/>
                <a:sym typeface="Calibri"/>
              </a:rPr>
              <a:t>The Obstacles to Open Cultural Data</a:t>
            </a:r>
            <a:endParaRPr sz="2000" b="1">
              <a:solidFill>
                <a:schemeClr val="dk1"/>
              </a:solidFill>
              <a:latin typeface="Calibri"/>
              <a:ea typeface="Calibri"/>
              <a:cs typeface="Calibri"/>
              <a:sym typeface="Calibri"/>
            </a:endParaRPr>
          </a:p>
        </p:txBody>
      </p:sp>
      <p:pic>
        <p:nvPicPr>
          <p:cNvPr id="160" name="Google Shape;160;p21">
            <a:hlinkClick r:id="rId3"/>
          </p:cNvPr>
          <p:cNvPicPr preferRelativeResize="0"/>
          <p:nvPr/>
        </p:nvPicPr>
        <p:blipFill rotWithShape="1">
          <a:blip r:embed="rId4">
            <a:alphaModFix amt="75000"/>
          </a:blip>
          <a:srcRect/>
          <a:stretch/>
        </p:blipFill>
        <p:spPr>
          <a:xfrm>
            <a:off x="7954792" y="0"/>
            <a:ext cx="1189209" cy="430800"/>
          </a:xfrm>
          <a:prstGeom prst="rect">
            <a:avLst/>
          </a:prstGeom>
          <a:noFill/>
          <a:ln>
            <a:noFill/>
          </a:ln>
        </p:spPr>
      </p:pic>
      <p:sp>
        <p:nvSpPr>
          <p:cNvPr id="161" name="Google Shape;161;p21"/>
          <p:cNvSpPr/>
          <p:nvPr/>
        </p:nvSpPr>
        <p:spPr>
          <a:xfrm>
            <a:off x="-10" y="6311375"/>
            <a:ext cx="8560800" cy="289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595959"/>
              </a:buClr>
              <a:buSzPts val="263"/>
              <a:buFont typeface="Arial"/>
              <a:buNone/>
            </a:pPr>
            <a:endParaRPr sz="1050" b="0" i="0" u="none" strike="noStrike" cap="none">
              <a:solidFill>
                <a:srgbClr val="595959"/>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2"/>
          <p:cNvSpPr txBox="1">
            <a:spLocks noGrp="1"/>
          </p:cNvSpPr>
          <p:nvPr>
            <p:ph type="body" idx="1"/>
          </p:nvPr>
        </p:nvSpPr>
        <p:spPr>
          <a:xfrm>
            <a:off x="557125" y="867700"/>
            <a:ext cx="7959000" cy="4683600"/>
          </a:xfrm>
          <a:prstGeom prst="rect">
            <a:avLst/>
          </a:prstGeom>
          <a:noFill/>
          <a:ln>
            <a:noFill/>
          </a:ln>
        </p:spPr>
        <p:txBody>
          <a:bodyPr spcFirstLastPara="1" wrap="square" lIns="91425" tIns="91425" rIns="91425" bIns="91425" anchor="ctr" anchorCtr="0">
            <a:noAutofit/>
          </a:bodyPr>
          <a:lstStyle/>
          <a:p>
            <a:pPr marL="457200" lvl="0" indent="-361950" algn="l" rtl="0">
              <a:lnSpc>
                <a:spcPct val="125000"/>
              </a:lnSpc>
              <a:spcBef>
                <a:spcPts val="1000"/>
              </a:spcBef>
              <a:spcAft>
                <a:spcPts val="0"/>
              </a:spcAft>
              <a:buSzPts val="2100"/>
              <a:buChar char="•"/>
            </a:pPr>
            <a:r>
              <a:rPr lang="en-ZA" sz="2100" b="1"/>
              <a:t>How much can it do for Practice as Research?</a:t>
            </a:r>
            <a:endParaRPr sz="2100" b="1"/>
          </a:p>
          <a:p>
            <a:pPr marL="457200" lvl="0" indent="-361950" algn="l" rtl="0">
              <a:lnSpc>
                <a:spcPct val="125000"/>
              </a:lnSpc>
              <a:spcBef>
                <a:spcPts val="0"/>
              </a:spcBef>
              <a:spcAft>
                <a:spcPts val="0"/>
              </a:spcAft>
              <a:buSzPts val="2100"/>
              <a:buChar char="•"/>
            </a:pPr>
            <a:r>
              <a:rPr lang="en-ZA" sz="2100" b="1"/>
              <a:t>For whom do we do our academic practice?</a:t>
            </a:r>
            <a:endParaRPr sz="2100" b="1"/>
          </a:p>
          <a:p>
            <a:pPr marL="914400" lvl="1" indent="-361950" algn="l" rtl="0">
              <a:lnSpc>
                <a:spcPct val="125000"/>
              </a:lnSpc>
              <a:spcBef>
                <a:spcPts val="0"/>
              </a:spcBef>
              <a:spcAft>
                <a:spcPts val="0"/>
              </a:spcAft>
              <a:buSzPts val="2100"/>
              <a:buChar char="–"/>
            </a:pPr>
            <a:r>
              <a:rPr lang="en-ZA" sz="2100"/>
              <a:t>Is the text publishing model in the best interest of the arts?</a:t>
            </a:r>
            <a:endParaRPr sz="2100"/>
          </a:p>
          <a:p>
            <a:pPr marL="457200" lvl="0" indent="-361950" algn="l" rtl="0">
              <a:lnSpc>
                <a:spcPct val="125000"/>
              </a:lnSpc>
              <a:spcBef>
                <a:spcPts val="0"/>
              </a:spcBef>
              <a:spcAft>
                <a:spcPts val="0"/>
              </a:spcAft>
              <a:buSzPts val="2100"/>
              <a:buChar char="•"/>
            </a:pPr>
            <a:r>
              <a:rPr lang="en-ZA" sz="2100" b="1"/>
              <a:t>Are we using research effectively?</a:t>
            </a:r>
            <a:endParaRPr sz="2100"/>
          </a:p>
          <a:p>
            <a:pPr marL="1371600" lvl="2" indent="-361950" algn="l" rtl="0">
              <a:lnSpc>
                <a:spcPct val="125000"/>
              </a:lnSpc>
              <a:spcBef>
                <a:spcPts val="0"/>
              </a:spcBef>
              <a:spcAft>
                <a:spcPts val="0"/>
              </a:spcAft>
              <a:buSzPts val="2100"/>
              <a:buChar char="•"/>
            </a:pPr>
            <a:r>
              <a:rPr lang="en-ZA" sz="2100" i="1"/>
              <a:t>Are we learning from the “failures” of others?</a:t>
            </a:r>
            <a:endParaRPr sz="2100"/>
          </a:p>
          <a:p>
            <a:pPr marL="1371600" lvl="2" indent="-361950" algn="l" rtl="0">
              <a:lnSpc>
                <a:spcPct val="125000"/>
              </a:lnSpc>
              <a:spcBef>
                <a:spcPts val="0"/>
              </a:spcBef>
              <a:spcAft>
                <a:spcPts val="0"/>
              </a:spcAft>
              <a:buSzPts val="2100"/>
              <a:buChar char="•"/>
            </a:pPr>
            <a:r>
              <a:rPr lang="en-ZA" sz="2100" i="1"/>
              <a:t>Are we allowing others to learn from our “failures”?</a:t>
            </a:r>
            <a:endParaRPr sz="2100" i="1"/>
          </a:p>
          <a:p>
            <a:pPr marL="457200" lvl="0" indent="-361950" algn="l" rtl="0">
              <a:lnSpc>
                <a:spcPct val="125000"/>
              </a:lnSpc>
              <a:spcBef>
                <a:spcPts val="0"/>
              </a:spcBef>
              <a:spcAft>
                <a:spcPts val="0"/>
              </a:spcAft>
              <a:buSzPts val="2100"/>
              <a:buChar char="•"/>
            </a:pPr>
            <a:r>
              <a:rPr lang="en-ZA" sz="2100" b="1"/>
              <a:t>Do we subscribe to the primary human right to have access to knowledge and/or cultural data?</a:t>
            </a:r>
            <a:endParaRPr sz="2100" b="1"/>
          </a:p>
          <a:p>
            <a:pPr marL="914400" lvl="1" indent="-361950" algn="l" rtl="0">
              <a:lnSpc>
                <a:spcPct val="125000"/>
              </a:lnSpc>
              <a:spcBef>
                <a:spcPts val="0"/>
              </a:spcBef>
              <a:spcAft>
                <a:spcPts val="0"/>
              </a:spcAft>
              <a:buSzPts val="2100"/>
              <a:buChar char="–"/>
            </a:pPr>
            <a:r>
              <a:rPr lang="en-ZA" sz="2100" i="1"/>
              <a:t>Should knowledge be locked behind artistic creativity?</a:t>
            </a:r>
            <a:endParaRPr sz="2100" i="1"/>
          </a:p>
          <a:p>
            <a:pPr marL="914400" lvl="1" indent="-361950" algn="l" rtl="0">
              <a:lnSpc>
                <a:spcPct val="125000"/>
              </a:lnSpc>
              <a:spcBef>
                <a:spcPts val="0"/>
              </a:spcBef>
              <a:spcAft>
                <a:spcPts val="0"/>
              </a:spcAft>
              <a:buSzPts val="2100"/>
              <a:buChar char="–"/>
            </a:pPr>
            <a:r>
              <a:rPr lang="en-ZA" sz="2100" i="1"/>
              <a:t>Are we creating connections through our data?</a:t>
            </a:r>
            <a:endParaRPr sz="2100" i="1"/>
          </a:p>
        </p:txBody>
      </p:sp>
      <p:sp>
        <p:nvSpPr>
          <p:cNvPr id="167" name="Google Shape;167;p22"/>
          <p:cNvSpPr txBox="1"/>
          <p:nvPr/>
        </p:nvSpPr>
        <p:spPr>
          <a:xfrm>
            <a:off x="1768650" y="185250"/>
            <a:ext cx="5606700" cy="430800"/>
          </a:xfrm>
          <a:prstGeom prst="rect">
            <a:avLst/>
          </a:prstGeom>
          <a:solidFill>
            <a:schemeClr val="lt1"/>
          </a:solidFill>
          <a:ln w="9525"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ZA" sz="2000" b="1">
                <a:solidFill>
                  <a:schemeClr val="dk1"/>
                </a:solidFill>
                <a:latin typeface="Calibri"/>
                <a:ea typeface="Calibri"/>
                <a:cs typeface="Calibri"/>
                <a:sym typeface="Calibri"/>
              </a:rPr>
              <a:t>Digital Collections and Cultural Repositories</a:t>
            </a:r>
            <a:endParaRPr sz="2000" b="1">
              <a:solidFill>
                <a:schemeClr val="dk1"/>
              </a:solidFill>
              <a:latin typeface="Calibri"/>
              <a:ea typeface="Calibri"/>
              <a:cs typeface="Calibri"/>
              <a:sym typeface="Calibri"/>
            </a:endParaRPr>
          </a:p>
        </p:txBody>
      </p:sp>
      <p:sp>
        <p:nvSpPr>
          <p:cNvPr id="168" name="Google Shape;168;p22"/>
          <p:cNvSpPr txBox="1"/>
          <p:nvPr/>
        </p:nvSpPr>
        <p:spPr>
          <a:xfrm>
            <a:off x="0" y="5584875"/>
            <a:ext cx="9144000" cy="35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600"/>
              <a:buFont typeface="Arial"/>
              <a:buNone/>
            </a:pPr>
            <a:endParaRPr sz="6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600"/>
              <a:buFont typeface="Arial"/>
              <a:buNone/>
            </a:pPr>
            <a:r>
              <a:rPr lang="en-ZA" sz="600" b="0" i="0" u="none" strike="noStrike" cap="none">
                <a:solidFill>
                  <a:schemeClr val="dk1"/>
                </a:solidFill>
                <a:latin typeface="Calibri"/>
                <a:ea typeface="Calibri"/>
                <a:cs typeface="Calibri"/>
                <a:sym typeface="Calibri"/>
              </a:rPr>
              <a:t>Adapted from: Woelfle, M.; Olliaro, P.; Todd, M. H. (2011). "Open science is a research accelerator". Nature Chemistry. 3 (10): 745–748. </a:t>
            </a:r>
            <a:r>
              <a:rPr lang="en-ZA" sz="600" b="0" i="0" u="sng" strike="noStrike" cap="none">
                <a:solidFill>
                  <a:schemeClr val="hlink"/>
                </a:solidFill>
                <a:latin typeface="Calibri"/>
                <a:ea typeface="Calibri"/>
                <a:cs typeface="Calibri"/>
                <a:sym typeface="Calibri"/>
                <a:hlinkClick r:id="rId3"/>
              </a:rPr>
              <a:t>https://doi.org/10.1038%2Fnchem.1149</a:t>
            </a:r>
            <a:endParaRPr sz="600" b="0" i="0" u="none" strike="noStrike" cap="none">
              <a:solidFill>
                <a:srgbClr val="000000"/>
              </a:solidFill>
              <a:latin typeface="Calibri"/>
              <a:ea typeface="Calibri"/>
              <a:cs typeface="Calibri"/>
              <a:sym typeface="Calibri"/>
            </a:endParaRPr>
          </a:p>
        </p:txBody>
      </p:sp>
      <p:pic>
        <p:nvPicPr>
          <p:cNvPr id="169" name="Google Shape;169;p22">
            <a:hlinkClick r:id="rId4"/>
          </p:cNvPr>
          <p:cNvPicPr preferRelativeResize="0"/>
          <p:nvPr/>
        </p:nvPicPr>
        <p:blipFill rotWithShape="1">
          <a:blip r:embed="rId5">
            <a:alphaModFix amt="75000"/>
          </a:blip>
          <a:srcRect/>
          <a:stretch/>
        </p:blipFill>
        <p:spPr>
          <a:xfrm>
            <a:off x="7954792" y="0"/>
            <a:ext cx="1189209" cy="430800"/>
          </a:xfrm>
          <a:prstGeom prst="rect">
            <a:avLst/>
          </a:prstGeom>
          <a:noFill/>
          <a:ln>
            <a:noFill/>
          </a:ln>
        </p:spPr>
      </p:pic>
      <p:sp>
        <p:nvSpPr>
          <p:cNvPr id="170" name="Google Shape;170;p22"/>
          <p:cNvSpPr/>
          <p:nvPr/>
        </p:nvSpPr>
        <p:spPr>
          <a:xfrm>
            <a:off x="-10" y="6311375"/>
            <a:ext cx="8560800" cy="289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595959"/>
              </a:buClr>
              <a:buSzPts val="263"/>
              <a:buFont typeface="Arial"/>
              <a:buNone/>
            </a:pPr>
            <a:endParaRPr sz="1050" b="0" i="0" u="none" strike="noStrike" cap="none">
              <a:solidFill>
                <a:srgbClr val="595959"/>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1028</Words>
  <Application>Microsoft Macintosh PowerPoint</Application>
  <PresentationFormat>On-screen Show (4:3)</PresentationFormat>
  <Paragraphs>82</Paragraphs>
  <Slides>10</Slides>
  <Notes>10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Roboto</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Sanjin Muftic</cp:lastModifiedBy>
  <cp:revision>3</cp:revision>
  <dcterms:modified xsi:type="dcterms:W3CDTF">2020-03-17T07:53:04Z</dcterms:modified>
</cp:coreProperties>
</file>