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0" r:id="rId6"/>
    <p:sldId id="295" r:id="rId7"/>
    <p:sldId id="292" r:id="rId8"/>
    <p:sldId id="298" r:id="rId9"/>
    <p:sldId id="297" r:id="rId10"/>
    <p:sldId id="296" r:id="rId11"/>
    <p:sldId id="299" r:id="rId12"/>
    <p:sldId id="300" r:id="rId13"/>
    <p:sldId id="301" r:id="rId14"/>
    <p:sldId id="302" r:id="rId15"/>
    <p:sldId id="30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00"/>
    <a:srgbClr val="4C9900"/>
    <a:srgbClr val="336600"/>
    <a:srgbClr val="CCCC00"/>
    <a:srgbClr val="999900"/>
    <a:srgbClr val="666600"/>
    <a:srgbClr val="CC6600"/>
    <a:srgbClr val="994C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7" autoAdjust="0"/>
    <p:restoredTop sz="94660"/>
  </p:normalViewPr>
  <p:slideViewPr>
    <p:cSldViewPr snapToGrid="0">
      <p:cViewPr varScale="1">
        <p:scale>
          <a:sx n="62" d="100"/>
          <a:sy n="62" d="100"/>
        </p:scale>
        <p:origin x="44" y="1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lene-marie Stander" userId="0777a9ff-c273-4c34-87fd-1e3f1fdfadbc" providerId="ADAL" clId="{1A893FA5-E71D-43B1-9635-A9C202FB3567}"/>
    <pc:docChg chg="modSld">
      <pc:chgData name="Helene-marie Stander" userId="0777a9ff-c273-4c34-87fd-1e3f1fdfadbc" providerId="ADAL" clId="{1A893FA5-E71D-43B1-9635-A9C202FB3567}" dt="2022-01-05T08:29:45.502" v="57" actId="1076"/>
      <pc:docMkLst>
        <pc:docMk/>
      </pc:docMkLst>
      <pc:sldChg chg="modSp mod">
        <pc:chgData name="Helene-marie Stander" userId="0777a9ff-c273-4c34-87fd-1e3f1fdfadbc" providerId="ADAL" clId="{1A893FA5-E71D-43B1-9635-A9C202FB3567}" dt="2022-01-05T08:23:59.166" v="42" actId="1038"/>
        <pc:sldMkLst>
          <pc:docMk/>
          <pc:sldMk cId="3970429171" sldId="296"/>
        </pc:sldMkLst>
        <pc:spChg chg="mod">
          <ac:chgData name="Helene-marie Stander" userId="0777a9ff-c273-4c34-87fd-1e3f1fdfadbc" providerId="ADAL" clId="{1A893FA5-E71D-43B1-9635-A9C202FB3567}" dt="2022-01-05T08:23:06.424" v="16" actId="14100"/>
          <ac:spMkLst>
            <pc:docMk/>
            <pc:sldMk cId="3970429171" sldId="296"/>
            <ac:spMk id="25" creationId="{C448A1A7-9CA4-400F-9310-64E4AB487F14}"/>
          </ac:spMkLst>
        </pc:spChg>
        <pc:spChg chg="mod">
          <ac:chgData name="Helene-marie Stander" userId="0777a9ff-c273-4c34-87fd-1e3f1fdfadbc" providerId="ADAL" clId="{1A893FA5-E71D-43B1-9635-A9C202FB3567}" dt="2022-01-05T08:23:14.370" v="23" actId="14100"/>
          <ac:spMkLst>
            <pc:docMk/>
            <pc:sldMk cId="3970429171" sldId="296"/>
            <ac:spMk id="26" creationId="{66756243-B960-46B7-9342-1A26D5C64FE9}"/>
          </ac:spMkLst>
        </pc:spChg>
        <pc:spChg chg="mod">
          <ac:chgData name="Helene-marie Stander" userId="0777a9ff-c273-4c34-87fd-1e3f1fdfadbc" providerId="ADAL" clId="{1A893FA5-E71D-43B1-9635-A9C202FB3567}" dt="2022-01-05T08:23:20.473" v="29" actId="14100"/>
          <ac:spMkLst>
            <pc:docMk/>
            <pc:sldMk cId="3970429171" sldId="296"/>
            <ac:spMk id="27" creationId="{4F6ACD08-71EA-4866-A139-99CF5266397E}"/>
          </ac:spMkLst>
        </pc:spChg>
        <pc:spChg chg="mod">
          <ac:chgData name="Helene-marie Stander" userId="0777a9ff-c273-4c34-87fd-1e3f1fdfadbc" providerId="ADAL" clId="{1A893FA5-E71D-43B1-9635-A9C202FB3567}" dt="2022-01-05T08:23:59.166" v="42" actId="1038"/>
          <ac:spMkLst>
            <pc:docMk/>
            <pc:sldMk cId="3970429171" sldId="296"/>
            <ac:spMk id="29" creationId="{EFF54DEF-F159-44E7-B8C8-4515CA4AB80F}"/>
          </ac:spMkLst>
        </pc:spChg>
        <pc:spChg chg="mod">
          <ac:chgData name="Helene-marie Stander" userId="0777a9ff-c273-4c34-87fd-1e3f1fdfadbc" providerId="ADAL" clId="{1A893FA5-E71D-43B1-9635-A9C202FB3567}" dt="2022-01-05T08:23:59.166" v="42" actId="1038"/>
          <ac:spMkLst>
            <pc:docMk/>
            <pc:sldMk cId="3970429171" sldId="296"/>
            <ac:spMk id="30" creationId="{8E1E5017-6EBA-4F42-9C5D-666C646C9D1D}"/>
          </ac:spMkLst>
        </pc:spChg>
        <pc:spChg chg="mod">
          <ac:chgData name="Helene-marie Stander" userId="0777a9ff-c273-4c34-87fd-1e3f1fdfadbc" providerId="ADAL" clId="{1A893FA5-E71D-43B1-9635-A9C202FB3567}" dt="2022-01-05T08:23:59.166" v="42" actId="1038"/>
          <ac:spMkLst>
            <pc:docMk/>
            <pc:sldMk cId="3970429171" sldId="296"/>
            <ac:spMk id="31" creationId="{38603D57-009C-44B0-8AFA-3E4E9EB013CF}"/>
          </ac:spMkLst>
        </pc:spChg>
      </pc:sldChg>
      <pc:sldChg chg="modSp mod">
        <pc:chgData name="Helene-marie Stander" userId="0777a9ff-c273-4c34-87fd-1e3f1fdfadbc" providerId="ADAL" clId="{1A893FA5-E71D-43B1-9635-A9C202FB3567}" dt="2022-01-05T08:29:45.502" v="57" actId="1076"/>
        <pc:sldMkLst>
          <pc:docMk/>
          <pc:sldMk cId="2836876028" sldId="297"/>
        </pc:sldMkLst>
        <pc:spChg chg="mod">
          <ac:chgData name="Helene-marie Stander" userId="0777a9ff-c273-4c34-87fd-1e3f1fdfadbc" providerId="ADAL" clId="{1A893FA5-E71D-43B1-9635-A9C202FB3567}" dt="2022-01-05T08:28:04.781" v="52" actId="1076"/>
          <ac:spMkLst>
            <pc:docMk/>
            <pc:sldMk cId="2836876028" sldId="297"/>
            <ac:spMk id="26" creationId="{38788177-B11B-4D89-BAAF-969B02D750DC}"/>
          </ac:spMkLst>
        </pc:spChg>
        <pc:spChg chg="mod">
          <ac:chgData name="Helene-marie Stander" userId="0777a9ff-c273-4c34-87fd-1e3f1fdfadbc" providerId="ADAL" clId="{1A893FA5-E71D-43B1-9635-A9C202FB3567}" dt="2022-01-05T08:28:14.355" v="53" actId="1076"/>
          <ac:spMkLst>
            <pc:docMk/>
            <pc:sldMk cId="2836876028" sldId="297"/>
            <ac:spMk id="27" creationId="{35DD470B-267C-48F8-A272-8DEC2E1EC9D7}"/>
          </ac:spMkLst>
        </pc:spChg>
        <pc:spChg chg="mod">
          <ac:chgData name="Helene-marie Stander" userId="0777a9ff-c273-4c34-87fd-1e3f1fdfadbc" providerId="ADAL" clId="{1A893FA5-E71D-43B1-9635-A9C202FB3567}" dt="2022-01-05T08:28:53.431" v="55" actId="1076"/>
          <ac:spMkLst>
            <pc:docMk/>
            <pc:sldMk cId="2836876028" sldId="297"/>
            <ac:spMk id="29" creationId="{4E0CF7C2-287D-4A87-861E-B5A56B60B8AF}"/>
          </ac:spMkLst>
        </pc:spChg>
        <pc:spChg chg="mod">
          <ac:chgData name="Helene-marie Stander" userId="0777a9ff-c273-4c34-87fd-1e3f1fdfadbc" providerId="ADAL" clId="{1A893FA5-E71D-43B1-9635-A9C202FB3567}" dt="2022-01-05T08:29:20.239" v="56" actId="1076"/>
          <ac:spMkLst>
            <pc:docMk/>
            <pc:sldMk cId="2836876028" sldId="297"/>
            <ac:spMk id="30" creationId="{95E4A918-3CB6-4577-93D0-0436C25A440E}"/>
          </ac:spMkLst>
        </pc:spChg>
        <pc:spChg chg="mod">
          <ac:chgData name="Helene-marie Stander" userId="0777a9ff-c273-4c34-87fd-1e3f1fdfadbc" providerId="ADAL" clId="{1A893FA5-E71D-43B1-9635-A9C202FB3567}" dt="2022-01-05T08:29:45.502" v="57" actId="1076"/>
          <ac:spMkLst>
            <pc:docMk/>
            <pc:sldMk cId="2836876028" sldId="297"/>
            <ac:spMk id="31" creationId="{BC1B0115-2FE3-467F-A270-69F4F9481710}"/>
          </ac:spMkLst>
        </pc:spChg>
      </pc:sldChg>
      <pc:sldChg chg="modSp mod">
        <pc:chgData name="Helene-marie Stander" userId="0777a9ff-c273-4c34-87fd-1e3f1fdfadbc" providerId="ADAL" clId="{1A893FA5-E71D-43B1-9635-A9C202FB3567}" dt="2022-01-05T08:27:15.024" v="49" actId="1076"/>
        <pc:sldMkLst>
          <pc:docMk/>
          <pc:sldMk cId="2652407037" sldId="298"/>
        </pc:sldMkLst>
        <pc:spChg chg="mod">
          <ac:chgData name="Helene-marie Stander" userId="0777a9ff-c273-4c34-87fd-1e3f1fdfadbc" providerId="ADAL" clId="{1A893FA5-E71D-43B1-9635-A9C202FB3567}" dt="2022-01-05T08:27:01.181" v="45" actId="1076"/>
          <ac:spMkLst>
            <pc:docMk/>
            <pc:sldMk cId="2652407037" sldId="298"/>
            <ac:spMk id="29" creationId="{9517296B-16DF-424B-96FF-016B8576E8CE}"/>
          </ac:spMkLst>
        </pc:spChg>
        <pc:spChg chg="mod">
          <ac:chgData name="Helene-marie Stander" userId="0777a9ff-c273-4c34-87fd-1e3f1fdfadbc" providerId="ADAL" clId="{1A893FA5-E71D-43B1-9635-A9C202FB3567}" dt="2022-01-05T08:27:09.154" v="47" actId="1076"/>
          <ac:spMkLst>
            <pc:docMk/>
            <pc:sldMk cId="2652407037" sldId="298"/>
            <ac:spMk id="30" creationId="{FB597F72-67A7-47D3-905F-27A69FF51636}"/>
          </ac:spMkLst>
        </pc:spChg>
        <pc:spChg chg="mod">
          <ac:chgData name="Helene-marie Stander" userId="0777a9ff-c273-4c34-87fd-1e3f1fdfadbc" providerId="ADAL" clId="{1A893FA5-E71D-43B1-9635-A9C202FB3567}" dt="2022-01-05T08:27:15.024" v="49" actId="1076"/>
          <ac:spMkLst>
            <pc:docMk/>
            <pc:sldMk cId="2652407037" sldId="298"/>
            <ac:spMk id="31" creationId="{96B8016B-B986-482D-BB24-8A123DDED8A8}"/>
          </ac:spMkLst>
        </pc:spChg>
        <pc:spChg chg="mod">
          <ac:chgData name="Helene-marie Stander" userId="0777a9ff-c273-4c34-87fd-1e3f1fdfadbc" providerId="ADAL" clId="{1A893FA5-E71D-43B1-9635-A9C202FB3567}" dt="2022-01-05T08:21:56.892" v="1" actId="14100"/>
          <ac:spMkLst>
            <pc:docMk/>
            <pc:sldMk cId="2652407037" sldId="298"/>
            <ac:spMk id="32" creationId="{EFA51A82-1DB9-451C-9883-CB76BF54BB15}"/>
          </ac:spMkLst>
        </pc:spChg>
        <pc:spChg chg="mod">
          <ac:chgData name="Helene-marie Stander" userId="0777a9ff-c273-4c34-87fd-1e3f1fdfadbc" providerId="ADAL" clId="{1A893FA5-E71D-43B1-9635-A9C202FB3567}" dt="2022-01-05T08:21:50.658" v="0" actId="14100"/>
          <ac:spMkLst>
            <pc:docMk/>
            <pc:sldMk cId="2652407037" sldId="298"/>
            <ac:spMk id="33" creationId="{7E379EDA-155E-4368-919C-DEEFCC45EE58}"/>
          </ac:spMkLst>
        </pc:spChg>
        <pc:grpChg chg="mod">
          <ac:chgData name="Helene-marie Stander" userId="0777a9ff-c273-4c34-87fd-1e3f1fdfadbc" providerId="ADAL" clId="{1A893FA5-E71D-43B1-9635-A9C202FB3567}" dt="2022-01-05T08:24:58.936" v="43" actId="1076"/>
          <ac:grpSpMkLst>
            <pc:docMk/>
            <pc:sldMk cId="2652407037" sldId="298"/>
            <ac:grpSpMk id="27" creationId="{41411351-3A8B-4243-96D0-EE96A7F790A8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80F6F-103B-477C-BC3E-4482C47CE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806D7F-86D7-4578-94FA-F918AF360E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9C66-E085-4FD0-8AD6-799993103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34A93-8949-453B-A0AE-D4E6FA723E5F}" type="datetimeFigureOut">
              <a:rPr lang="en-ZA" smtClean="0"/>
              <a:t>2022/01/05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F1AA78-6574-491C-9EBD-B45258734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5A4A54-5525-4305-983F-8C746CB1A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F1CE9-1976-4DC4-80FA-62BB89CFF35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06641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32AF0-95E1-4E14-8EE1-D53997A17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956A51-B371-45A0-8889-AEA0F02F00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A183FC-2175-4F99-9683-75A05A052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34A93-8949-453B-A0AE-D4E6FA723E5F}" type="datetimeFigureOut">
              <a:rPr lang="en-ZA" smtClean="0"/>
              <a:t>2022/01/05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F9E3AB-6B65-4E49-8518-AEEC6A651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F1EA8F-BCCE-49FD-AF77-35ED57D93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F1CE9-1976-4DC4-80FA-62BB89CFF35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92939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09AF5F-876E-4B00-A45F-B8A7579842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150913-A298-4B0F-AA17-4249B33A53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E43BC5-2F69-46CF-B9A4-351AB86CD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34A93-8949-453B-A0AE-D4E6FA723E5F}" type="datetimeFigureOut">
              <a:rPr lang="en-ZA" smtClean="0"/>
              <a:t>2022/01/05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4F6F33-F9AE-4A72-A239-C9EEBDF87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DCADB3-7A88-4CAC-A842-033B10590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F1CE9-1976-4DC4-80FA-62BB89CFF35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94709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31386-F037-4A0A-BFFD-0D3559F09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BC452-6D1E-4AB8-84B9-E878A4E0F1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4EE338-032F-4174-81BE-12B124619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34A93-8949-453B-A0AE-D4E6FA723E5F}" type="datetimeFigureOut">
              <a:rPr lang="en-ZA" smtClean="0"/>
              <a:t>2022/01/05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4FD26E-E80E-448F-A394-0BC009D6D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794E23-F9F2-48CC-BB5A-59E7585CA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F1CE9-1976-4DC4-80FA-62BB89CFF35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13337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664A57-2A8F-4567-ADC1-79A689616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37D900-BBA8-4D6A-9387-383DDE11CD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5BD890-F326-46D1-88FC-E8154235C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34A93-8949-453B-A0AE-D4E6FA723E5F}" type="datetimeFigureOut">
              <a:rPr lang="en-ZA" smtClean="0"/>
              <a:t>2022/01/05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9543F-A2C3-4AA0-88AE-C4B9FE3B1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4F4D8D-CE55-44BE-A0CA-EE534BF5F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F1CE9-1976-4DC4-80FA-62BB89CFF35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377709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E94A1-0183-4C4B-8D31-265BB81471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20809-C430-4096-9C89-E7C17B2C70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1B55F2-5875-4B99-8E64-6B61CAEE1D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FD3627-1785-46B1-A20E-090CCC96C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34A93-8949-453B-A0AE-D4E6FA723E5F}" type="datetimeFigureOut">
              <a:rPr lang="en-ZA" smtClean="0"/>
              <a:t>2022/01/05</a:t>
            </a:fld>
            <a:endParaRPr lang="en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63B634-E7CE-468E-9117-A5034905F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6D7E2F-30E0-4B43-8A2F-D76F61873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F1CE9-1976-4DC4-80FA-62BB89CFF35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95168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8971B-E887-4CC2-A0B2-6619CA4CC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07C49B-E69F-46DD-9A48-466B3DB68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5A5B88-DE50-4B94-83D4-6F90DA87C1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48D0F2-16D1-496C-9E43-7F439D36E9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3761B4-7DC5-4342-B1D0-9CB206E351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8033B3-8A89-4940-AD15-F2E776810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34A93-8949-453B-A0AE-D4E6FA723E5F}" type="datetimeFigureOut">
              <a:rPr lang="en-ZA" smtClean="0"/>
              <a:t>2022/01/05</a:t>
            </a:fld>
            <a:endParaRPr lang="en-Z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24B2F8-3199-4934-BF5E-02AF7B341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B4BFE1-1FA0-4609-A292-847CD037D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F1CE9-1976-4DC4-80FA-62BB89CFF35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89933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FC653-7736-4007-8D76-B101E5607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695D5A-0304-4EE1-901F-D2E0D2151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34A93-8949-453B-A0AE-D4E6FA723E5F}" type="datetimeFigureOut">
              <a:rPr lang="en-ZA" smtClean="0"/>
              <a:t>2022/01/05</a:t>
            </a:fld>
            <a:endParaRPr lang="en-Z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1A5E94-9E25-43EA-992E-45B9C6BAF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55BDC5-A0AB-498E-9AE7-0B74169BE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F1CE9-1976-4DC4-80FA-62BB89CFF35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00204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E504A9-086A-486C-B9D3-74FD1D057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34A93-8949-453B-A0AE-D4E6FA723E5F}" type="datetimeFigureOut">
              <a:rPr lang="en-ZA" smtClean="0"/>
              <a:t>2022/01/05</a:t>
            </a:fld>
            <a:endParaRPr lang="en-Z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83CC50-D996-4094-996E-6F8EBA192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39E042-9655-4917-8865-B0F156B68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F1CE9-1976-4DC4-80FA-62BB89CFF35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345291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A0451-F10F-4744-9851-08B09A05E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53E6B-72FB-4759-9CB8-847F064AE3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DD2B22-DDC2-424A-B95D-217A5924A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565EF3-72D7-4AE6-BF6D-2EF9F5ADD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34A93-8949-453B-A0AE-D4E6FA723E5F}" type="datetimeFigureOut">
              <a:rPr lang="en-ZA" smtClean="0"/>
              <a:t>2022/01/05</a:t>
            </a:fld>
            <a:endParaRPr lang="en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E23FB6-C61F-4DF6-AA49-270A7C3BE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6D2B8F-2C83-4C02-A807-2BDB91391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F1CE9-1976-4DC4-80FA-62BB89CFF35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0930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AE6F2-86D0-4385-BA3B-03B25A9A1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D1AA21-3288-413B-A1C0-9ECAF7B44B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1BFA34-9016-4576-86B2-C667287C75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C4FAD6-C388-4EA5-941C-743266591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34A93-8949-453B-A0AE-D4E6FA723E5F}" type="datetimeFigureOut">
              <a:rPr lang="en-ZA" smtClean="0"/>
              <a:t>2022/01/05</a:t>
            </a:fld>
            <a:endParaRPr lang="en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871F36-8EF8-43B5-88AF-7F83BA6D6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A05FB5-A954-46E6-B8B1-5D0C2A2C5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F1CE9-1976-4DC4-80FA-62BB89CFF35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96643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AF094F-2DA5-41E4-A796-AD4CBD53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DC3C8A-C4A5-4128-9A5B-2A4BE0E3A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DFB20D-BE4A-4126-B8E1-9504257B53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34A93-8949-453B-A0AE-D4E6FA723E5F}" type="datetimeFigureOut">
              <a:rPr lang="en-ZA" smtClean="0"/>
              <a:t>2022/01/05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F47A3E-2257-4EE0-8A4D-D28C6CA1CB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63B3DC-51AF-4611-AC00-681ED65381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F1CE9-1976-4DC4-80FA-62BB89CFF35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27786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6.png"/><Relationship Id="rId18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12" Type="http://schemas.openxmlformats.org/officeDocument/2006/relationships/image" Target="../media/image25.png"/><Relationship Id="rId17" Type="http://schemas.openxmlformats.org/officeDocument/2006/relationships/image" Target="../media/image19.png"/><Relationship Id="rId2" Type="http://schemas.openxmlformats.org/officeDocument/2006/relationships/image" Target="../media/image27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24.png"/><Relationship Id="rId5" Type="http://schemas.openxmlformats.org/officeDocument/2006/relationships/image" Target="../media/image11.png"/><Relationship Id="rId15" Type="http://schemas.openxmlformats.org/officeDocument/2006/relationships/image" Target="../media/image17.png"/><Relationship Id="rId10" Type="http://schemas.openxmlformats.org/officeDocument/2006/relationships/image" Target="../media/image23.png"/><Relationship Id="rId19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22.png"/><Relationship Id="rId1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6.png"/><Relationship Id="rId18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12" Type="http://schemas.openxmlformats.org/officeDocument/2006/relationships/image" Target="../media/image25.png"/><Relationship Id="rId17" Type="http://schemas.openxmlformats.org/officeDocument/2006/relationships/image" Target="../media/image19.png"/><Relationship Id="rId2" Type="http://schemas.openxmlformats.org/officeDocument/2006/relationships/image" Target="../media/image28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24.png"/><Relationship Id="rId5" Type="http://schemas.openxmlformats.org/officeDocument/2006/relationships/image" Target="../media/image11.png"/><Relationship Id="rId15" Type="http://schemas.openxmlformats.org/officeDocument/2006/relationships/image" Target="../media/image17.png"/><Relationship Id="rId10" Type="http://schemas.openxmlformats.org/officeDocument/2006/relationships/image" Target="../media/image23.png"/><Relationship Id="rId19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22.png"/><Relationship Id="rId1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6.png"/><Relationship Id="rId18" Type="http://schemas.openxmlformats.org/officeDocument/2006/relationships/image" Target="../media/image20.png"/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12" Type="http://schemas.openxmlformats.org/officeDocument/2006/relationships/image" Target="../media/image25.png"/><Relationship Id="rId17" Type="http://schemas.openxmlformats.org/officeDocument/2006/relationships/image" Target="../media/image19.png"/><Relationship Id="rId2" Type="http://schemas.openxmlformats.org/officeDocument/2006/relationships/image" Target="../media/image10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24.png"/><Relationship Id="rId5" Type="http://schemas.openxmlformats.org/officeDocument/2006/relationships/image" Target="../media/image12.png"/><Relationship Id="rId15" Type="http://schemas.openxmlformats.org/officeDocument/2006/relationships/image" Target="../media/image17.png"/><Relationship Id="rId10" Type="http://schemas.openxmlformats.org/officeDocument/2006/relationships/image" Target="../media/image23.png"/><Relationship Id="rId4" Type="http://schemas.openxmlformats.org/officeDocument/2006/relationships/image" Target="../media/image11.png"/><Relationship Id="rId9" Type="http://schemas.openxmlformats.org/officeDocument/2006/relationships/image" Target="../media/image22.png"/><Relationship Id="rId1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6.png"/><Relationship Id="rId18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12" Type="http://schemas.openxmlformats.org/officeDocument/2006/relationships/image" Target="../media/image25.png"/><Relationship Id="rId17" Type="http://schemas.openxmlformats.org/officeDocument/2006/relationships/image" Target="../media/image19.png"/><Relationship Id="rId2" Type="http://schemas.openxmlformats.org/officeDocument/2006/relationships/image" Target="../media/image26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24.png"/><Relationship Id="rId5" Type="http://schemas.openxmlformats.org/officeDocument/2006/relationships/image" Target="../media/image11.png"/><Relationship Id="rId15" Type="http://schemas.openxmlformats.org/officeDocument/2006/relationships/image" Target="../media/image17.png"/><Relationship Id="rId10" Type="http://schemas.openxmlformats.org/officeDocument/2006/relationships/image" Target="../media/image23.png"/><Relationship Id="rId19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22.png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0C391-D857-407B-AD32-EC020B96EA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ZA" dirty="0"/>
              <a:t>Soil-, agricultural- and municipal maps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4FCC46-7307-406E-811A-59E269EB95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10630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Content Placeholder 11">
            <a:extLst>
              <a:ext uri="{FF2B5EF4-FFF2-40B4-BE49-F238E27FC236}">
                <a16:creationId xmlns:a16="http://schemas.microsoft.com/office/drawing/2014/main" id="{03C57E7C-E513-429A-8761-7066112428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188" y="3198500"/>
            <a:ext cx="6161761" cy="4351338"/>
          </a:xfrm>
          <a:prstGeom prst="rect">
            <a:avLst/>
          </a:prstGeom>
        </p:spPr>
      </p:pic>
      <p:pic>
        <p:nvPicPr>
          <p:cNvPr id="42" name="Content Placeholder 11">
            <a:extLst>
              <a:ext uri="{FF2B5EF4-FFF2-40B4-BE49-F238E27FC236}">
                <a16:creationId xmlns:a16="http://schemas.microsoft.com/office/drawing/2014/main" id="{D2E5A3D0-9695-449A-94DF-72F6BBC6E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162" y="109220"/>
            <a:ext cx="6161761" cy="4334194"/>
          </a:xfrm>
          <a:prstGeom prst="rect">
            <a:avLst/>
          </a:prstGeom>
        </p:spPr>
      </p:pic>
      <p:pic>
        <p:nvPicPr>
          <p:cNvPr id="12" name="Content Placeholder 11" descr="A picture containing outdoor object&#10;&#10;Description automatically generated">
            <a:extLst>
              <a:ext uri="{FF2B5EF4-FFF2-40B4-BE49-F238E27FC236}">
                <a16:creationId xmlns:a16="http://schemas.microsoft.com/office/drawing/2014/main" id="{7CD9ADA1-66F6-4A22-AA4F-66A7186F25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1937" y="95294"/>
            <a:ext cx="6161761" cy="4351338"/>
          </a:xfr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36FA3AD6-F6B2-49EA-B234-578CBE8D3298}"/>
              </a:ext>
            </a:extLst>
          </p:cNvPr>
          <p:cNvGrpSpPr/>
          <p:nvPr/>
        </p:nvGrpSpPr>
        <p:grpSpPr>
          <a:xfrm>
            <a:off x="6239623" y="749684"/>
            <a:ext cx="5173789" cy="3056678"/>
            <a:chOff x="3349625" y="2477347"/>
            <a:chExt cx="5173789" cy="3056678"/>
          </a:xfrm>
        </p:grpSpPr>
        <p:pic>
          <p:nvPicPr>
            <p:cNvPr id="5" name="Picture 4" descr="Map&#10;&#10;Description automatically generated">
              <a:extLst>
                <a:ext uri="{FF2B5EF4-FFF2-40B4-BE49-F238E27FC236}">
                  <a16:creationId xmlns:a16="http://schemas.microsoft.com/office/drawing/2014/main" id="{AC49A1A6-A829-41A6-AA73-199F505170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9625" y="2628145"/>
              <a:ext cx="3140077" cy="2905880"/>
            </a:xfrm>
            <a:prstGeom prst="rect">
              <a:avLst/>
            </a:prstGeom>
          </p:spPr>
        </p:pic>
        <p:pic>
          <p:nvPicPr>
            <p:cNvPr id="6" name="Picture 5" descr="A green light in the dark&#10;&#10;Description automatically generated with low confidence">
              <a:extLst>
                <a:ext uri="{FF2B5EF4-FFF2-40B4-BE49-F238E27FC236}">
                  <a16:creationId xmlns:a16="http://schemas.microsoft.com/office/drawing/2014/main" id="{C9EF4A60-5A95-4933-BEB1-545B07B16B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597" b="49871"/>
            <a:stretch/>
          </p:blipFill>
          <p:spPr>
            <a:xfrm>
              <a:off x="3805239" y="4440387"/>
              <a:ext cx="858837" cy="824940"/>
            </a:xfrm>
            <a:prstGeom prst="rect">
              <a:avLst/>
            </a:prstGeom>
          </p:spPr>
        </p:pic>
        <p:pic>
          <p:nvPicPr>
            <p:cNvPr id="8" name="Picture 7" descr="Map&#10;&#10;Description automatically generated">
              <a:extLst>
                <a:ext uri="{FF2B5EF4-FFF2-40B4-BE49-F238E27FC236}">
                  <a16:creationId xmlns:a16="http://schemas.microsoft.com/office/drawing/2014/main" id="{81A4264D-02A8-4241-845F-5BAC57BB0D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0099" y="2477347"/>
              <a:ext cx="1343315" cy="1269432"/>
            </a:xfrm>
            <a:prstGeom prst="rect">
              <a:avLst/>
            </a:prstGeom>
          </p:spPr>
        </p:pic>
        <p:pic>
          <p:nvPicPr>
            <p:cNvPr id="9" name="Picture 8" descr="A picture containing silhouette&#10;&#10;Description automatically generated">
              <a:extLst>
                <a:ext uri="{FF2B5EF4-FFF2-40B4-BE49-F238E27FC236}">
                  <a16:creationId xmlns:a16="http://schemas.microsoft.com/office/drawing/2014/main" id="{57E15BAE-225A-4D80-A411-F4963FB1FD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14" b="48984"/>
            <a:stretch/>
          </p:blipFill>
          <p:spPr>
            <a:xfrm>
              <a:off x="6553368" y="3298174"/>
              <a:ext cx="1248992" cy="761593"/>
            </a:xfrm>
            <a:prstGeom prst="rect">
              <a:avLst/>
            </a:prstGeom>
          </p:spPr>
        </p:pic>
        <p:pic>
          <p:nvPicPr>
            <p:cNvPr id="10" name="Picture 9" descr="Map&#10;&#10;Description automatically generated">
              <a:extLst>
                <a:ext uri="{FF2B5EF4-FFF2-40B4-BE49-F238E27FC236}">
                  <a16:creationId xmlns:a16="http://schemas.microsoft.com/office/drawing/2014/main" id="{29EDB64F-4FBD-4A10-8248-BDA30247A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4362" y="2665729"/>
              <a:ext cx="1931370" cy="1414728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1B9B824-8F42-47C5-984C-5599B491217F}"/>
              </a:ext>
            </a:extLst>
          </p:cNvPr>
          <p:cNvGrpSpPr/>
          <p:nvPr/>
        </p:nvGrpSpPr>
        <p:grpSpPr>
          <a:xfrm>
            <a:off x="107714" y="92968"/>
            <a:ext cx="5180809" cy="4281405"/>
            <a:chOff x="3341057" y="1822447"/>
            <a:chExt cx="5180809" cy="4281405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752C07-3C65-4650-B94A-1849B8508E5E}"/>
                </a:ext>
              </a:extLst>
            </p:cNvPr>
            <p:cNvGrpSpPr/>
            <p:nvPr/>
          </p:nvGrpSpPr>
          <p:grpSpPr>
            <a:xfrm>
              <a:off x="3341057" y="1822447"/>
              <a:ext cx="5180809" cy="3706248"/>
              <a:chOff x="3341057" y="1822447"/>
              <a:chExt cx="5180809" cy="3706248"/>
            </a:xfrm>
          </p:grpSpPr>
          <p:pic>
            <p:nvPicPr>
              <p:cNvPr id="22" name="Picture 21" descr="A picture containing silhouette&#10;&#10;Description automatically generated">
                <a:extLst>
                  <a:ext uri="{FF2B5EF4-FFF2-40B4-BE49-F238E27FC236}">
                    <a16:creationId xmlns:a16="http://schemas.microsoft.com/office/drawing/2014/main" id="{34EEAC5B-7D14-48A7-9D22-9BEB4E4AA8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3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11937" y="3297002"/>
                <a:ext cx="1885625" cy="1484930"/>
              </a:xfrm>
              <a:prstGeom prst="rect">
                <a:avLst/>
              </a:prstGeom>
            </p:spPr>
          </p:pic>
          <p:pic>
            <p:nvPicPr>
              <p:cNvPr id="23" name="Picture 22" descr="Map&#10;&#10;Description automatically generated">
                <a:extLst>
                  <a:ext uri="{FF2B5EF4-FFF2-40B4-BE49-F238E27FC236}">
                    <a16:creationId xmlns:a16="http://schemas.microsoft.com/office/drawing/2014/main" id="{AC42E9DA-05F8-4CD2-AC2C-D316F65FD6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3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74442" y="2466583"/>
                <a:ext cx="1347424" cy="1273266"/>
              </a:xfrm>
              <a:prstGeom prst="rect">
                <a:avLst/>
              </a:prstGeom>
            </p:spPr>
          </p:pic>
          <p:pic>
            <p:nvPicPr>
              <p:cNvPr id="24" name="Picture 23" descr="Map&#10;&#10;Description automatically generated">
                <a:extLst>
                  <a:ext uri="{FF2B5EF4-FFF2-40B4-BE49-F238E27FC236}">
                    <a16:creationId xmlns:a16="http://schemas.microsoft.com/office/drawing/2014/main" id="{E6F128B3-908C-4442-B92F-C542937B2B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alphaModFix amt="3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41057" y="2605087"/>
                <a:ext cx="3139117" cy="2923608"/>
              </a:xfrm>
              <a:prstGeom prst="rect">
                <a:avLst/>
              </a:prstGeom>
            </p:spPr>
          </p:pic>
          <p:pic>
            <p:nvPicPr>
              <p:cNvPr id="25" name="Picture 24" descr="Map&#10;&#10;Description automatically generated">
                <a:extLst>
                  <a:ext uri="{FF2B5EF4-FFF2-40B4-BE49-F238E27FC236}">
                    <a16:creationId xmlns:a16="http://schemas.microsoft.com/office/drawing/2014/main" id="{8893C5AA-82CE-499A-BEE2-9B383850CD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alphaModFix amt="3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66807" y="2657475"/>
                <a:ext cx="1940673" cy="1409700"/>
              </a:xfrm>
              <a:prstGeom prst="rect">
                <a:avLst/>
              </a:prstGeom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84944B2A-2D2F-40DE-9DB8-4FE143FB09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alphaModFix amt="3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72575" y="1822447"/>
                <a:ext cx="1897200" cy="1405407"/>
              </a:xfrm>
              <a:prstGeom prst="rect">
                <a:avLst/>
              </a:prstGeom>
            </p:spPr>
          </p:pic>
        </p:grp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9DE4AE7-AAC3-4109-8BD2-E7A7DD2A42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8024" y="4440620"/>
              <a:ext cx="2202956" cy="1663232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5E31473-7A2D-4641-BCD2-2E2DFD4724CB}"/>
              </a:ext>
            </a:extLst>
          </p:cNvPr>
          <p:cNvGrpSpPr/>
          <p:nvPr/>
        </p:nvGrpSpPr>
        <p:grpSpPr>
          <a:xfrm>
            <a:off x="1567931" y="3196269"/>
            <a:ext cx="5177696" cy="3715085"/>
            <a:chOff x="3342640" y="1825096"/>
            <a:chExt cx="5177696" cy="3715085"/>
          </a:xfrm>
        </p:grpSpPr>
        <p:pic>
          <p:nvPicPr>
            <p:cNvPr id="36" name="Picture 35" descr="Map&#10;&#10;Description automatically generated">
              <a:extLst>
                <a:ext uri="{FF2B5EF4-FFF2-40B4-BE49-F238E27FC236}">
                  <a16:creationId xmlns:a16="http://schemas.microsoft.com/office/drawing/2014/main" id="{CDC7E728-078E-41FD-A9CE-C18B136312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2640" y="2621280"/>
              <a:ext cx="3142827" cy="2918901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DAB9528F-A22A-45C2-B8ED-D9300E2F3D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7679" b="52039"/>
            <a:stretch/>
          </p:blipFill>
          <p:spPr>
            <a:xfrm>
              <a:off x="3796021" y="4439262"/>
              <a:ext cx="718827" cy="810071"/>
            </a:xfrm>
            <a:prstGeom prst="rect">
              <a:avLst/>
            </a:prstGeom>
          </p:spPr>
        </p:pic>
        <p:pic>
          <p:nvPicPr>
            <p:cNvPr id="38" name="Picture 37" descr="A map of the world&#10;&#10;Description automatically generated with medium confidence">
              <a:extLst>
                <a:ext uri="{FF2B5EF4-FFF2-40B4-BE49-F238E27FC236}">
                  <a16:creationId xmlns:a16="http://schemas.microsoft.com/office/drawing/2014/main" id="{2F45714C-9E74-420D-9660-2B062E44D4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8346" y="1825096"/>
              <a:ext cx="1898849" cy="1411093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FB19CE18-2525-4A2D-BB49-EE64FD30B2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99" b="53509"/>
            <a:stretch/>
          </p:blipFill>
          <p:spPr>
            <a:xfrm>
              <a:off x="6578402" y="3298625"/>
              <a:ext cx="1220987" cy="690761"/>
            </a:xfrm>
            <a:prstGeom prst="rect">
              <a:avLst/>
            </a:prstGeom>
          </p:spPr>
        </p:pic>
        <p:pic>
          <p:nvPicPr>
            <p:cNvPr id="40" name="Picture 39" descr="Map&#10;&#10;Description automatically generated">
              <a:extLst>
                <a:ext uri="{FF2B5EF4-FFF2-40B4-BE49-F238E27FC236}">
                  <a16:creationId xmlns:a16="http://schemas.microsoft.com/office/drawing/2014/main" id="{9244CEEF-767A-4FBA-B9CE-A33098DB0B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7612" y="2474060"/>
              <a:ext cx="1342724" cy="1268874"/>
            </a:xfrm>
            <a:prstGeom prst="rect">
              <a:avLst/>
            </a:prstGeom>
          </p:spPr>
        </p:pic>
        <p:pic>
          <p:nvPicPr>
            <p:cNvPr id="41" name="Picture 40" descr="Map&#10;&#10;Description automatically generated">
              <a:extLst>
                <a:ext uri="{FF2B5EF4-FFF2-40B4-BE49-F238E27FC236}">
                  <a16:creationId xmlns:a16="http://schemas.microsoft.com/office/drawing/2014/main" id="{B60C8BFF-6BDB-43EC-ADB5-EFE6D1356A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4926" y="2657474"/>
              <a:ext cx="1930749" cy="1416052"/>
            </a:xfrm>
            <a:prstGeom prst="rect">
              <a:avLst/>
            </a:prstGeom>
          </p:spPr>
        </p:pic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40D22451-065A-4BD9-82F7-C88B61174A4F}"/>
              </a:ext>
            </a:extLst>
          </p:cNvPr>
          <p:cNvSpPr txBox="1"/>
          <p:nvPr/>
        </p:nvSpPr>
        <p:spPr>
          <a:xfrm>
            <a:off x="659413" y="1492975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A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B57EB6B-B3B0-4FCA-85A6-D3147B8D7F53}"/>
              </a:ext>
            </a:extLst>
          </p:cNvPr>
          <p:cNvSpPr txBox="1"/>
          <p:nvPr/>
        </p:nvSpPr>
        <p:spPr>
          <a:xfrm>
            <a:off x="6773797" y="1492975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C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16D8CD2-3045-4E77-A9C4-ABDED15E2D5B}"/>
              </a:ext>
            </a:extLst>
          </p:cNvPr>
          <p:cNvSpPr txBox="1"/>
          <p:nvPr/>
        </p:nvSpPr>
        <p:spPr>
          <a:xfrm>
            <a:off x="2106409" y="4567610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B</a:t>
            </a:r>
          </a:p>
        </p:txBody>
      </p:sp>
      <p:pic>
        <p:nvPicPr>
          <p:cNvPr id="77" name="Picture 76" descr="Map&#10;&#10;Description automatically generated">
            <a:extLst>
              <a:ext uri="{FF2B5EF4-FFF2-40B4-BE49-F238E27FC236}">
                <a16:creationId xmlns:a16="http://schemas.microsoft.com/office/drawing/2014/main" id="{59992BF6-FF40-4C9C-97E9-92B8412332DE}"/>
              </a:ext>
            </a:extLst>
          </p:cNvPr>
          <p:cNvPicPr>
            <a:picLocks noChangeAspect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434" y="97465"/>
            <a:ext cx="1894751" cy="1409221"/>
          </a:xfrm>
          <a:prstGeom prst="rect">
            <a:avLst/>
          </a:prstGeom>
        </p:spPr>
      </p:pic>
      <p:sp>
        <p:nvSpPr>
          <p:cNvPr id="31" name="Title 1">
            <a:extLst>
              <a:ext uri="{FF2B5EF4-FFF2-40B4-BE49-F238E27FC236}">
                <a16:creationId xmlns:a16="http://schemas.microsoft.com/office/drawing/2014/main" id="{4002C532-7EEB-4B71-8E78-F3BEAD323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0313" y="4445215"/>
            <a:ext cx="4612212" cy="1998113"/>
          </a:xfrm>
        </p:spPr>
        <p:txBody>
          <a:bodyPr>
            <a:normAutofit/>
          </a:bodyPr>
          <a:lstStyle/>
          <a:p>
            <a:r>
              <a:rPr lang="en-ZA" dirty="0"/>
              <a:t>Calcic soils and relevant agricultural areas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0327FFA-6451-416B-8B2A-B47F01787AEA}"/>
              </a:ext>
            </a:extLst>
          </p:cNvPr>
          <p:cNvSpPr txBox="1"/>
          <p:nvPr/>
        </p:nvSpPr>
        <p:spPr>
          <a:xfrm>
            <a:off x="5716608" y="6569824"/>
            <a:ext cx="65469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100" dirty="0"/>
              <a:t>Based on soil maps from ARC (n.d.), data from Statistics South Africa (2020) and maps from Municipalities.co.za</a:t>
            </a:r>
          </a:p>
        </p:txBody>
      </p:sp>
    </p:spTree>
    <p:extLst>
      <p:ext uri="{BB962C8B-B14F-4D97-AF65-F5344CB8AC3E}">
        <p14:creationId xmlns:p14="http://schemas.microsoft.com/office/powerpoint/2010/main" val="1753885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A picture containing outdoor object&#10;&#10;Description automatically generated">
            <a:extLst>
              <a:ext uri="{FF2B5EF4-FFF2-40B4-BE49-F238E27FC236}">
                <a16:creationId xmlns:a16="http://schemas.microsoft.com/office/drawing/2014/main" id="{3E611102-BEEF-4E71-B818-260C01150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3043" y="91218"/>
            <a:ext cx="6156960" cy="4362771"/>
          </a:xfrm>
          <a:prstGeom prst="rect">
            <a:avLst/>
          </a:prstGeom>
        </p:spPr>
      </p:pic>
      <p:pic>
        <p:nvPicPr>
          <p:cNvPr id="43" name="Picture 42" descr="A picture containing outdoor object&#10;&#10;Description automatically generated">
            <a:extLst>
              <a:ext uri="{FF2B5EF4-FFF2-40B4-BE49-F238E27FC236}">
                <a16:creationId xmlns:a16="http://schemas.microsoft.com/office/drawing/2014/main" id="{BE1DA7BA-2F3C-49DC-ADC5-80B7FD912D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798" y="91501"/>
            <a:ext cx="6156960" cy="4362771"/>
          </a:xfrm>
          <a:prstGeom prst="rect">
            <a:avLst/>
          </a:prstGeom>
        </p:spPr>
      </p:pic>
      <p:pic>
        <p:nvPicPr>
          <p:cNvPr id="13" name="Picture 12" descr="A picture containing outdoor object&#10;&#10;Description automatically generated">
            <a:extLst>
              <a:ext uri="{FF2B5EF4-FFF2-40B4-BE49-F238E27FC236}">
                <a16:creationId xmlns:a16="http://schemas.microsoft.com/office/drawing/2014/main" id="{452EFDDD-4031-4B3E-832A-62939AC868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520" y="3196269"/>
            <a:ext cx="6156960" cy="435515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36FA3AD6-F6B2-49EA-B234-578CBE8D3298}"/>
              </a:ext>
            </a:extLst>
          </p:cNvPr>
          <p:cNvGrpSpPr/>
          <p:nvPr/>
        </p:nvGrpSpPr>
        <p:grpSpPr>
          <a:xfrm>
            <a:off x="6239623" y="744604"/>
            <a:ext cx="5176329" cy="3064045"/>
            <a:chOff x="3349625" y="2472267"/>
            <a:chExt cx="5176329" cy="3064045"/>
          </a:xfrm>
        </p:grpSpPr>
        <p:pic>
          <p:nvPicPr>
            <p:cNvPr id="5" name="Picture 4" descr="Map&#10;&#10;Description automatically generated">
              <a:extLst>
                <a:ext uri="{FF2B5EF4-FFF2-40B4-BE49-F238E27FC236}">
                  <a16:creationId xmlns:a16="http://schemas.microsoft.com/office/drawing/2014/main" id="{AC49A1A6-A829-41A6-AA73-199F505170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9625" y="2623912"/>
              <a:ext cx="3154881" cy="2912400"/>
            </a:xfrm>
            <a:prstGeom prst="rect">
              <a:avLst/>
            </a:prstGeom>
          </p:spPr>
        </p:pic>
        <p:pic>
          <p:nvPicPr>
            <p:cNvPr id="6" name="Picture 5" descr="A green light in the dark&#10;&#10;Description automatically generated with low confidence">
              <a:extLst>
                <a:ext uri="{FF2B5EF4-FFF2-40B4-BE49-F238E27FC236}">
                  <a16:creationId xmlns:a16="http://schemas.microsoft.com/office/drawing/2014/main" id="{C9EF4A60-5A95-4933-BEB1-545B07B16B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597" b="49871"/>
            <a:stretch/>
          </p:blipFill>
          <p:spPr>
            <a:xfrm>
              <a:off x="3805239" y="4440387"/>
              <a:ext cx="858837" cy="824940"/>
            </a:xfrm>
            <a:prstGeom prst="rect">
              <a:avLst/>
            </a:prstGeom>
          </p:spPr>
        </p:pic>
        <p:pic>
          <p:nvPicPr>
            <p:cNvPr id="8" name="Picture 7" descr="Map&#10;&#10;Description automatically generated">
              <a:extLst>
                <a:ext uri="{FF2B5EF4-FFF2-40B4-BE49-F238E27FC236}">
                  <a16:creationId xmlns:a16="http://schemas.microsoft.com/office/drawing/2014/main" id="{81A4264D-02A8-4241-845F-5BAC57BB0D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2639" y="2472267"/>
              <a:ext cx="1343315" cy="1269432"/>
            </a:xfrm>
            <a:prstGeom prst="rect">
              <a:avLst/>
            </a:prstGeom>
          </p:spPr>
        </p:pic>
        <p:pic>
          <p:nvPicPr>
            <p:cNvPr id="9" name="Picture 8" descr="A picture containing silhouette&#10;&#10;Description automatically generated">
              <a:extLst>
                <a:ext uri="{FF2B5EF4-FFF2-40B4-BE49-F238E27FC236}">
                  <a16:creationId xmlns:a16="http://schemas.microsoft.com/office/drawing/2014/main" id="{57E15BAE-225A-4D80-A411-F4963FB1FD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14" b="48984"/>
            <a:stretch/>
          </p:blipFill>
          <p:spPr>
            <a:xfrm>
              <a:off x="6553368" y="3298174"/>
              <a:ext cx="1248992" cy="761593"/>
            </a:xfrm>
            <a:prstGeom prst="rect">
              <a:avLst/>
            </a:prstGeom>
          </p:spPr>
        </p:pic>
        <p:pic>
          <p:nvPicPr>
            <p:cNvPr id="10" name="Picture 9" descr="Map&#10;&#10;Description automatically generated">
              <a:extLst>
                <a:ext uri="{FF2B5EF4-FFF2-40B4-BE49-F238E27FC236}">
                  <a16:creationId xmlns:a16="http://schemas.microsoft.com/office/drawing/2014/main" id="{29EDB64F-4FBD-4A10-8248-BDA30247A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9442" y="2660648"/>
              <a:ext cx="1931370" cy="141472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1B9B824-8F42-47C5-984C-5599B491217F}"/>
              </a:ext>
            </a:extLst>
          </p:cNvPr>
          <p:cNvGrpSpPr/>
          <p:nvPr/>
        </p:nvGrpSpPr>
        <p:grpSpPr>
          <a:xfrm>
            <a:off x="107714" y="95508"/>
            <a:ext cx="5173188" cy="4278865"/>
            <a:chOff x="3341057" y="1824987"/>
            <a:chExt cx="5173188" cy="4278865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752C07-3C65-4650-B94A-1849B8508E5E}"/>
                </a:ext>
              </a:extLst>
            </p:cNvPr>
            <p:cNvGrpSpPr/>
            <p:nvPr/>
          </p:nvGrpSpPr>
          <p:grpSpPr>
            <a:xfrm>
              <a:off x="3341057" y="1824987"/>
              <a:ext cx="5173188" cy="3703708"/>
              <a:chOff x="3341057" y="1824987"/>
              <a:chExt cx="5173188" cy="3703708"/>
            </a:xfrm>
          </p:grpSpPr>
          <p:pic>
            <p:nvPicPr>
              <p:cNvPr id="22" name="Picture 21" descr="A picture containing silhouette&#10;&#10;Description automatically generated">
                <a:extLst>
                  <a:ext uri="{FF2B5EF4-FFF2-40B4-BE49-F238E27FC236}">
                    <a16:creationId xmlns:a16="http://schemas.microsoft.com/office/drawing/2014/main" id="{34EEAC5B-7D14-48A7-9D22-9BEB4E4AA8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3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04317" y="3299990"/>
                <a:ext cx="1885625" cy="1484482"/>
              </a:xfrm>
              <a:prstGeom prst="rect">
                <a:avLst/>
              </a:prstGeom>
            </p:spPr>
          </p:pic>
          <p:pic>
            <p:nvPicPr>
              <p:cNvPr id="23" name="Picture 22" descr="Map&#10;&#10;Description automatically generated">
                <a:extLst>
                  <a:ext uri="{FF2B5EF4-FFF2-40B4-BE49-F238E27FC236}">
                    <a16:creationId xmlns:a16="http://schemas.microsoft.com/office/drawing/2014/main" id="{AC42E9DA-05F8-4CD2-AC2C-D316F65FD6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3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73111" y="2471663"/>
                <a:ext cx="1341134" cy="1273266"/>
              </a:xfrm>
              <a:prstGeom prst="rect">
                <a:avLst/>
              </a:prstGeom>
            </p:spPr>
          </p:pic>
          <p:pic>
            <p:nvPicPr>
              <p:cNvPr id="24" name="Picture 23" descr="Map&#10;&#10;Description automatically generated">
                <a:extLst>
                  <a:ext uri="{FF2B5EF4-FFF2-40B4-BE49-F238E27FC236}">
                    <a16:creationId xmlns:a16="http://schemas.microsoft.com/office/drawing/2014/main" id="{E6F128B3-908C-4442-B92F-C542937B2B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alphaModFix amt="3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41057" y="2605087"/>
                <a:ext cx="3139117" cy="2923608"/>
              </a:xfrm>
              <a:prstGeom prst="rect">
                <a:avLst/>
              </a:prstGeom>
            </p:spPr>
          </p:pic>
          <p:pic>
            <p:nvPicPr>
              <p:cNvPr id="25" name="Picture 24" descr="Map&#10;&#10;Description automatically generated">
                <a:extLst>
                  <a:ext uri="{FF2B5EF4-FFF2-40B4-BE49-F238E27FC236}">
                    <a16:creationId xmlns:a16="http://schemas.microsoft.com/office/drawing/2014/main" id="{8893C5AA-82CE-499A-BEE2-9B383850CD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alphaModFix amt="3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66808" y="2657475"/>
                <a:ext cx="1933076" cy="1409700"/>
              </a:xfrm>
              <a:prstGeom prst="rect">
                <a:avLst/>
              </a:prstGeom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84944B2A-2D2F-40DE-9DB8-4FE143FB09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alphaModFix amt="3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67495" y="1824987"/>
                <a:ext cx="1897200" cy="1405407"/>
              </a:xfrm>
              <a:prstGeom prst="rect">
                <a:avLst/>
              </a:prstGeom>
            </p:spPr>
          </p:pic>
        </p:grp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9DE4AE7-AAC3-4109-8BD2-E7A7DD2A42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8024" y="4440620"/>
              <a:ext cx="2202956" cy="1663232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5E31473-7A2D-4641-BCD2-2E2DFD4724CB}"/>
              </a:ext>
            </a:extLst>
          </p:cNvPr>
          <p:cNvGrpSpPr/>
          <p:nvPr/>
        </p:nvGrpSpPr>
        <p:grpSpPr>
          <a:xfrm>
            <a:off x="1567931" y="3188649"/>
            <a:ext cx="5177696" cy="3722705"/>
            <a:chOff x="3342640" y="1817476"/>
            <a:chExt cx="5177696" cy="3722705"/>
          </a:xfrm>
        </p:grpSpPr>
        <p:pic>
          <p:nvPicPr>
            <p:cNvPr id="36" name="Picture 35" descr="Map&#10;&#10;Description automatically generated">
              <a:extLst>
                <a:ext uri="{FF2B5EF4-FFF2-40B4-BE49-F238E27FC236}">
                  <a16:creationId xmlns:a16="http://schemas.microsoft.com/office/drawing/2014/main" id="{CDC7E728-078E-41FD-A9CE-C18B136312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2640" y="2621280"/>
              <a:ext cx="3142827" cy="2918901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DAB9528F-A22A-45C2-B8ED-D9300E2F3D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7679" b="52039"/>
            <a:stretch/>
          </p:blipFill>
          <p:spPr>
            <a:xfrm>
              <a:off x="3796021" y="4439262"/>
              <a:ext cx="718827" cy="810071"/>
            </a:xfrm>
            <a:prstGeom prst="rect">
              <a:avLst/>
            </a:prstGeom>
          </p:spPr>
        </p:pic>
        <p:pic>
          <p:nvPicPr>
            <p:cNvPr id="38" name="Picture 37" descr="A map of the world&#10;&#10;Description automatically generated with medium confidence">
              <a:extLst>
                <a:ext uri="{FF2B5EF4-FFF2-40B4-BE49-F238E27FC236}">
                  <a16:creationId xmlns:a16="http://schemas.microsoft.com/office/drawing/2014/main" id="{2F45714C-9E74-420D-9660-2B062E44D4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8345" y="1817476"/>
              <a:ext cx="1906825" cy="1422000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FB19CE18-2525-4A2D-BB49-EE64FD30B2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99" b="53509"/>
            <a:stretch/>
          </p:blipFill>
          <p:spPr>
            <a:xfrm>
              <a:off x="6578402" y="3298625"/>
              <a:ext cx="1220987" cy="690761"/>
            </a:xfrm>
            <a:prstGeom prst="rect">
              <a:avLst/>
            </a:prstGeom>
          </p:spPr>
        </p:pic>
        <p:pic>
          <p:nvPicPr>
            <p:cNvPr id="40" name="Picture 39" descr="Map&#10;&#10;Description automatically generated">
              <a:extLst>
                <a:ext uri="{FF2B5EF4-FFF2-40B4-BE49-F238E27FC236}">
                  <a16:creationId xmlns:a16="http://schemas.microsoft.com/office/drawing/2014/main" id="{9244CEEF-767A-4FBA-B9CE-A33098DB0B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7612" y="2474060"/>
              <a:ext cx="1342724" cy="1268874"/>
            </a:xfrm>
            <a:prstGeom prst="rect">
              <a:avLst/>
            </a:prstGeom>
          </p:spPr>
        </p:pic>
        <p:pic>
          <p:nvPicPr>
            <p:cNvPr id="41" name="Picture 40" descr="Map&#10;&#10;Description automatically generated">
              <a:extLst>
                <a:ext uri="{FF2B5EF4-FFF2-40B4-BE49-F238E27FC236}">
                  <a16:creationId xmlns:a16="http://schemas.microsoft.com/office/drawing/2014/main" id="{B60C8BFF-6BDB-43EC-ADB5-EFE6D1356A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4926" y="2657474"/>
              <a:ext cx="1930749" cy="1416052"/>
            </a:xfrm>
            <a:prstGeom prst="rect">
              <a:avLst/>
            </a:prstGeom>
          </p:spPr>
        </p:pic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40D22451-065A-4BD9-82F7-C88B61174A4F}"/>
              </a:ext>
            </a:extLst>
          </p:cNvPr>
          <p:cNvSpPr txBox="1"/>
          <p:nvPr/>
        </p:nvSpPr>
        <p:spPr>
          <a:xfrm>
            <a:off x="659413" y="1492975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A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B57EB6B-B3B0-4FCA-85A6-D3147B8D7F53}"/>
              </a:ext>
            </a:extLst>
          </p:cNvPr>
          <p:cNvSpPr txBox="1"/>
          <p:nvPr/>
        </p:nvSpPr>
        <p:spPr>
          <a:xfrm>
            <a:off x="6773797" y="1492975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C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16D8CD2-3045-4E77-A9C4-ABDED15E2D5B}"/>
              </a:ext>
            </a:extLst>
          </p:cNvPr>
          <p:cNvSpPr txBox="1"/>
          <p:nvPr/>
        </p:nvSpPr>
        <p:spPr>
          <a:xfrm>
            <a:off x="2106409" y="4567610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B</a:t>
            </a:r>
          </a:p>
        </p:txBody>
      </p:sp>
      <p:pic>
        <p:nvPicPr>
          <p:cNvPr id="45" name="Picture 44" descr="Map&#10;&#10;Description automatically generated">
            <a:extLst>
              <a:ext uri="{FF2B5EF4-FFF2-40B4-BE49-F238E27FC236}">
                <a16:creationId xmlns:a16="http://schemas.microsoft.com/office/drawing/2014/main" id="{5BD8E73B-2668-4C83-AE82-54CF7E03079B}"/>
              </a:ext>
            </a:extLst>
          </p:cNvPr>
          <p:cNvPicPr>
            <a:picLocks noChangeAspect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434" y="91115"/>
            <a:ext cx="1894751" cy="1409221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DCB695A3-1CB3-4AEF-A2F6-6FCB7D9EC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0313" y="4445215"/>
            <a:ext cx="4612212" cy="1998113"/>
          </a:xfrm>
        </p:spPr>
        <p:txBody>
          <a:bodyPr>
            <a:normAutofit/>
          </a:bodyPr>
          <a:lstStyle/>
          <a:p>
            <a:r>
              <a:rPr lang="en-ZA" dirty="0" err="1"/>
              <a:t>Vertic</a:t>
            </a:r>
            <a:r>
              <a:rPr lang="en-ZA" dirty="0"/>
              <a:t> soils and relevant agricultural areas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1FD4BDE-3FBF-4337-B1DE-CFE8FE811CD2}"/>
              </a:ext>
            </a:extLst>
          </p:cNvPr>
          <p:cNvSpPr txBox="1"/>
          <p:nvPr/>
        </p:nvSpPr>
        <p:spPr>
          <a:xfrm>
            <a:off x="5716608" y="6569824"/>
            <a:ext cx="65469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100" dirty="0"/>
              <a:t>Based on soil maps from ARC (n.d.), data from Statistics South Africa (2020) and maps from Municipalities.co.za</a:t>
            </a:r>
          </a:p>
        </p:txBody>
      </p:sp>
    </p:spTree>
    <p:extLst>
      <p:ext uri="{BB962C8B-B14F-4D97-AF65-F5344CB8AC3E}">
        <p14:creationId xmlns:p14="http://schemas.microsoft.com/office/powerpoint/2010/main" val="12819037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8D62A-E418-4132-B0F5-2E4539410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References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672F4A-AD42-4CDA-8752-C7F05F46DE43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1" y="1825625"/>
            <a:ext cx="10515600" cy="4729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800" dirty="0">
                <a:effectLst/>
              </a:rPr>
              <a:t>Agricultural Research Council -Institute for Soil Climate and Water, “South African Soil Maps.” Agricultural Research Council Institute for Soil Climate and Water, Pretoria.</a:t>
            </a:r>
          </a:p>
          <a:p>
            <a:r>
              <a:rPr lang="en-ZA" sz="1800" dirty="0"/>
              <a:t>Municipalities.co.za, “Municipal maps” [accessed 15 July 2021, 9:27], Cape Town, 2021.</a:t>
            </a:r>
          </a:p>
          <a:p>
            <a:r>
              <a:rPr lang="en-ZA" sz="1800" dirty="0">
                <a:effectLst/>
              </a:rPr>
              <a:t>Statistics South Africa, “Census of commercial agriculture, 2017 Free State: Financial and production statistics,” Pretoria, 2020.</a:t>
            </a:r>
          </a:p>
          <a:p>
            <a:r>
              <a:rPr lang="en-ZA" sz="1800" dirty="0">
                <a:effectLst/>
              </a:rPr>
              <a:t>Statistics South Africa, “Census of commercial agriculture, 2017 Limpopo: Financial and production statistics,” Pretoria, 2020.</a:t>
            </a:r>
          </a:p>
          <a:p>
            <a:r>
              <a:rPr lang="en-ZA" sz="1800" dirty="0">
                <a:effectLst/>
              </a:rPr>
              <a:t>Statistics South Africa, “Census of commercial agriculture, 2017 Mpumalanga: Financial, production and related statistics,” Pretoria, 2020.</a:t>
            </a:r>
          </a:p>
          <a:p>
            <a:r>
              <a:rPr lang="en-ZA" sz="1800" dirty="0">
                <a:effectLst/>
              </a:rPr>
              <a:t>Statistics South Africa, “Census of commercial agriculture, 2017 Northern Cape: Financial and production statistics,” Pretoria, 2020.</a:t>
            </a:r>
            <a:endParaRPr lang="en-ZA" sz="1800" dirty="0"/>
          </a:p>
          <a:p>
            <a:r>
              <a:rPr lang="en-ZA" sz="1800" dirty="0">
                <a:effectLst/>
              </a:rPr>
              <a:t>Statistics South Africa, “Census of commercial agriculture, 2017 North West: Financial and production statistics,” Pretoria, 2020.</a:t>
            </a:r>
          </a:p>
          <a:p>
            <a:r>
              <a:rPr lang="en-ZA" sz="1800" dirty="0">
                <a:effectLst/>
              </a:rPr>
              <a:t>Statistics South Africa, “Census of commercial agriculture, 2017 Western Cape: Financial and production statistics,” Pretoria, 2020.</a:t>
            </a:r>
            <a:endParaRPr lang="en-ZA" sz="1800" dirty="0"/>
          </a:p>
        </p:txBody>
      </p:sp>
    </p:spTree>
    <p:extLst>
      <p:ext uri="{BB962C8B-B14F-4D97-AF65-F5344CB8AC3E}">
        <p14:creationId xmlns:p14="http://schemas.microsoft.com/office/powerpoint/2010/main" val="2794487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4EBFD-FDF8-4D7C-9BB2-5EDD2462E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Silicic and relevant municipality maps</a:t>
            </a:r>
          </a:p>
        </p:txBody>
      </p:sp>
      <p:pic>
        <p:nvPicPr>
          <p:cNvPr id="5" name="Content Placeholder 4" descr="Diagram&#10;&#10;Description automatically generated with low confidence">
            <a:extLst>
              <a:ext uri="{FF2B5EF4-FFF2-40B4-BE49-F238E27FC236}">
                <a16:creationId xmlns:a16="http://schemas.microsoft.com/office/drawing/2014/main" id="{03DBA536-EAAE-4B8E-BA73-7C446DFE52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119" y="1825625"/>
            <a:ext cx="6161761" cy="4351338"/>
          </a:xfrm>
        </p:spPr>
      </p:pic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0F892949-5B11-4333-84A2-61ECCB1A40B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911" y="2619226"/>
            <a:ext cx="3141830" cy="2917974"/>
          </a:xfrm>
          <a:prstGeom prst="rect">
            <a:avLst/>
          </a:prstGeom>
        </p:spPr>
      </p:pic>
      <p:pic>
        <p:nvPicPr>
          <p:cNvPr id="13" name="Picture 12" descr="Map&#10;&#10;Description automatically generated">
            <a:extLst>
              <a:ext uri="{FF2B5EF4-FFF2-40B4-BE49-F238E27FC236}">
                <a16:creationId xmlns:a16="http://schemas.microsoft.com/office/drawing/2014/main" id="{9D67599E-F065-4DD8-9CBC-8B2B33C2306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607" y="1821494"/>
            <a:ext cx="1893306" cy="1408145"/>
          </a:xfrm>
          <a:prstGeom prst="rect">
            <a:avLst/>
          </a:prstGeom>
        </p:spPr>
      </p:pic>
      <p:pic>
        <p:nvPicPr>
          <p:cNvPr id="14" name="Picture 13" descr="Map&#10;&#10;Description automatically generated">
            <a:extLst>
              <a:ext uri="{FF2B5EF4-FFF2-40B4-BE49-F238E27FC236}">
                <a16:creationId xmlns:a16="http://schemas.microsoft.com/office/drawing/2014/main" id="{14B5AB33-132D-49D8-8B32-499322D6AA8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591" y="3301019"/>
            <a:ext cx="1885268" cy="1475749"/>
          </a:xfrm>
          <a:prstGeom prst="rect">
            <a:avLst/>
          </a:prstGeom>
        </p:spPr>
      </p:pic>
      <p:pic>
        <p:nvPicPr>
          <p:cNvPr id="15" name="Content Placeholder 4" descr="Map&#10;&#10;Description automatically generated">
            <a:extLst>
              <a:ext uri="{FF2B5EF4-FFF2-40B4-BE49-F238E27FC236}">
                <a16:creationId xmlns:a16="http://schemas.microsoft.com/office/drawing/2014/main" id="{1BF639B3-1024-457F-A25E-D1C1D2A13A0A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344" y="2661237"/>
            <a:ext cx="1932154" cy="1408146"/>
          </a:xfrm>
          <a:prstGeom prst="rect">
            <a:avLst/>
          </a:prstGeom>
        </p:spPr>
      </p:pic>
      <p:pic>
        <p:nvPicPr>
          <p:cNvPr id="16" name="Picture 15" descr="Map&#10;&#10;Description automatically generated">
            <a:extLst>
              <a:ext uri="{FF2B5EF4-FFF2-40B4-BE49-F238E27FC236}">
                <a16:creationId xmlns:a16="http://schemas.microsoft.com/office/drawing/2014/main" id="{B00D2E94-DCA2-46ED-B747-BA14DA137468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541" y="2467669"/>
            <a:ext cx="1352862" cy="127612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086CF26-7512-46A7-91AE-CD3436CD40FF}"/>
              </a:ext>
            </a:extLst>
          </p:cNvPr>
          <p:cNvSpPr txBox="1"/>
          <p:nvPr/>
        </p:nvSpPr>
        <p:spPr>
          <a:xfrm>
            <a:off x="5542701" y="6356017"/>
            <a:ext cx="6468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Based on maps from ARC (n.d.) and maps from Municipalities.co.za</a:t>
            </a:r>
          </a:p>
        </p:txBody>
      </p:sp>
    </p:spTree>
    <p:extLst>
      <p:ext uri="{BB962C8B-B14F-4D97-AF65-F5344CB8AC3E}">
        <p14:creationId xmlns:p14="http://schemas.microsoft.com/office/powerpoint/2010/main" val="1129823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5C976-2D61-43F0-9796-86449A064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Calcic and relevant municipality maps</a:t>
            </a:r>
          </a:p>
        </p:txBody>
      </p:sp>
      <p:pic>
        <p:nvPicPr>
          <p:cNvPr id="5" name="Content Placeholder 4" descr="Chart&#10;&#10;Description automatically generated">
            <a:extLst>
              <a:ext uri="{FF2B5EF4-FFF2-40B4-BE49-F238E27FC236}">
                <a16:creationId xmlns:a16="http://schemas.microsoft.com/office/drawing/2014/main" id="{C4B0A1E9-7AC4-4EBD-918C-9445EF7DC5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119" y="1825625"/>
            <a:ext cx="6161761" cy="4351338"/>
          </a:xfrm>
        </p:spPr>
      </p:pic>
      <p:pic>
        <p:nvPicPr>
          <p:cNvPr id="4" name="Picture 3" descr="Map&#10;&#10;Description automatically generated">
            <a:extLst>
              <a:ext uri="{FF2B5EF4-FFF2-40B4-BE49-F238E27FC236}">
                <a16:creationId xmlns:a16="http://schemas.microsoft.com/office/drawing/2014/main" id="{138EC4C2-C1DE-41F1-9D0F-9B363BD1AFF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911" y="2619226"/>
            <a:ext cx="3141830" cy="2917974"/>
          </a:xfrm>
          <a:prstGeom prst="rect">
            <a:avLst/>
          </a:prstGeom>
        </p:spPr>
      </p:pic>
      <p:pic>
        <p:nvPicPr>
          <p:cNvPr id="15" name="Picture 14" descr="Map&#10;&#10;Description automatically generated">
            <a:extLst>
              <a:ext uri="{FF2B5EF4-FFF2-40B4-BE49-F238E27FC236}">
                <a16:creationId xmlns:a16="http://schemas.microsoft.com/office/drawing/2014/main" id="{64BDF5D4-E6B6-4FFC-B85F-C5C4F3821B7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607" y="1821494"/>
            <a:ext cx="1893306" cy="1408145"/>
          </a:xfrm>
          <a:prstGeom prst="rect">
            <a:avLst/>
          </a:prstGeom>
        </p:spPr>
      </p:pic>
      <p:pic>
        <p:nvPicPr>
          <p:cNvPr id="14" name="Picture 13" descr="Map&#10;&#10;Description automatically generated">
            <a:extLst>
              <a:ext uri="{FF2B5EF4-FFF2-40B4-BE49-F238E27FC236}">
                <a16:creationId xmlns:a16="http://schemas.microsoft.com/office/drawing/2014/main" id="{308793CE-4637-4386-B1C4-4792921AE85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591" y="3301019"/>
            <a:ext cx="1885268" cy="1475749"/>
          </a:xfrm>
          <a:prstGeom prst="rect">
            <a:avLst/>
          </a:prstGeom>
        </p:spPr>
      </p:pic>
      <p:pic>
        <p:nvPicPr>
          <p:cNvPr id="13" name="Content Placeholder 4" descr="Map&#10;&#10;Description automatically generated">
            <a:extLst>
              <a:ext uri="{FF2B5EF4-FFF2-40B4-BE49-F238E27FC236}">
                <a16:creationId xmlns:a16="http://schemas.microsoft.com/office/drawing/2014/main" id="{CE60A419-F904-4292-9CD1-0D38D4BFB151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344" y="2661237"/>
            <a:ext cx="1932154" cy="1408146"/>
          </a:xfrm>
          <a:prstGeom prst="rect">
            <a:avLst/>
          </a:prstGeom>
        </p:spPr>
      </p:pic>
      <p:pic>
        <p:nvPicPr>
          <p:cNvPr id="12" name="Picture 11" descr="Map&#10;&#10;Description automatically generated">
            <a:extLst>
              <a:ext uri="{FF2B5EF4-FFF2-40B4-BE49-F238E27FC236}">
                <a16:creationId xmlns:a16="http://schemas.microsoft.com/office/drawing/2014/main" id="{622F51BF-81F1-42B4-92E1-113818768784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541" y="2467669"/>
            <a:ext cx="1352862" cy="12761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5D87A25-334F-43A0-A65F-FA55BC916442}"/>
              </a:ext>
            </a:extLst>
          </p:cNvPr>
          <p:cNvSpPr txBox="1"/>
          <p:nvPr/>
        </p:nvSpPr>
        <p:spPr>
          <a:xfrm>
            <a:off x="5542701" y="6356017"/>
            <a:ext cx="6468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Based on maps from ARC (n.d.) and maps from Municipalities.co.za</a:t>
            </a:r>
          </a:p>
        </p:txBody>
      </p:sp>
    </p:spTree>
    <p:extLst>
      <p:ext uri="{BB962C8B-B14F-4D97-AF65-F5344CB8AC3E}">
        <p14:creationId xmlns:p14="http://schemas.microsoft.com/office/powerpoint/2010/main" val="814244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32FBC-B829-43F8-9783-3B4C07A10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err="1"/>
              <a:t>Vertic</a:t>
            </a:r>
            <a:r>
              <a:rPr lang="en-ZA" dirty="0"/>
              <a:t> and relevant municipality maps</a:t>
            </a:r>
          </a:p>
        </p:txBody>
      </p:sp>
      <p:pic>
        <p:nvPicPr>
          <p:cNvPr id="5" name="Content Placeholder 4" descr="Chart&#10;&#10;Description automatically generated">
            <a:extLst>
              <a:ext uri="{FF2B5EF4-FFF2-40B4-BE49-F238E27FC236}">
                <a16:creationId xmlns:a16="http://schemas.microsoft.com/office/drawing/2014/main" id="{14CFE090-E1BF-4AEB-8442-9549CDC3D9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119" y="1825625"/>
            <a:ext cx="6161761" cy="4351338"/>
          </a:xfrm>
        </p:spPr>
      </p:pic>
      <p:pic>
        <p:nvPicPr>
          <p:cNvPr id="6" name="Picture 5" descr="Map&#10;&#10;Description automatically generated">
            <a:extLst>
              <a:ext uri="{FF2B5EF4-FFF2-40B4-BE49-F238E27FC236}">
                <a16:creationId xmlns:a16="http://schemas.microsoft.com/office/drawing/2014/main" id="{ED67717B-8885-4230-B24C-86C42DE060D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541" y="2467669"/>
            <a:ext cx="1352862" cy="1276124"/>
          </a:xfrm>
          <a:prstGeom prst="rect">
            <a:avLst/>
          </a:prstGeom>
        </p:spPr>
      </p:pic>
      <p:pic>
        <p:nvPicPr>
          <p:cNvPr id="7" name="Content Placeholder 4" descr="Map&#10;&#10;Description automatically generated">
            <a:extLst>
              <a:ext uri="{FF2B5EF4-FFF2-40B4-BE49-F238E27FC236}">
                <a16:creationId xmlns:a16="http://schemas.microsoft.com/office/drawing/2014/main" id="{63B0AF76-F828-403D-8905-9A332DE3B41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344" y="2661237"/>
            <a:ext cx="1932154" cy="1408146"/>
          </a:xfrm>
          <a:prstGeom prst="rect">
            <a:avLst/>
          </a:prstGeom>
        </p:spPr>
      </p:pic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7F166E65-5930-4B56-BAF4-DD5BA35942F3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591" y="3301019"/>
            <a:ext cx="1885268" cy="1475749"/>
          </a:xfrm>
          <a:prstGeom prst="rect">
            <a:avLst/>
          </a:prstGeom>
        </p:spPr>
      </p:pic>
      <p:pic>
        <p:nvPicPr>
          <p:cNvPr id="4" name="Picture 3" descr="Map&#10;&#10;Description automatically generated">
            <a:extLst>
              <a:ext uri="{FF2B5EF4-FFF2-40B4-BE49-F238E27FC236}">
                <a16:creationId xmlns:a16="http://schemas.microsoft.com/office/drawing/2014/main" id="{4DD22223-56B9-4AE4-A235-95C599CDA15C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607" y="1821494"/>
            <a:ext cx="1893306" cy="140814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624578B-4483-46A9-8C4B-3C7AAA3EEA49}"/>
              </a:ext>
            </a:extLst>
          </p:cNvPr>
          <p:cNvSpPr txBox="1"/>
          <p:nvPr/>
        </p:nvSpPr>
        <p:spPr>
          <a:xfrm>
            <a:off x="5542701" y="6356017"/>
            <a:ext cx="6468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Based on maps from ARC (n.d.) and maps from Municipalities.co.za</a:t>
            </a:r>
          </a:p>
        </p:txBody>
      </p:sp>
    </p:spTree>
    <p:extLst>
      <p:ext uri="{BB962C8B-B14F-4D97-AF65-F5344CB8AC3E}">
        <p14:creationId xmlns:p14="http://schemas.microsoft.com/office/powerpoint/2010/main" val="3730212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4EBFD-FDF8-4D7C-9BB2-5EDD2462E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Horticultural areas</a:t>
            </a:r>
          </a:p>
        </p:txBody>
      </p:sp>
      <p:pic>
        <p:nvPicPr>
          <p:cNvPr id="20" name="Picture 19" descr="A green light in the dark&#10;&#10;Description automatically generated with low confidence">
            <a:extLst>
              <a:ext uri="{FF2B5EF4-FFF2-40B4-BE49-F238E27FC236}">
                <a16:creationId xmlns:a16="http://schemas.microsoft.com/office/drawing/2014/main" id="{48FDE0C0-4D15-4A05-8EFD-65C3FAADEF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79" t="25623" r="-118225" b="29395"/>
          <a:stretch/>
        </p:blipFill>
        <p:spPr>
          <a:xfrm>
            <a:off x="1413507" y="1488395"/>
            <a:ext cx="1145568" cy="114610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41411351-3A8B-4243-96D0-EE96A7F790A8}"/>
              </a:ext>
            </a:extLst>
          </p:cNvPr>
          <p:cNvGrpSpPr/>
          <p:nvPr/>
        </p:nvGrpSpPr>
        <p:grpSpPr>
          <a:xfrm>
            <a:off x="6588000" y="4137211"/>
            <a:ext cx="3506785" cy="1073587"/>
            <a:chOff x="1278466" y="2605087"/>
            <a:chExt cx="3625457" cy="1434263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9131F54-6800-48FB-87E0-D8CB1A5F17DD}"/>
                </a:ext>
              </a:extLst>
            </p:cNvPr>
            <p:cNvGrpSpPr/>
            <p:nvPr/>
          </p:nvGrpSpPr>
          <p:grpSpPr>
            <a:xfrm>
              <a:off x="1278466" y="2605087"/>
              <a:ext cx="409401" cy="1198562"/>
              <a:chOff x="1278466" y="2605087"/>
              <a:chExt cx="409401" cy="1198562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EFA51A82-1DB9-451C-9883-CB76BF54BB15}"/>
                  </a:ext>
                </a:extLst>
              </p:cNvPr>
              <p:cNvSpPr/>
              <p:nvPr/>
            </p:nvSpPr>
            <p:spPr>
              <a:xfrm>
                <a:off x="1278466" y="2605087"/>
                <a:ext cx="409401" cy="332846"/>
              </a:xfrm>
              <a:prstGeom prst="rect">
                <a:avLst/>
              </a:prstGeom>
              <a:solidFill>
                <a:srgbClr val="3366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7E379EDA-155E-4368-919C-DEEFCC45EE58}"/>
                  </a:ext>
                </a:extLst>
              </p:cNvPr>
              <p:cNvSpPr/>
              <p:nvPr/>
            </p:nvSpPr>
            <p:spPr>
              <a:xfrm>
                <a:off x="1278466" y="3037946"/>
                <a:ext cx="409401" cy="332846"/>
              </a:xfrm>
              <a:prstGeom prst="rect">
                <a:avLst/>
              </a:prstGeom>
              <a:solidFill>
                <a:srgbClr val="4C99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394FBFFD-30B3-45FD-AEC9-CDDE7DD0D054}"/>
                  </a:ext>
                </a:extLst>
              </p:cNvPr>
              <p:cNvSpPr/>
              <p:nvPr/>
            </p:nvSpPr>
            <p:spPr>
              <a:xfrm>
                <a:off x="1278467" y="3470803"/>
                <a:ext cx="406400" cy="332846"/>
              </a:xfrm>
              <a:prstGeom prst="rect">
                <a:avLst/>
              </a:prstGeom>
              <a:solidFill>
                <a:srgbClr val="66CC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517296B-16DF-424B-96FF-016B8576E8CE}"/>
                </a:ext>
              </a:extLst>
            </p:cNvPr>
            <p:cNvSpPr txBox="1"/>
            <p:nvPr/>
          </p:nvSpPr>
          <p:spPr>
            <a:xfrm>
              <a:off x="1725085" y="2608814"/>
              <a:ext cx="2705866" cy="5648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100" dirty="0"/>
                <a:t>7000 &lt; ha horticultural crops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B597F72-67A7-47D3-905F-27A69FF51636}"/>
                </a:ext>
              </a:extLst>
            </p:cNvPr>
            <p:cNvSpPr txBox="1"/>
            <p:nvPr/>
          </p:nvSpPr>
          <p:spPr>
            <a:xfrm>
              <a:off x="1725085" y="3041662"/>
              <a:ext cx="3178837" cy="5648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100" dirty="0"/>
                <a:t>4000 – 7000 ha horticultural crops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6B8016B-B986-482D-BB24-8A123DDED8A8}"/>
                </a:ext>
              </a:extLst>
            </p:cNvPr>
            <p:cNvSpPr txBox="1"/>
            <p:nvPr/>
          </p:nvSpPr>
          <p:spPr>
            <a:xfrm>
              <a:off x="1725085" y="3474511"/>
              <a:ext cx="3178838" cy="5648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100" dirty="0"/>
                <a:t>1000 – 4000 ha horticultural crops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6D8052D-BC0A-4657-8241-2F15D2CD9ECE}"/>
              </a:ext>
            </a:extLst>
          </p:cNvPr>
          <p:cNvGrpSpPr/>
          <p:nvPr/>
        </p:nvGrpSpPr>
        <p:grpSpPr>
          <a:xfrm>
            <a:off x="3349625" y="1825165"/>
            <a:ext cx="5176329" cy="3708860"/>
            <a:chOff x="3349625" y="1825165"/>
            <a:chExt cx="5176329" cy="3708860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51C9DA1-3060-4553-A376-D91F5FA30C0C}"/>
                </a:ext>
              </a:extLst>
            </p:cNvPr>
            <p:cNvGrpSpPr/>
            <p:nvPr/>
          </p:nvGrpSpPr>
          <p:grpSpPr>
            <a:xfrm>
              <a:off x="3349625" y="2472267"/>
              <a:ext cx="5176329" cy="3061758"/>
              <a:chOff x="3349625" y="2472267"/>
              <a:chExt cx="5176329" cy="3061758"/>
            </a:xfrm>
          </p:grpSpPr>
          <p:pic>
            <p:nvPicPr>
              <p:cNvPr id="18" name="Picture 17" descr="Map&#10;&#10;Description automatically generated">
                <a:extLst>
                  <a:ext uri="{FF2B5EF4-FFF2-40B4-BE49-F238E27FC236}">
                    <a16:creationId xmlns:a16="http://schemas.microsoft.com/office/drawing/2014/main" id="{A2CE054B-5D21-43F5-BFCD-4D5C7F8787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49625" y="2628145"/>
                <a:ext cx="3140077" cy="2905880"/>
              </a:xfrm>
              <a:prstGeom prst="rect">
                <a:avLst/>
              </a:prstGeom>
            </p:spPr>
          </p:pic>
          <p:pic>
            <p:nvPicPr>
              <p:cNvPr id="22" name="Picture 21" descr="A green light in the dark&#10;&#10;Description automatically generated with low confidence">
                <a:extLst>
                  <a:ext uri="{FF2B5EF4-FFF2-40B4-BE49-F238E27FC236}">
                    <a16:creationId xmlns:a16="http://schemas.microsoft.com/office/drawing/2014/main" id="{17BF25D6-637A-4D25-87FC-2F08429D20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0597" b="49871"/>
              <a:stretch/>
            </p:blipFill>
            <p:spPr>
              <a:xfrm>
                <a:off x="3805239" y="4440387"/>
                <a:ext cx="858837" cy="824940"/>
              </a:xfrm>
              <a:prstGeom prst="rect">
                <a:avLst/>
              </a:prstGeom>
            </p:spPr>
          </p:pic>
          <p:pic>
            <p:nvPicPr>
              <p:cNvPr id="14" name="Picture 13" descr="Map&#10;&#10;Description automatically generated">
                <a:extLst>
                  <a:ext uri="{FF2B5EF4-FFF2-40B4-BE49-F238E27FC236}">
                    <a16:creationId xmlns:a16="http://schemas.microsoft.com/office/drawing/2014/main" id="{ADD51D1E-B642-4916-A41B-93DEDEEDF4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82639" y="2472267"/>
                <a:ext cx="1343315" cy="1269432"/>
              </a:xfrm>
              <a:prstGeom prst="rect">
                <a:avLst/>
              </a:prstGeom>
            </p:spPr>
          </p:pic>
          <p:pic>
            <p:nvPicPr>
              <p:cNvPr id="4" name="Picture 3" descr="A picture containing silhouette&#10;&#10;Description automatically generated">
                <a:extLst>
                  <a:ext uri="{FF2B5EF4-FFF2-40B4-BE49-F238E27FC236}">
                    <a16:creationId xmlns:a16="http://schemas.microsoft.com/office/drawing/2014/main" id="{C36C6802-C950-4FCA-8065-C1D846A39A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114" b="48984"/>
              <a:stretch/>
            </p:blipFill>
            <p:spPr>
              <a:xfrm>
                <a:off x="6553368" y="3298174"/>
                <a:ext cx="1248992" cy="761593"/>
              </a:xfrm>
              <a:prstGeom prst="rect">
                <a:avLst/>
              </a:prstGeom>
            </p:spPr>
          </p:pic>
          <p:pic>
            <p:nvPicPr>
              <p:cNvPr id="16" name="Picture 15" descr="Map&#10;&#10;Description automatically generated">
                <a:extLst>
                  <a:ext uri="{FF2B5EF4-FFF2-40B4-BE49-F238E27FC236}">
                    <a16:creationId xmlns:a16="http://schemas.microsoft.com/office/drawing/2014/main" id="{626298BC-39C1-43D1-9074-8326C289FE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9442" y="2660648"/>
                <a:ext cx="1931370" cy="1414729"/>
              </a:xfrm>
              <a:prstGeom prst="rect">
                <a:avLst/>
              </a:prstGeom>
            </p:spPr>
          </p:pic>
        </p:grpSp>
        <p:pic>
          <p:nvPicPr>
            <p:cNvPr id="36" name="Picture 35" descr="Map&#10;&#10;Description automatically generated">
              <a:extLst>
                <a:ext uri="{FF2B5EF4-FFF2-40B4-BE49-F238E27FC236}">
                  <a16:creationId xmlns:a16="http://schemas.microsoft.com/office/drawing/2014/main" id="{9F1E2CA7-6C4C-4EBE-827E-0707DE77029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0717" y="1825165"/>
              <a:ext cx="1894751" cy="1409221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2624CDB5-7C4D-42F6-A078-0286A83EFF8D}"/>
              </a:ext>
            </a:extLst>
          </p:cNvPr>
          <p:cNvSpPr txBox="1"/>
          <p:nvPr/>
        </p:nvSpPr>
        <p:spPr>
          <a:xfrm>
            <a:off x="4064775" y="6369508"/>
            <a:ext cx="8127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Based on data from Statistics South Africa (2020) and maps from Municipalities.co.za</a:t>
            </a:r>
          </a:p>
        </p:txBody>
      </p:sp>
    </p:spTree>
    <p:extLst>
      <p:ext uri="{BB962C8B-B14F-4D97-AF65-F5344CB8AC3E}">
        <p14:creationId xmlns:p14="http://schemas.microsoft.com/office/powerpoint/2010/main" val="2652407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F05D3DE3-9BFA-45F7-85D1-E616B6B921B9}"/>
              </a:ext>
            </a:extLst>
          </p:cNvPr>
          <p:cNvGrpSpPr/>
          <p:nvPr/>
        </p:nvGrpSpPr>
        <p:grpSpPr>
          <a:xfrm>
            <a:off x="3342640" y="1820862"/>
            <a:ext cx="5184047" cy="3719319"/>
            <a:chOff x="3342640" y="1820862"/>
            <a:chExt cx="5184047" cy="3719319"/>
          </a:xfrm>
        </p:grpSpPr>
        <p:pic>
          <p:nvPicPr>
            <p:cNvPr id="18" name="Picture 17" descr="Map&#10;&#10;Description automatically generated">
              <a:extLst>
                <a:ext uri="{FF2B5EF4-FFF2-40B4-BE49-F238E27FC236}">
                  <a16:creationId xmlns:a16="http://schemas.microsoft.com/office/drawing/2014/main" id="{C8FAC581-DDBF-45F4-908A-790957E886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2640" y="2621280"/>
              <a:ext cx="3142827" cy="2918901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FFD0F6C-6190-4484-B3C9-93746205BB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7679" b="52039"/>
            <a:stretch/>
          </p:blipFill>
          <p:spPr>
            <a:xfrm>
              <a:off x="3796021" y="4439262"/>
              <a:ext cx="718827" cy="810071"/>
            </a:xfrm>
            <a:prstGeom prst="rect">
              <a:avLst/>
            </a:prstGeom>
          </p:spPr>
        </p:pic>
        <p:pic>
          <p:nvPicPr>
            <p:cNvPr id="9" name="Picture 8" descr="A map of the world&#10;&#10;Description automatically generated with medium confidence">
              <a:extLst>
                <a:ext uri="{FF2B5EF4-FFF2-40B4-BE49-F238E27FC236}">
                  <a16:creationId xmlns:a16="http://schemas.microsoft.com/office/drawing/2014/main" id="{5395DC86-384C-4F95-8A22-4383276D16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6814" y="1820862"/>
              <a:ext cx="1898849" cy="1411093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499FDA1-2B9F-4523-8E76-EF69C8DE45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99" b="53509"/>
            <a:stretch/>
          </p:blipFill>
          <p:spPr>
            <a:xfrm>
              <a:off x="6578402" y="3298625"/>
              <a:ext cx="1220987" cy="690761"/>
            </a:xfrm>
            <a:prstGeom prst="rect">
              <a:avLst/>
            </a:prstGeom>
          </p:spPr>
        </p:pic>
        <p:pic>
          <p:nvPicPr>
            <p:cNvPr id="14" name="Picture 13" descr="Map&#10;&#10;Description automatically generated">
              <a:extLst>
                <a:ext uri="{FF2B5EF4-FFF2-40B4-BE49-F238E27FC236}">
                  <a16:creationId xmlns:a16="http://schemas.microsoft.com/office/drawing/2014/main" id="{5FD62B05-B936-4FC0-B412-4CA91BD6FA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3963" y="2474060"/>
              <a:ext cx="1342724" cy="1268874"/>
            </a:xfrm>
            <a:prstGeom prst="rect">
              <a:avLst/>
            </a:prstGeom>
          </p:spPr>
        </p:pic>
        <p:pic>
          <p:nvPicPr>
            <p:cNvPr id="16" name="Picture 15" descr="Map&#10;&#10;Description automatically generated">
              <a:extLst>
                <a:ext uri="{FF2B5EF4-FFF2-40B4-BE49-F238E27FC236}">
                  <a16:creationId xmlns:a16="http://schemas.microsoft.com/office/drawing/2014/main" id="{081EF036-1C0C-45E4-A393-4D4A8ED40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4926" y="2657474"/>
              <a:ext cx="1930749" cy="1416052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164EBFD-FDF8-4D7C-9BB2-5EDD2462E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Field crop areas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91ACCAA-B7CA-4B2E-B9A6-DC89362309E1}"/>
              </a:ext>
            </a:extLst>
          </p:cNvPr>
          <p:cNvGrpSpPr/>
          <p:nvPr/>
        </p:nvGrpSpPr>
        <p:grpSpPr>
          <a:xfrm>
            <a:off x="6576814" y="4140000"/>
            <a:ext cx="3540227" cy="932400"/>
            <a:chOff x="1278467" y="2500521"/>
            <a:chExt cx="3540227" cy="137022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A68F829-E286-415D-B302-A94C003A3233}"/>
                </a:ext>
              </a:extLst>
            </p:cNvPr>
            <p:cNvGrpSpPr/>
            <p:nvPr/>
          </p:nvGrpSpPr>
          <p:grpSpPr>
            <a:xfrm>
              <a:off x="1278467" y="2521683"/>
              <a:ext cx="407186" cy="1349067"/>
              <a:chOff x="1278467" y="2521683"/>
              <a:chExt cx="407186" cy="1349067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E0CF7C2-287D-4A87-861E-B5A56B60B8AF}"/>
                  </a:ext>
                </a:extLst>
              </p:cNvPr>
              <p:cNvSpPr/>
              <p:nvPr/>
            </p:nvSpPr>
            <p:spPr>
              <a:xfrm>
                <a:off x="1289653" y="2521683"/>
                <a:ext cx="396000" cy="370332"/>
              </a:xfrm>
              <a:prstGeom prst="rect">
                <a:avLst/>
              </a:prstGeom>
              <a:solidFill>
                <a:srgbClr val="6666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dirty="0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95E4A918-3CB6-4577-93D0-0436C25A440E}"/>
                  </a:ext>
                </a:extLst>
              </p:cNvPr>
              <p:cNvSpPr/>
              <p:nvPr/>
            </p:nvSpPr>
            <p:spPr>
              <a:xfrm>
                <a:off x="1278467" y="3013696"/>
                <a:ext cx="396000" cy="370332"/>
              </a:xfrm>
              <a:prstGeom prst="rect">
                <a:avLst/>
              </a:prstGeom>
              <a:solidFill>
                <a:srgbClr val="9999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BC1B0115-2FE3-467F-A270-69F4F9481710}"/>
                  </a:ext>
                </a:extLst>
              </p:cNvPr>
              <p:cNvSpPr/>
              <p:nvPr/>
            </p:nvSpPr>
            <p:spPr>
              <a:xfrm>
                <a:off x="1278467" y="3500418"/>
                <a:ext cx="396000" cy="370332"/>
              </a:xfrm>
              <a:prstGeom prst="rect">
                <a:avLst/>
              </a:prstGeom>
              <a:solidFill>
                <a:srgbClr val="CCCC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8788177-B11B-4D89-BAAF-969B02D750DC}"/>
                </a:ext>
              </a:extLst>
            </p:cNvPr>
            <p:cNvSpPr txBox="1"/>
            <p:nvPr/>
          </p:nvSpPr>
          <p:spPr>
            <a:xfrm>
              <a:off x="1721653" y="2500521"/>
              <a:ext cx="278794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100" dirty="0"/>
                <a:t>0,2 &lt; ha field crops/ha municipal surface area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5DD470B-267C-48F8-A272-8DEC2E1EC9D7}"/>
                </a:ext>
              </a:extLst>
            </p:cNvPr>
            <p:cNvSpPr txBox="1"/>
            <p:nvPr/>
          </p:nvSpPr>
          <p:spPr>
            <a:xfrm>
              <a:off x="1747019" y="2976662"/>
              <a:ext cx="299953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100" dirty="0"/>
                <a:t>0,1 – 0,2 ha field crops/ha municipal surface area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8EC967A-CF58-4AD5-A310-E58D55535EFF}"/>
                </a:ext>
              </a:extLst>
            </p:cNvPr>
            <p:cNvSpPr txBox="1"/>
            <p:nvPr/>
          </p:nvSpPr>
          <p:spPr>
            <a:xfrm>
              <a:off x="1747019" y="3452560"/>
              <a:ext cx="307167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100" dirty="0"/>
                <a:t>0,02 – 0,1 ha field crops/ha municipal surface area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9FBB81A-E952-4431-8D94-4798ED8B03E4}"/>
              </a:ext>
            </a:extLst>
          </p:cNvPr>
          <p:cNvSpPr txBox="1"/>
          <p:nvPr/>
        </p:nvSpPr>
        <p:spPr>
          <a:xfrm>
            <a:off x="4064775" y="6369508"/>
            <a:ext cx="8127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Based on data from Statistics South Africa (2020) and maps from Municipalities.co.za</a:t>
            </a:r>
          </a:p>
        </p:txBody>
      </p:sp>
    </p:spTree>
    <p:extLst>
      <p:ext uri="{BB962C8B-B14F-4D97-AF65-F5344CB8AC3E}">
        <p14:creationId xmlns:p14="http://schemas.microsoft.com/office/powerpoint/2010/main" val="2836876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4EBFD-FDF8-4D7C-9BB2-5EDD2462E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Grazing land that overlaps with appropriate soils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E1778AA-11ED-4D05-B2AE-AD05B7DF4A21}"/>
              </a:ext>
            </a:extLst>
          </p:cNvPr>
          <p:cNvGrpSpPr/>
          <p:nvPr/>
        </p:nvGrpSpPr>
        <p:grpSpPr>
          <a:xfrm>
            <a:off x="3341057" y="1825622"/>
            <a:ext cx="5183932" cy="4278230"/>
            <a:chOff x="3341057" y="1825622"/>
            <a:chExt cx="5183932" cy="4278230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ED48121-F169-4F47-B4D0-78A584085966}"/>
                </a:ext>
              </a:extLst>
            </p:cNvPr>
            <p:cNvGrpSpPr/>
            <p:nvPr/>
          </p:nvGrpSpPr>
          <p:grpSpPr>
            <a:xfrm>
              <a:off x="3341057" y="1825622"/>
              <a:ext cx="5183932" cy="3703073"/>
              <a:chOff x="3341057" y="1825622"/>
              <a:chExt cx="5183932" cy="3703073"/>
            </a:xfrm>
          </p:grpSpPr>
          <p:pic>
            <p:nvPicPr>
              <p:cNvPr id="4" name="Picture 3" descr="A picture containing silhouette&#10;&#10;Description automatically generated">
                <a:extLst>
                  <a:ext uri="{FF2B5EF4-FFF2-40B4-BE49-F238E27FC236}">
                    <a16:creationId xmlns:a16="http://schemas.microsoft.com/office/drawing/2014/main" id="{B026EACA-3541-4296-9C8C-8BF52B2CD8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11937" y="3297002"/>
                <a:ext cx="1885625" cy="1484930"/>
              </a:xfrm>
              <a:prstGeom prst="rect">
                <a:avLst/>
              </a:prstGeom>
            </p:spPr>
          </p:pic>
          <p:pic>
            <p:nvPicPr>
              <p:cNvPr id="14" name="Picture 13" descr="Map&#10;&#10;Description automatically generated">
                <a:extLst>
                  <a:ext uri="{FF2B5EF4-FFF2-40B4-BE49-F238E27FC236}">
                    <a16:creationId xmlns:a16="http://schemas.microsoft.com/office/drawing/2014/main" id="{02D482AE-76FD-4D04-9092-65E72EB7AA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77617" y="2466583"/>
                <a:ext cx="1347372" cy="1273266"/>
              </a:xfrm>
              <a:prstGeom prst="rect">
                <a:avLst/>
              </a:prstGeom>
            </p:spPr>
          </p:pic>
          <p:pic>
            <p:nvPicPr>
              <p:cNvPr id="18" name="Picture 17" descr="Map&#10;&#10;Description automatically generated">
                <a:extLst>
                  <a:ext uri="{FF2B5EF4-FFF2-40B4-BE49-F238E27FC236}">
                    <a16:creationId xmlns:a16="http://schemas.microsoft.com/office/drawing/2014/main" id="{5ED53510-84AC-439C-BBD7-E4F8E0D669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41057" y="2605087"/>
                <a:ext cx="3139117" cy="2923608"/>
              </a:xfrm>
              <a:prstGeom prst="rect">
                <a:avLst/>
              </a:prstGeom>
            </p:spPr>
          </p:pic>
          <p:pic>
            <p:nvPicPr>
              <p:cNvPr id="16" name="Picture 15" descr="Map&#10;&#10;Description automatically generated">
                <a:extLst>
                  <a:ext uri="{FF2B5EF4-FFF2-40B4-BE49-F238E27FC236}">
                    <a16:creationId xmlns:a16="http://schemas.microsoft.com/office/drawing/2014/main" id="{73C56521-688D-492F-94A1-6ACFB2206A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5275" y="2657475"/>
                <a:ext cx="1940673" cy="1409700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28D3F781-4890-4188-B89E-586508774D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82101" y="1825622"/>
                <a:ext cx="1885624" cy="1396832"/>
              </a:xfrm>
              <a:prstGeom prst="rect">
                <a:avLst/>
              </a:prstGeom>
            </p:spPr>
          </p:pic>
        </p:grp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4FF6A16F-4613-463F-BF34-C6B560070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8024" y="4440620"/>
              <a:ext cx="2202956" cy="1663232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17431BB-09DD-4210-98EA-3869346EC382}"/>
              </a:ext>
            </a:extLst>
          </p:cNvPr>
          <p:cNvGrpSpPr/>
          <p:nvPr/>
        </p:nvGrpSpPr>
        <p:grpSpPr>
          <a:xfrm>
            <a:off x="6582100" y="4141722"/>
            <a:ext cx="3485059" cy="929867"/>
            <a:chOff x="1278466" y="2586844"/>
            <a:chExt cx="5104994" cy="1212574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F242E2D-6ACE-4E02-83FE-0D47BF1A19FA}"/>
                </a:ext>
              </a:extLst>
            </p:cNvPr>
            <p:cNvGrpSpPr/>
            <p:nvPr/>
          </p:nvGrpSpPr>
          <p:grpSpPr>
            <a:xfrm>
              <a:off x="1278466" y="2605087"/>
              <a:ext cx="580071" cy="1194331"/>
              <a:chOff x="1278466" y="2605087"/>
              <a:chExt cx="580071" cy="1194331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C448A1A7-9CA4-400F-9310-64E4AB487F14}"/>
                  </a:ext>
                </a:extLst>
              </p:cNvPr>
              <p:cNvSpPr/>
              <p:nvPr/>
            </p:nvSpPr>
            <p:spPr>
              <a:xfrm>
                <a:off x="1278466" y="2605087"/>
                <a:ext cx="580069" cy="328615"/>
              </a:xfrm>
              <a:prstGeom prst="rect">
                <a:avLst/>
              </a:prstGeom>
              <a:solidFill>
                <a:srgbClr val="6633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66756243-B960-46B7-9342-1A26D5C64FE9}"/>
                  </a:ext>
                </a:extLst>
              </p:cNvPr>
              <p:cNvSpPr/>
              <p:nvPr/>
            </p:nvSpPr>
            <p:spPr>
              <a:xfrm>
                <a:off x="1278466" y="3037945"/>
                <a:ext cx="580070" cy="328615"/>
              </a:xfrm>
              <a:prstGeom prst="rect">
                <a:avLst/>
              </a:prstGeom>
              <a:solidFill>
                <a:srgbClr val="994C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4F6ACD08-71EA-4866-A139-99CF5266397E}"/>
                  </a:ext>
                </a:extLst>
              </p:cNvPr>
              <p:cNvSpPr/>
              <p:nvPr/>
            </p:nvSpPr>
            <p:spPr>
              <a:xfrm>
                <a:off x="1278467" y="3470802"/>
                <a:ext cx="580070" cy="328616"/>
              </a:xfrm>
              <a:prstGeom prst="rect">
                <a:avLst/>
              </a:prstGeom>
              <a:solidFill>
                <a:srgbClr val="CC66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FF54DEF-F159-44E7-B8C8-4515CA4AB80F}"/>
                </a:ext>
              </a:extLst>
            </p:cNvPr>
            <p:cNvSpPr txBox="1"/>
            <p:nvPr/>
          </p:nvSpPr>
          <p:spPr>
            <a:xfrm>
              <a:off x="1928402" y="2586844"/>
              <a:ext cx="4120207" cy="3411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100" dirty="0"/>
                <a:t>0,8 &lt; ha grazing/ha municipal surface area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E1E5017-6EBA-4F42-9C5D-666C646C9D1D}"/>
                </a:ext>
              </a:extLst>
            </p:cNvPr>
            <p:cNvSpPr txBox="1"/>
            <p:nvPr/>
          </p:nvSpPr>
          <p:spPr>
            <a:xfrm>
              <a:off x="1928402" y="3019702"/>
              <a:ext cx="4455058" cy="3411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100" dirty="0"/>
                <a:t>0,6 – 0,8 ha grazing/ha municipal surface area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8603D57-009C-44B0-8AFA-3E4E9EB013CF}"/>
                </a:ext>
              </a:extLst>
            </p:cNvPr>
            <p:cNvSpPr txBox="1"/>
            <p:nvPr/>
          </p:nvSpPr>
          <p:spPr>
            <a:xfrm>
              <a:off x="1928402" y="3452560"/>
              <a:ext cx="4455058" cy="3411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100" dirty="0"/>
                <a:t>0,4 – 0,6 ha grazing/ha municipal surface area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685A588C-29A9-4B05-803F-D319433E309E}"/>
              </a:ext>
            </a:extLst>
          </p:cNvPr>
          <p:cNvSpPr txBox="1"/>
          <p:nvPr/>
        </p:nvSpPr>
        <p:spPr>
          <a:xfrm>
            <a:off x="4064775" y="6369508"/>
            <a:ext cx="8127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Based on data from Statistics South Africa (2020) and maps from Municipalities.co.za</a:t>
            </a:r>
          </a:p>
        </p:txBody>
      </p:sp>
    </p:spTree>
    <p:extLst>
      <p:ext uri="{BB962C8B-B14F-4D97-AF65-F5344CB8AC3E}">
        <p14:creationId xmlns:p14="http://schemas.microsoft.com/office/powerpoint/2010/main" val="3970429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>
            <a:extLst>
              <a:ext uri="{FF2B5EF4-FFF2-40B4-BE49-F238E27FC236}">
                <a16:creationId xmlns:a16="http://schemas.microsoft.com/office/drawing/2014/main" id="{DE243C73-0E30-4D4D-A179-3F8B6C3F3C9E}"/>
              </a:ext>
            </a:extLst>
          </p:cNvPr>
          <p:cNvGrpSpPr/>
          <p:nvPr/>
        </p:nvGrpSpPr>
        <p:grpSpPr>
          <a:xfrm>
            <a:off x="6244288" y="100663"/>
            <a:ext cx="5176329" cy="3708860"/>
            <a:chOff x="3349625" y="1825165"/>
            <a:chExt cx="5176329" cy="3708860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F42F04F3-DF1A-44C9-B20C-2B81EEC346AE}"/>
                </a:ext>
              </a:extLst>
            </p:cNvPr>
            <p:cNvGrpSpPr/>
            <p:nvPr/>
          </p:nvGrpSpPr>
          <p:grpSpPr>
            <a:xfrm>
              <a:off x="3349625" y="2472267"/>
              <a:ext cx="5176329" cy="3061758"/>
              <a:chOff x="3349625" y="2472267"/>
              <a:chExt cx="5176329" cy="3061758"/>
            </a:xfrm>
          </p:grpSpPr>
          <p:pic>
            <p:nvPicPr>
              <p:cNvPr id="71" name="Picture 70" descr="Map&#10;&#10;Description automatically generated">
                <a:extLst>
                  <a:ext uri="{FF2B5EF4-FFF2-40B4-BE49-F238E27FC236}">
                    <a16:creationId xmlns:a16="http://schemas.microsoft.com/office/drawing/2014/main" id="{D00DFF43-0315-4C4F-8CAA-D96FFFF9A4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49625" y="2628145"/>
                <a:ext cx="3140077" cy="2905880"/>
              </a:xfrm>
              <a:prstGeom prst="rect">
                <a:avLst/>
              </a:prstGeom>
            </p:spPr>
          </p:pic>
          <p:pic>
            <p:nvPicPr>
              <p:cNvPr id="72" name="Picture 71" descr="A green light in the dark&#10;&#10;Description automatically generated with low confidence">
                <a:extLst>
                  <a:ext uri="{FF2B5EF4-FFF2-40B4-BE49-F238E27FC236}">
                    <a16:creationId xmlns:a16="http://schemas.microsoft.com/office/drawing/2014/main" id="{2297170C-E810-4DA0-B4BD-BC8F639E189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0597" b="49871"/>
              <a:stretch/>
            </p:blipFill>
            <p:spPr>
              <a:xfrm>
                <a:off x="3805239" y="4440387"/>
                <a:ext cx="858837" cy="824940"/>
              </a:xfrm>
              <a:prstGeom prst="rect">
                <a:avLst/>
              </a:prstGeom>
            </p:spPr>
          </p:pic>
          <p:pic>
            <p:nvPicPr>
              <p:cNvPr id="73" name="Picture 72" descr="Map&#10;&#10;Description automatically generated">
                <a:extLst>
                  <a:ext uri="{FF2B5EF4-FFF2-40B4-BE49-F238E27FC236}">
                    <a16:creationId xmlns:a16="http://schemas.microsoft.com/office/drawing/2014/main" id="{DD3C50BA-665F-4EF3-A876-F59E2536FD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82639" y="2472267"/>
                <a:ext cx="1343315" cy="1269432"/>
              </a:xfrm>
              <a:prstGeom prst="rect">
                <a:avLst/>
              </a:prstGeom>
            </p:spPr>
          </p:pic>
          <p:pic>
            <p:nvPicPr>
              <p:cNvPr id="74" name="Picture 73" descr="A picture containing silhouette&#10;&#10;Description automatically generated">
                <a:extLst>
                  <a:ext uri="{FF2B5EF4-FFF2-40B4-BE49-F238E27FC236}">
                    <a16:creationId xmlns:a16="http://schemas.microsoft.com/office/drawing/2014/main" id="{0F16781B-968D-4B31-A5DC-9D8979725F9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114" b="48984"/>
              <a:stretch/>
            </p:blipFill>
            <p:spPr>
              <a:xfrm>
                <a:off x="6553368" y="3298174"/>
                <a:ext cx="1248992" cy="761593"/>
              </a:xfrm>
              <a:prstGeom prst="rect">
                <a:avLst/>
              </a:prstGeom>
            </p:spPr>
          </p:pic>
          <p:pic>
            <p:nvPicPr>
              <p:cNvPr id="75" name="Picture 74" descr="Map&#10;&#10;Description automatically generated">
                <a:extLst>
                  <a:ext uri="{FF2B5EF4-FFF2-40B4-BE49-F238E27FC236}">
                    <a16:creationId xmlns:a16="http://schemas.microsoft.com/office/drawing/2014/main" id="{AF5CBCB4-0618-49D2-B1EE-35A66DE561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9442" y="2660648"/>
                <a:ext cx="1931370" cy="1414729"/>
              </a:xfrm>
              <a:prstGeom prst="rect">
                <a:avLst/>
              </a:prstGeom>
            </p:spPr>
          </p:pic>
        </p:grpSp>
        <p:pic>
          <p:nvPicPr>
            <p:cNvPr id="70" name="Picture 69" descr="Map&#10;&#10;Description automatically generated">
              <a:extLst>
                <a:ext uri="{FF2B5EF4-FFF2-40B4-BE49-F238E27FC236}">
                  <a16:creationId xmlns:a16="http://schemas.microsoft.com/office/drawing/2014/main" id="{8F43E434-63BB-4F11-9C82-62FF4AB60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0717" y="1825165"/>
              <a:ext cx="1894751" cy="140922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7553448-8AE1-43B4-AA26-2499E8DA09CD}"/>
              </a:ext>
            </a:extLst>
          </p:cNvPr>
          <p:cNvGrpSpPr/>
          <p:nvPr/>
        </p:nvGrpSpPr>
        <p:grpSpPr>
          <a:xfrm>
            <a:off x="9454913" y="2361144"/>
            <a:ext cx="2463814" cy="828000"/>
            <a:chOff x="1278467" y="2586844"/>
            <a:chExt cx="2463814" cy="1216805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B672EF5-788F-4F71-8896-FED28381F78C}"/>
                </a:ext>
              </a:extLst>
            </p:cNvPr>
            <p:cNvGrpSpPr/>
            <p:nvPr/>
          </p:nvGrpSpPr>
          <p:grpSpPr>
            <a:xfrm>
              <a:off x="1278467" y="2605087"/>
              <a:ext cx="288000" cy="1198562"/>
              <a:chOff x="1278467" y="2605087"/>
              <a:chExt cx="288000" cy="1198562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40790C9-3CAC-440C-B304-CC7C15FED547}"/>
                  </a:ext>
                </a:extLst>
              </p:cNvPr>
              <p:cNvSpPr/>
              <p:nvPr/>
            </p:nvSpPr>
            <p:spPr>
              <a:xfrm>
                <a:off x="1278467" y="2605087"/>
                <a:ext cx="288000" cy="332846"/>
              </a:xfrm>
              <a:prstGeom prst="rect">
                <a:avLst/>
              </a:prstGeom>
              <a:solidFill>
                <a:srgbClr val="3366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3A8886F-7242-45D3-B693-2206C760FA36}"/>
                  </a:ext>
                </a:extLst>
              </p:cNvPr>
              <p:cNvSpPr/>
              <p:nvPr/>
            </p:nvSpPr>
            <p:spPr>
              <a:xfrm>
                <a:off x="1278467" y="3037945"/>
                <a:ext cx="288000" cy="332846"/>
              </a:xfrm>
              <a:prstGeom prst="rect">
                <a:avLst/>
              </a:prstGeom>
              <a:solidFill>
                <a:srgbClr val="4C99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B577DCAC-0401-4DA2-8EBA-ACFF7B18D54F}"/>
                  </a:ext>
                </a:extLst>
              </p:cNvPr>
              <p:cNvSpPr/>
              <p:nvPr/>
            </p:nvSpPr>
            <p:spPr>
              <a:xfrm>
                <a:off x="1278467" y="3470803"/>
                <a:ext cx="288000" cy="332846"/>
              </a:xfrm>
              <a:prstGeom prst="rect">
                <a:avLst/>
              </a:prstGeom>
              <a:solidFill>
                <a:srgbClr val="66CC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4F48491-30BB-449E-8EC8-0FCD2BC469A3}"/>
                </a:ext>
              </a:extLst>
            </p:cNvPr>
            <p:cNvSpPr txBox="1"/>
            <p:nvPr/>
          </p:nvSpPr>
          <p:spPr>
            <a:xfrm>
              <a:off x="1587524" y="2586844"/>
              <a:ext cx="183415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100" dirty="0"/>
                <a:t>7000 &lt; ha horticultural crops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8D70BA3-A4E6-4E6D-8177-EF6C696A068F}"/>
                </a:ext>
              </a:extLst>
            </p:cNvPr>
            <p:cNvSpPr txBox="1"/>
            <p:nvPr/>
          </p:nvSpPr>
          <p:spPr>
            <a:xfrm>
              <a:off x="1587524" y="3019702"/>
              <a:ext cx="215475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100" dirty="0"/>
                <a:t>4000 – 7000 ha horticultural crops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D7DE34C-1B0E-40F5-8ED7-4B9F40AEF5FE}"/>
                </a:ext>
              </a:extLst>
            </p:cNvPr>
            <p:cNvSpPr txBox="1"/>
            <p:nvPr/>
          </p:nvSpPr>
          <p:spPr>
            <a:xfrm>
              <a:off x="1587524" y="3452560"/>
              <a:ext cx="215475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100" dirty="0"/>
                <a:t>1000 – 4000 ha horticultural crops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1B9B824-8F42-47C5-984C-5599B491217F}"/>
              </a:ext>
            </a:extLst>
          </p:cNvPr>
          <p:cNvGrpSpPr/>
          <p:nvPr/>
        </p:nvGrpSpPr>
        <p:grpSpPr>
          <a:xfrm>
            <a:off x="107714" y="96143"/>
            <a:ext cx="5183932" cy="4278230"/>
            <a:chOff x="3341057" y="1825622"/>
            <a:chExt cx="5183932" cy="4278230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752C07-3C65-4650-B94A-1849B8508E5E}"/>
                </a:ext>
              </a:extLst>
            </p:cNvPr>
            <p:cNvGrpSpPr/>
            <p:nvPr/>
          </p:nvGrpSpPr>
          <p:grpSpPr>
            <a:xfrm>
              <a:off x="3341057" y="1825622"/>
              <a:ext cx="5183932" cy="3703073"/>
              <a:chOff x="3341057" y="1825622"/>
              <a:chExt cx="5183932" cy="3703073"/>
            </a:xfrm>
          </p:grpSpPr>
          <p:pic>
            <p:nvPicPr>
              <p:cNvPr id="22" name="Picture 21" descr="A picture containing silhouette&#10;&#10;Description automatically generated">
                <a:extLst>
                  <a:ext uri="{FF2B5EF4-FFF2-40B4-BE49-F238E27FC236}">
                    <a16:creationId xmlns:a16="http://schemas.microsoft.com/office/drawing/2014/main" id="{34EEAC5B-7D14-48A7-9D22-9BEB4E4AA8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11937" y="3297002"/>
                <a:ext cx="1885625" cy="1484930"/>
              </a:xfrm>
              <a:prstGeom prst="rect">
                <a:avLst/>
              </a:prstGeom>
            </p:spPr>
          </p:pic>
          <p:pic>
            <p:nvPicPr>
              <p:cNvPr id="23" name="Picture 22" descr="Map&#10;&#10;Description automatically generated">
                <a:extLst>
                  <a:ext uri="{FF2B5EF4-FFF2-40B4-BE49-F238E27FC236}">
                    <a16:creationId xmlns:a16="http://schemas.microsoft.com/office/drawing/2014/main" id="{AC42E9DA-05F8-4CD2-AC2C-D316F65FD6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77617" y="2466583"/>
                <a:ext cx="1347372" cy="1273266"/>
              </a:xfrm>
              <a:prstGeom prst="rect">
                <a:avLst/>
              </a:prstGeom>
            </p:spPr>
          </p:pic>
          <p:pic>
            <p:nvPicPr>
              <p:cNvPr id="24" name="Picture 23" descr="Map&#10;&#10;Description automatically generated">
                <a:extLst>
                  <a:ext uri="{FF2B5EF4-FFF2-40B4-BE49-F238E27FC236}">
                    <a16:creationId xmlns:a16="http://schemas.microsoft.com/office/drawing/2014/main" id="{E6F128B3-908C-4442-B92F-C542937B2B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41057" y="2605087"/>
                <a:ext cx="3139117" cy="2923608"/>
              </a:xfrm>
              <a:prstGeom prst="rect">
                <a:avLst/>
              </a:prstGeom>
            </p:spPr>
          </p:pic>
          <p:pic>
            <p:nvPicPr>
              <p:cNvPr id="25" name="Picture 24" descr="Map&#10;&#10;Description automatically generated">
                <a:extLst>
                  <a:ext uri="{FF2B5EF4-FFF2-40B4-BE49-F238E27FC236}">
                    <a16:creationId xmlns:a16="http://schemas.microsoft.com/office/drawing/2014/main" id="{8893C5AA-82CE-499A-BEE2-9B383850CD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5275" y="2657475"/>
                <a:ext cx="1940673" cy="1409700"/>
              </a:xfrm>
              <a:prstGeom prst="rect">
                <a:avLst/>
              </a:prstGeom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84944B2A-2D2F-40DE-9DB8-4FE143FB09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82101" y="1825622"/>
                <a:ext cx="1885624" cy="1396832"/>
              </a:xfrm>
              <a:prstGeom prst="rect">
                <a:avLst/>
              </a:prstGeom>
            </p:spPr>
          </p:pic>
        </p:grp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9DE4AE7-AAC3-4109-8BD2-E7A7DD2A42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8024" y="4440620"/>
              <a:ext cx="2202956" cy="1663232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B257983-36BA-4702-B8EA-9CB97BF37D93}"/>
              </a:ext>
            </a:extLst>
          </p:cNvPr>
          <p:cNvGrpSpPr/>
          <p:nvPr/>
        </p:nvGrpSpPr>
        <p:grpSpPr>
          <a:xfrm>
            <a:off x="3277848" y="2361144"/>
            <a:ext cx="3350600" cy="828000"/>
            <a:chOff x="1278467" y="2586844"/>
            <a:chExt cx="4908035" cy="1216805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C852EB3-0C40-482C-B9A2-7501D297016B}"/>
                </a:ext>
              </a:extLst>
            </p:cNvPr>
            <p:cNvGrpSpPr/>
            <p:nvPr/>
          </p:nvGrpSpPr>
          <p:grpSpPr>
            <a:xfrm>
              <a:off x="1278467" y="2605087"/>
              <a:ext cx="421869" cy="1198562"/>
              <a:chOff x="1278467" y="2605087"/>
              <a:chExt cx="421869" cy="1198562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7DB0AB25-9AB2-4CDB-BBA4-81876E1B1E9B}"/>
                  </a:ext>
                </a:extLst>
              </p:cNvPr>
              <p:cNvSpPr/>
              <p:nvPr/>
            </p:nvSpPr>
            <p:spPr>
              <a:xfrm>
                <a:off x="1278467" y="2605087"/>
                <a:ext cx="421869" cy="332846"/>
              </a:xfrm>
              <a:prstGeom prst="rect">
                <a:avLst/>
              </a:prstGeom>
              <a:solidFill>
                <a:srgbClr val="6633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F240151A-D5FA-4D80-8A33-AED917EFE041}"/>
                  </a:ext>
                </a:extLst>
              </p:cNvPr>
              <p:cNvSpPr/>
              <p:nvPr/>
            </p:nvSpPr>
            <p:spPr>
              <a:xfrm>
                <a:off x="1278467" y="3037945"/>
                <a:ext cx="421869" cy="332846"/>
              </a:xfrm>
              <a:prstGeom prst="rect">
                <a:avLst/>
              </a:prstGeom>
              <a:solidFill>
                <a:srgbClr val="994C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356098FD-D173-4BC1-AD6A-910AB89EE5F9}"/>
                  </a:ext>
                </a:extLst>
              </p:cNvPr>
              <p:cNvSpPr/>
              <p:nvPr/>
            </p:nvSpPr>
            <p:spPr>
              <a:xfrm>
                <a:off x="1278467" y="3470803"/>
                <a:ext cx="421869" cy="332846"/>
              </a:xfrm>
              <a:prstGeom prst="rect">
                <a:avLst/>
              </a:prstGeom>
              <a:solidFill>
                <a:srgbClr val="CC66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73A457F-7228-4279-BCDC-9B4A19CACB9B}"/>
                </a:ext>
              </a:extLst>
            </p:cNvPr>
            <p:cNvSpPr txBox="1"/>
            <p:nvPr/>
          </p:nvSpPr>
          <p:spPr>
            <a:xfrm>
              <a:off x="1731444" y="2586844"/>
              <a:ext cx="4120206" cy="3411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100" dirty="0"/>
                <a:t>0,8 &lt; ha grazing/ha municipal surface area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532918F-D742-4D78-8DFD-5912B666D40B}"/>
                </a:ext>
              </a:extLst>
            </p:cNvPr>
            <p:cNvSpPr txBox="1"/>
            <p:nvPr/>
          </p:nvSpPr>
          <p:spPr>
            <a:xfrm>
              <a:off x="1731444" y="3019702"/>
              <a:ext cx="4455058" cy="3411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100" dirty="0"/>
                <a:t>0,6 – 0,8 ha grazing/ha municipal surface area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58E2425-236E-4D49-9A27-AE385A2B6459}"/>
                </a:ext>
              </a:extLst>
            </p:cNvPr>
            <p:cNvSpPr txBox="1"/>
            <p:nvPr/>
          </p:nvSpPr>
          <p:spPr>
            <a:xfrm>
              <a:off x="1731444" y="3452560"/>
              <a:ext cx="4455058" cy="3411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100" dirty="0"/>
                <a:t>0,4 – 0,6 ha grazing/ha municipal surface area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5E31473-7A2D-4641-BCD2-2E2DFD4724CB}"/>
              </a:ext>
            </a:extLst>
          </p:cNvPr>
          <p:cNvGrpSpPr/>
          <p:nvPr/>
        </p:nvGrpSpPr>
        <p:grpSpPr>
          <a:xfrm>
            <a:off x="1567931" y="3192035"/>
            <a:ext cx="5184047" cy="3719319"/>
            <a:chOff x="3342640" y="1820862"/>
            <a:chExt cx="5184047" cy="3719319"/>
          </a:xfrm>
        </p:grpSpPr>
        <p:pic>
          <p:nvPicPr>
            <p:cNvPr id="36" name="Picture 35" descr="Map&#10;&#10;Description automatically generated">
              <a:extLst>
                <a:ext uri="{FF2B5EF4-FFF2-40B4-BE49-F238E27FC236}">
                  <a16:creationId xmlns:a16="http://schemas.microsoft.com/office/drawing/2014/main" id="{CDC7E728-078E-41FD-A9CE-C18B136312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2640" y="2621280"/>
              <a:ext cx="3142827" cy="2918901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DAB9528F-A22A-45C2-B8ED-D9300E2F3D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7679" b="52039"/>
            <a:stretch/>
          </p:blipFill>
          <p:spPr>
            <a:xfrm>
              <a:off x="3796021" y="4439262"/>
              <a:ext cx="718827" cy="810071"/>
            </a:xfrm>
            <a:prstGeom prst="rect">
              <a:avLst/>
            </a:prstGeom>
          </p:spPr>
        </p:pic>
        <p:pic>
          <p:nvPicPr>
            <p:cNvPr id="38" name="Picture 37" descr="A map of the world&#10;&#10;Description automatically generated with medium confidence">
              <a:extLst>
                <a:ext uri="{FF2B5EF4-FFF2-40B4-BE49-F238E27FC236}">
                  <a16:creationId xmlns:a16="http://schemas.microsoft.com/office/drawing/2014/main" id="{2F45714C-9E74-420D-9660-2B062E44D4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6814" y="1820862"/>
              <a:ext cx="1898849" cy="1411093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FB19CE18-2525-4A2D-BB49-EE64FD30B2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99" b="53509"/>
            <a:stretch/>
          </p:blipFill>
          <p:spPr>
            <a:xfrm>
              <a:off x="6578402" y="3298625"/>
              <a:ext cx="1220987" cy="690761"/>
            </a:xfrm>
            <a:prstGeom prst="rect">
              <a:avLst/>
            </a:prstGeom>
          </p:spPr>
        </p:pic>
        <p:pic>
          <p:nvPicPr>
            <p:cNvPr id="40" name="Picture 39" descr="Map&#10;&#10;Description automatically generated">
              <a:extLst>
                <a:ext uri="{FF2B5EF4-FFF2-40B4-BE49-F238E27FC236}">
                  <a16:creationId xmlns:a16="http://schemas.microsoft.com/office/drawing/2014/main" id="{9244CEEF-767A-4FBA-B9CE-A33098DB0B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3963" y="2474060"/>
              <a:ext cx="1342724" cy="1268874"/>
            </a:xfrm>
            <a:prstGeom prst="rect">
              <a:avLst/>
            </a:prstGeom>
          </p:spPr>
        </p:pic>
        <p:pic>
          <p:nvPicPr>
            <p:cNvPr id="41" name="Picture 40" descr="Map&#10;&#10;Description automatically generated">
              <a:extLst>
                <a:ext uri="{FF2B5EF4-FFF2-40B4-BE49-F238E27FC236}">
                  <a16:creationId xmlns:a16="http://schemas.microsoft.com/office/drawing/2014/main" id="{B60C8BFF-6BDB-43EC-ADB5-EFE6D1356A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4926" y="2657474"/>
              <a:ext cx="1930749" cy="1416052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BBA08E4-C5EF-4BDB-B5D4-8835D7553290}"/>
              </a:ext>
            </a:extLst>
          </p:cNvPr>
          <p:cNvGrpSpPr/>
          <p:nvPr/>
        </p:nvGrpSpPr>
        <p:grpSpPr>
          <a:xfrm>
            <a:off x="4855239" y="5472189"/>
            <a:ext cx="3401998" cy="828000"/>
            <a:chOff x="1278467" y="2586844"/>
            <a:chExt cx="3401998" cy="1216805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63A14A4-17C1-4A50-8DA5-3848F79C0B9B}"/>
                </a:ext>
              </a:extLst>
            </p:cNvPr>
            <p:cNvGrpSpPr/>
            <p:nvPr/>
          </p:nvGrpSpPr>
          <p:grpSpPr>
            <a:xfrm>
              <a:off x="1278467" y="2605087"/>
              <a:ext cx="288000" cy="1198562"/>
              <a:chOff x="1278467" y="2605087"/>
              <a:chExt cx="288000" cy="1198562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B224B945-838E-402B-B37D-41A015B497EF}"/>
                  </a:ext>
                </a:extLst>
              </p:cNvPr>
              <p:cNvSpPr/>
              <p:nvPr/>
            </p:nvSpPr>
            <p:spPr>
              <a:xfrm>
                <a:off x="1278467" y="2605087"/>
                <a:ext cx="288000" cy="332846"/>
              </a:xfrm>
              <a:prstGeom prst="rect">
                <a:avLst/>
              </a:prstGeom>
              <a:solidFill>
                <a:srgbClr val="6666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CB3D03F4-286A-4DFD-9FDF-F423B64939D3}"/>
                  </a:ext>
                </a:extLst>
              </p:cNvPr>
              <p:cNvSpPr/>
              <p:nvPr/>
            </p:nvSpPr>
            <p:spPr>
              <a:xfrm>
                <a:off x="1278467" y="3037945"/>
                <a:ext cx="288000" cy="332846"/>
              </a:xfrm>
              <a:prstGeom prst="rect">
                <a:avLst/>
              </a:prstGeom>
              <a:solidFill>
                <a:srgbClr val="9999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0FF2FC4B-8B40-4C80-A174-7CFF342B30FD}"/>
                  </a:ext>
                </a:extLst>
              </p:cNvPr>
              <p:cNvSpPr/>
              <p:nvPr/>
            </p:nvSpPr>
            <p:spPr>
              <a:xfrm>
                <a:off x="1278467" y="3470803"/>
                <a:ext cx="288000" cy="332846"/>
              </a:xfrm>
              <a:prstGeom prst="rect">
                <a:avLst/>
              </a:prstGeom>
              <a:solidFill>
                <a:srgbClr val="CCCC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CB7A5E7-28E8-40C9-B7AB-44C5B0745E98}"/>
                </a:ext>
              </a:extLst>
            </p:cNvPr>
            <p:cNvSpPr txBox="1"/>
            <p:nvPr/>
          </p:nvSpPr>
          <p:spPr>
            <a:xfrm>
              <a:off x="1608790" y="2586844"/>
              <a:ext cx="278794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100" dirty="0"/>
                <a:t>0,2 &lt; ha field crops/ha municipal surface area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C408F95-7409-428E-A4B2-DFCCF1B237D1}"/>
                </a:ext>
              </a:extLst>
            </p:cNvPr>
            <p:cNvSpPr txBox="1"/>
            <p:nvPr/>
          </p:nvSpPr>
          <p:spPr>
            <a:xfrm>
              <a:off x="1608790" y="3019702"/>
              <a:ext cx="299953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100" dirty="0"/>
                <a:t>0,1 – 0,2 ha field crops/ha municipal surface area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E2921A0-C201-49FD-A30A-1B449B53C5DC}"/>
                </a:ext>
              </a:extLst>
            </p:cNvPr>
            <p:cNvSpPr txBox="1"/>
            <p:nvPr/>
          </p:nvSpPr>
          <p:spPr>
            <a:xfrm>
              <a:off x="1608790" y="3452560"/>
              <a:ext cx="307167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100" dirty="0"/>
                <a:t>0,02 – 0,1 ha field crops/ha municipal surface area</a:t>
              </a: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40D22451-065A-4BD9-82F7-C88B61174A4F}"/>
              </a:ext>
            </a:extLst>
          </p:cNvPr>
          <p:cNvSpPr txBox="1"/>
          <p:nvPr/>
        </p:nvSpPr>
        <p:spPr>
          <a:xfrm>
            <a:off x="659413" y="1492975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A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B57EB6B-B3B0-4FCA-85A6-D3147B8D7F53}"/>
              </a:ext>
            </a:extLst>
          </p:cNvPr>
          <p:cNvSpPr txBox="1"/>
          <p:nvPr/>
        </p:nvSpPr>
        <p:spPr>
          <a:xfrm>
            <a:off x="6773797" y="1492975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C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16D8CD2-3045-4E77-A9C4-ABDED15E2D5B}"/>
              </a:ext>
            </a:extLst>
          </p:cNvPr>
          <p:cNvSpPr txBox="1"/>
          <p:nvPr/>
        </p:nvSpPr>
        <p:spPr>
          <a:xfrm>
            <a:off x="2106409" y="4567610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B</a:t>
            </a: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F2B51A3D-9F6D-46FC-A567-86CD07EBC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0313" y="4041177"/>
            <a:ext cx="4612212" cy="1325563"/>
          </a:xfrm>
        </p:spPr>
        <p:txBody>
          <a:bodyPr>
            <a:normAutofit fontScale="90000"/>
          </a:bodyPr>
          <a:lstStyle/>
          <a:p>
            <a:r>
              <a:rPr lang="en-ZA" dirty="0"/>
              <a:t>Relevant agricultural areas on one page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46F9077-DD96-4DA8-9EF6-D86C623E1940}"/>
              </a:ext>
            </a:extLst>
          </p:cNvPr>
          <p:cNvSpPr txBox="1"/>
          <p:nvPr/>
        </p:nvSpPr>
        <p:spPr>
          <a:xfrm>
            <a:off x="4064775" y="6369508"/>
            <a:ext cx="8127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Based on data from Statistics South Africa (2020) and maps from Municipalities.co.za</a:t>
            </a:r>
          </a:p>
        </p:txBody>
      </p:sp>
    </p:spTree>
    <p:extLst>
      <p:ext uri="{BB962C8B-B14F-4D97-AF65-F5344CB8AC3E}">
        <p14:creationId xmlns:p14="http://schemas.microsoft.com/office/powerpoint/2010/main" val="13020984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58" descr="Map&#10;&#10;Description automatically generated">
            <a:extLst>
              <a:ext uri="{FF2B5EF4-FFF2-40B4-BE49-F238E27FC236}">
                <a16:creationId xmlns:a16="http://schemas.microsoft.com/office/drawing/2014/main" id="{1BFA2FD4-CA3F-443C-AD4E-4687E6EAD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838" y="96146"/>
            <a:ext cx="6162966" cy="4352190"/>
          </a:xfrm>
          <a:prstGeom prst="rect">
            <a:avLst/>
          </a:prstGeom>
        </p:spPr>
      </p:pic>
      <p:pic>
        <p:nvPicPr>
          <p:cNvPr id="58" name="Picture 57" descr="Map&#10;&#10;Description automatically generated">
            <a:extLst>
              <a:ext uri="{FF2B5EF4-FFF2-40B4-BE49-F238E27FC236}">
                <a16:creationId xmlns:a16="http://schemas.microsoft.com/office/drawing/2014/main" id="{EE45C98F-384E-4181-9139-5B6AFAF1A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618" y="102076"/>
            <a:ext cx="6162966" cy="4352190"/>
          </a:xfrm>
          <a:prstGeom prst="rect">
            <a:avLst/>
          </a:prstGeom>
        </p:spPr>
      </p:pic>
      <p:pic>
        <p:nvPicPr>
          <p:cNvPr id="55" name="Picture 54" descr="Map&#10;&#10;Description automatically generated">
            <a:extLst>
              <a:ext uri="{FF2B5EF4-FFF2-40B4-BE49-F238E27FC236}">
                <a16:creationId xmlns:a16="http://schemas.microsoft.com/office/drawing/2014/main" id="{95EE72C1-CDDB-4564-8D60-BD15537B0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451" y="3196691"/>
            <a:ext cx="6162966" cy="435219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36FA3AD6-F6B2-49EA-B234-578CBE8D3298}"/>
              </a:ext>
            </a:extLst>
          </p:cNvPr>
          <p:cNvGrpSpPr/>
          <p:nvPr/>
        </p:nvGrpSpPr>
        <p:grpSpPr>
          <a:xfrm>
            <a:off x="6234859" y="744604"/>
            <a:ext cx="5181093" cy="3071790"/>
            <a:chOff x="3344861" y="2472267"/>
            <a:chExt cx="5181093" cy="3071790"/>
          </a:xfrm>
        </p:grpSpPr>
        <p:pic>
          <p:nvPicPr>
            <p:cNvPr id="5" name="Picture 4" descr="Map&#10;&#10;Description automatically generated">
              <a:extLst>
                <a:ext uri="{FF2B5EF4-FFF2-40B4-BE49-F238E27FC236}">
                  <a16:creationId xmlns:a16="http://schemas.microsoft.com/office/drawing/2014/main" id="{AC49A1A6-A829-41A6-AA73-199F505170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4861" y="2624969"/>
              <a:ext cx="3154349" cy="2919088"/>
            </a:xfrm>
            <a:prstGeom prst="rect">
              <a:avLst/>
            </a:prstGeom>
          </p:spPr>
        </p:pic>
        <p:pic>
          <p:nvPicPr>
            <p:cNvPr id="6" name="Picture 5" descr="A green light in the dark&#10;&#10;Description automatically generated with low confidence">
              <a:extLst>
                <a:ext uri="{FF2B5EF4-FFF2-40B4-BE49-F238E27FC236}">
                  <a16:creationId xmlns:a16="http://schemas.microsoft.com/office/drawing/2014/main" id="{C9EF4A60-5A95-4933-BEB1-545B07B16B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597" b="49871"/>
            <a:stretch/>
          </p:blipFill>
          <p:spPr>
            <a:xfrm>
              <a:off x="3805239" y="4440387"/>
              <a:ext cx="858837" cy="824940"/>
            </a:xfrm>
            <a:prstGeom prst="rect">
              <a:avLst/>
            </a:prstGeom>
          </p:spPr>
        </p:pic>
        <p:pic>
          <p:nvPicPr>
            <p:cNvPr id="8" name="Picture 7" descr="Map&#10;&#10;Description automatically generated">
              <a:extLst>
                <a:ext uri="{FF2B5EF4-FFF2-40B4-BE49-F238E27FC236}">
                  <a16:creationId xmlns:a16="http://schemas.microsoft.com/office/drawing/2014/main" id="{81A4264D-02A8-4241-845F-5BAC57BB0D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2639" y="2472267"/>
              <a:ext cx="1343315" cy="1269432"/>
            </a:xfrm>
            <a:prstGeom prst="rect">
              <a:avLst/>
            </a:prstGeom>
          </p:spPr>
        </p:pic>
        <p:pic>
          <p:nvPicPr>
            <p:cNvPr id="9" name="Picture 8" descr="A picture containing silhouette&#10;&#10;Description automatically generated">
              <a:extLst>
                <a:ext uri="{FF2B5EF4-FFF2-40B4-BE49-F238E27FC236}">
                  <a16:creationId xmlns:a16="http://schemas.microsoft.com/office/drawing/2014/main" id="{57E15BAE-225A-4D80-A411-F4963FB1FD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14" b="48984"/>
            <a:stretch/>
          </p:blipFill>
          <p:spPr>
            <a:xfrm>
              <a:off x="6553368" y="3298174"/>
              <a:ext cx="1248992" cy="761593"/>
            </a:xfrm>
            <a:prstGeom prst="rect">
              <a:avLst/>
            </a:prstGeom>
          </p:spPr>
        </p:pic>
        <p:pic>
          <p:nvPicPr>
            <p:cNvPr id="10" name="Picture 9" descr="Map&#10;&#10;Description automatically generated">
              <a:extLst>
                <a:ext uri="{FF2B5EF4-FFF2-40B4-BE49-F238E27FC236}">
                  <a16:creationId xmlns:a16="http://schemas.microsoft.com/office/drawing/2014/main" id="{29EDB64F-4FBD-4A10-8248-BDA30247A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9442" y="2660648"/>
              <a:ext cx="1931370" cy="141472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1B9B824-8F42-47C5-984C-5599B491217F}"/>
              </a:ext>
            </a:extLst>
          </p:cNvPr>
          <p:cNvGrpSpPr/>
          <p:nvPr/>
        </p:nvGrpSpPr>
        <p:grpSpPr>
          <a:xfrm>
            <a:off x="107714" y="89232"/>
            <a:ext cx="5183932" cy="4285141"/>
            <a:chOff x="3341057" y="1818711"/>
            <a:chExt cx="5183932" cy="4285141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752C07-3C65-4650-B94A-1849B8508E5E}"/>
                </a:ext>
              </a:extLst>
            </p:cNvPr>
            <p:cNvGrpSpPr/>
            <p:nvPr/>
          </p:nvGrpSpPr>
          <p:grpSpPr>
            <a:xfrm>
              <a:off x="3341057" y="1818711"/>
              <a:ext cx="5183932" cy="3709984"/>
              <a:chOff x="3341057" y="1818711"/>
              <a:chExt cx="5183932" cy="3709984"/>
            </a:xfrm>
          </p:grpSpPr>
          <p:pic>
            <p:nvPicPr>
              <p:cNvPr id="22" name="Picture 21" descr="A picture containing silhouette&#10;&#10;Description automatically generated">
                <a:extLst>
                  <a:ext uri="{FF2B5EF4-FFF2-40B4-BE49-F238E27FC236}">
                    <a16:creationId xmlns:a16="http://schemas.microsoft.com/office/drawing/2014/main" id="{34EEAC5B-7D14-48A7-9D22-9BEB4E4AA8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3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11937" y="3297002"/>
                <a:ext cx="1885625" cy="1484930"/>
              </a:xfrm>
              <a:prstGeom prst="rect">
                <a:avLst/>
              </a:prstGeom>
            </p:spPr>
          </p:pic>
          <p:pic>
            <p:nvPicPr>
              <p:cNvPr id="23" name="Picture 22" descr="Map&#10;&#10;Description automatically generated">
                <a:extLst>
                  <a:ext uri="{FF2B5EF4-FFF2-40B4-BE49-F238E27FC236}">
                    <a16:creationId xmlns:a16="http://schemas.microsoft.com/office/drawing/2014/main" id="{AC42E9DA-05F8-4CD2-AC2C-D316F65FD6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3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77617" y="2466583"/>
                <a:ext cx="1347372" cy="1273266"/>
              </a:xfrm>
              <a:prstGeom prst="rect">
                <a:avLst/>
              </a:prstGeom>
            </p:spPr>
          </p:pic>
          <p:pic>
            <p:nvPicPr>
              <p:cNvPr id="24" name="Picture 23" descr="Map&#10;&#10;Description automatically generated">
                <a:extLst>
                  <a:ext uri="{FF2B5EF4-FFF2-40B4-BE49-F238E27FC236}">
                    <a16:creationId xmlns:a16="http://schemas.microsoft.com/office/drawing/2014/main" id="{E6F128B3-908C-4442-B92F-C542937B2B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alphaModFix amt="3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41057" y="2605087"/>
                <a:ext cx="3139117" cy="2923608"/>
              </a:xfrm>
              <a:prstGeom prst="rect">
                <a:avLst/>
              </a:prstGeom>
            </p:spPr>
          </p:pic>
          <p:pic>
            <p:nvPicPr>
              <p:cNvPr id="25" name="Picture 24" descr="Map&#10;&#10;Description automatically generated">
                <a:extLst>
                  <a:ext uri="{FF2B5EF4-FFF2-40B4-BE49-F238E27FC236}">
                    <a16:creationId xmlns:a16="http://schemas.microsoft.com/office/drawing/2014/main" id="{8893C5AA-82CE-499A-BEE2-9B383850CD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alphaModFix amt="3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2541" y="2660282"/>
                <a:ext cx="1934940" cy="1405535"/>
              </a:xfrm>
              <a:prstGeom prst="rect">
                <a:avLst/>
              </a:prstGeom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84944B2A-2D2F-40DE-9DB8-4FE143FB09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alphaModFix amt="3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77866" y="1818711"/>
                <a:ext cx="1894197" cy="1412211"/>
              </a:xfrm>
              <a:prstGeom prst="rect">
                <a:avLst/>
              </a:prstGeom>
            </p:spPr>
          </p:pic>
        </p:grp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9DE4AE7-AAC3-4109-8BD2-E7A7DD2A42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8024" y="4440620"/>
              <a:ext cx="2202956" cy="1663232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5E31473-7A2D-4641-BCD2-2E2DFD4724CB}"/>
              </a:ext>
            </a:extLst>
          </p:cNvPr>
          <p:cNvGrpSpPr/>
          <p:nvPr/>
        </p:nvGrpSpPr>
        <p:grpSpPr>
          <a:xfrm>
            <a:off x="1567931" y="3192035"/>
            <a:ext cx="5184047" cy="3719319"/>
            <a:chOff x="3342640" y="1820862"/>
            <a:chExt cx="5184047" cy="3719319"/>
          </a:xfrm>
        </p:grpSpPr>
        <p:pic>
          <p:nvPicPr>
            <p:cNvPr id="36" name="Picture 35" descr="Map&#10;&#10;Description automatically generated">
              <a:extLst>
                <a:ext uri="{FF2B5EF4-FFF2-40B4-BE49-F238E27FC236}">
                  <a16:creationId xmlns:a16="http://schemas.microsoft.com/office/drawing/2014/main" id="{CDC7E728-078E-41FD-A9CE-C18B136312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2640" y="2621280"/>
              <a:ext cx="3142827" cy="2918901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DAB9528F-A22A-45C2-B8ED-D9300E2F3D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7679" b="52039"/>
            <a:stretch/>
          </p:blipFill>
          <p:spPr>
            <a:xfrm>
              <a:off x="3796021" y="4439262"/>
              <a:ext cx="718827" cy="810071"/>
            </a:xfrm>
            <a:prstGeom prst="rect">
              <a:avLst/>
            </a:prstGeom>
          </p:spPr>
        </p:pic>
        <p:pic>
          <p:nvPicPr>
            <p:cNvPr id="38" name="Picture 37" descr="A map of the world&#10;&#10;Description automatically generated with medium confidence">
              <a:extLst>
                <a:ext uri="{FF2B5EF4-FFF2-40B4-BE49-F238E27FC236}">
                  <a16:creationId xmlns:a16="http://schemas.microsoft.com/office/drawing/2014/main" id="{2F45714C-9E74-420D-9660-2B062E44D4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6814" y="1820862"/>
              <a:ext cx="1898849" cy="1411093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FB19CE18-2525-4A2D-BB49-EE64FD30B2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99" b="53509"/>
            <a:stretch/>
          </p:blipFill>
          <p:spPr>
            <a:xfrm>
              <a:off x="6578402" y="3298625"/>
              <a:ext cx="1220987" cy="690761"/>
            </a:xfrm>
            <a:prstGeom prst="rect">
              <a:avLst/>
            </a:prstGeom>
          </p:spPr>
        </p:pic>
        <p:pic>
          <p:nvPicPr>
            <p:cNvPr id="40" name="Picture 39" descr="Map&#10;&#10;Description automatically generated">
              <a:extLst>
                <a:ext uri="{FF2B5EF4-FFF2-40B4-BE49-F238E27FC236}">
                  <a16:creationId xmlns:a16="http://schemas.microsoft.com/office/drawing/2014/main" id="{9244CEEF-767A-4FBA-B9CE-A33098DB0B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3963" y="2474060"/>
              <a:ext cx="1342724" cy="1268874"/>
            </a:xfrm>
            <a:prstGeom prst="rect">
              <a:avLst/>
            </a:prstGeom>
          </p:spPr>
        </p:pic>
        <p:pic>
          <p:nvPicPr>
            <p:cNvPr id="41" name="Picture 40" descr="Map&#10;&#10;Description automatically generated">
              <a:extLst>
                <a:ext uri="{FF2B5EF4-FFF2-40B4-BE49-F238E27FC236}">
                  <a16:creationId xmlns:a16="http://schemas.microsoft.com/office/drawing/2014/main" id="{B60C8BFF-6BDB-43EC-ADB5-EFE6D1356A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4926" y="2657474"/>
              <a:ext cx="1930749" cy="1416052"/>
            </a:xfrm>
            <a:prstGeom prst="rect">
              <a:avLst/>
            </a:prstGeom>
          </p:spPr>
        </p:pic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40D22451-065A-4BD9-82F7-C88B61174A4F}"/>
              </a:ext>
            </a:extLst>
          </p:cNvPr>
          <p:cNvSpPr txBox="1"/>
          <p:nvPr/>
        </p:nvSpPr>
        <p:spPr>
          <a:xfrm>
            <a:off x="659413" y="1492975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A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B57EB6B-B3B0-4FCA-85A6-D3147B8D7F53}"/>
              </a:ext>
            </a:extLst>
          </p:cNvPr>
          <p:cNvSpPr txBox="1"/>
          <p:nvPr/>
        </p:nvSpPr>
        <p:spPr>
          <a:xfrm>
            <a:off x="6773797" y="1492975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C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16D8CD2-3045-4E77-A9C4-ABDED15E2D5B}"/>
              </a:ext>
            </a:extLst>
          </p:cNvPr>
          <p:cNvSpPr txBox="1"/>
          <p:nvPr/>
        </p:nvSpPr>
        <p:spPr>
          <a:xfrm>
            <a:off x="2106409" y="4567610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B</a:t>
            </a:r>
          </a:p>
        </p:txBody>
      </p:sp>
      <p:pic>
        <p:nvPicPr>
          <p:cNvPr id="60" name="Picture 59" descr="Map&#10;&#10;Description automatically generated">
            <a:extLst>
              <a:ext uri="{FF2B5EF4-FFF2-40B4-BE49-F238E27FC236}">
                <a16:creationId xmlns:a16="http://schemas.microsoft.com/office/drawing/2014/main" id="{41DCBC16-539E-4203-8F04-C15C39538F4C}"/>
              </a:ext>
            </a:extLst>
          </p:cNvPr>
          <p:cNvPicPr>
            <a:picLocks noChangeAspect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434" y="97465"/>
            <a:ext cx="1894751" cy="1409221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87874AEB-F11E-4FEA-A1CD-74C6BFB64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0313" y="4445215"/>
            <a:ext cx="4612212" cy="1998113"/>
          </a:xfrm>
        </p:spPr>
        <p:txBody>
          <a:bodyPr>
            <a:normAutofit/>
          </a:bodyPr>
          <a:lstStyle/>
          <a:p>
            <a:r>
              <a:rPr lang="en-ZA" dirty="0"/>
              <a:t>Silicic soils and relevant agricultural areas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8C7F578-5A31-4071-ADE0-02D6E25EB1C5}"/>
              </a:ext>
            </a:extLst>
          </p:cNvPr>
          <p:cNvSpPr txBox="1"/>
          <p:nvPr/>
        </p:nvSpPr>
        <p:spPr>
          <a:xfrm>
            <a:off x="5716608" y="6569824"/>
            <a:ext cx="65469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100" dirty="0"/>
              <a:t>Based on soil maps from ARC (n.d.), data from Statistics South Africa (2020) and maps from Municipalities.co.za</a:t>
            </a:r>
          </a:p>
        </p:txBody>
      </p:sp>
    </p:spTree>
    <p:extLst>
      <p:ext uri="{BB962C8B-B14F-4D97-AF65-F5344CB8AC3E}">
        <p14:creationId xmlns:p14="http://schemas.microsoft.com/office/powerpoint/2010/main" val="3565454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7D17CAA950EE4D924D1965124D0307" ma:contentTypeVersion="12" ma:contentTypeDescription="Create a new document." ma:contentTypeScope="" ma:versionID="aa86fb85562cc322bf30dc6ba7280b76">
  <xsd:schema xmlns:xsd="http://www.w3.org/2001/XMLSchema" xmlns:xs="http://www.w3.org/2001/XMLSchema" xmlns:p="http://schemas.microsoft.com/office/2006/metadata/properties" xmlns:ns2="342d088f-befc-4512-a35e-849730f478ef" xmlns:ns3="1d74b71d-250a-4272-b26b-d6d60bb5357a" targetNamespace="http://schemas.microsoft.com/office/2006/metadata/properties" ma:root="true" ma:fieldsID="5b0ec5c26990940b698fff333ec66bab" ns2:_="" ns3:_="">
    <xsd:import namespace="342d088f-befc-4512-a35e-849730f478ef"/>
    <xsd:import namespace="1d74b71d-250a-4272-b26b-d6d60bb535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2d088f-befc-4512-a35e-849730f478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4b71d-250a-4272-b26b-d6d60bb5357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F46FFD2-3E5B-43FD-AE7C-1D4516E430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2d088f-befc-4512-a35e-849730f478ef"/>
    <ds:schemaRef ds:uri="1d74b71d-250a-4272-b26b-d6d60bb535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4279177-B9C8-4475-8F5E-DD0616D8EA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E872B5-D0AF-40B9-82D1-5584C363734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8671</TotalTime>
  <Words>623</Words>
  <Application>Microsoft Office PowerPoint</Application>
  <PresentationFormat>Widescreen</PresentationFormat>
  <Paragraphs>60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Soil-, agricultural- and municipal maps</vt:lpstr>
      <vt:lpstr>Silicic and relevant municipality maps</vt:lpstr>
      <vt:lpstr>Calcic and relevant municipality maps</vt:lpstr>
      <vt:lpstr>Vertic and relevant municipality maps</vt:lpstr>
      <vt:lpstr>Horticultural areas</vt:lpstr>
      <vt:lpstr>Field crop areas</vt:lpstr>
      <vt:lpstr>Grazing land that overlaps with appropriate soils</vt:lpstr>
      <vt:lpstr>Relevant agricultural areas on one page</vt:lpstr>
      <vt:lpstr>Silicic soils and relevant agricultural areas</vt:lpstr>
      <vt:lpstr>Calcic soils and relevant agricultural areas</vt:lpstr>
      <vt:lpstr>Vertic soils and relevant agricultural areas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Maps again</dc:title>
  <dc:creator>Helene-Marie</dc:creator>
  <cp:lastModifiedBy>Helene-Marie</cp:lastModifiedBy>
  <cp:revision>4</cp:revision>
  <dcterms:created xsi:type="dcterms:W3CDTF">2021-07-02T07:39:34Z</dcterms:created>
  <dcterms:modified xsi:type="dcterms:W3CDTF">2022-01-05T08:29:47Z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0x010100897D17CAA950EE4D924D1965124D0307</vt:lpwstr>
  </property>
</Properties>
</file>