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64" r:id="rId4"/>
    <p:sldId id="258" r:id="rId5"/>
    <p:sldId id="265" r:id="rId6"/>
    <p:sldId id="267" r:id="rId7"/>
    <p:sldId id="270" r:id="rId8"/>
    <p:sldId id="268" r:id="rId9"/>
    <p:sldId id="271" r:id="rId10"/>
    <p:sldId id="272" r:id="rId11"/>
    <p:sldId id="273" r:id="rId12"/>
    <p:sldId id="274" r:id="rId13"/>
    <p:sldId id="269" r:id="rId14"/>
    <p:sldId id="259" r:id="rId15"/>
    <p:sldId id="261" r:id="rId16"/>
    <p:sldId id="262" r:id="rId17"/>
    <p:sldId id="260" r:id="rId18"/>
    <p:sldId id="26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74" d="100"/>
          <a:sy n="74" d="100"/>
        </p:scale>
        <p:origin x="4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511EFE-517F-F340-A7B3-590ADE55757C}" type="doc">
      <dgm:prSet loTypeId="urn:microsoft.com/office/officeart/2005/8/layout/hierarchy2" loCatId="" qsTypeId="urn:microsoft.com/office/officeart/2005/8/quickstyle/simple2" qsCatId="simple" csTypeId="urn:microsoft.com/office/officeart/2005/8/colors/accent1_2#1" csCatId="accent1" phldr="1"/>
      <dgm:spPr/>
      <dgm:t>
        <a:bodyPr/>
        <a:lstStyle/>
        <a:p>
          <a:endParaRPr lang="en-US"/>
        </a:p>
      </dgm:t>
    </dgm:pt>
    <dgm:pt modelId="{4C074558-FC13-BF45-B59B-DAD63E771E41}">
      <dgm:prSet phldrT="[Text]" custT="1"/>
      <dgm:spPr/>
      <dgm:t>
        <a:bodyPr/>
        <a:lstStyle/>
        <a:p>
          <a:r>
            <a:rPr lang="en-US" sz="1800" dirty="0" smtClean="0"/>
            <a:t>Top-down</a:t>
          </a:r>
          <a:endParaRPr lang="en-US" sz="1800" dirty="0"/>
        </a:p>
      </dgm:t>
    </dgm:pt>
    <dgm:pt modelId="{B8C7A844-850E-BA45-B169-1CCA4B0001DA}" type="parTrans" cxnId="{70B52015-72B9-A544-8490-1CCB696B36D8}">
      <dgm:prSet/>
      <dgm:spPr/>
      <dgm:t>
        <a:bodyPr/>
        <a:lstStyle/>
        <a:p>
          <a:endParaRPr lang="en-US" sz="1600"/>
        </a:p>
      </dgm:t>
    </dgm:pt>
    <dgm:pt modelId="{6C1D6A01-FA0C-6342-BB06-81EC9D86E4D7}" type="sibTrans" cxnId="{70B52015-72B9-A544-8490-1CCB696B36D8}">
      <dgm:prSet/>
      <dgm:spPr/>
      <dgm:t>
        <a:bodyPr/>
        <a:lstStyle/>
        <a:p>
          <a:endParaRPr lang="en-US" sz="1600"/>
        </a:p>
      </dgm:t>
    </dgm:pt>
    <dgm:pt modelId="{5071F118-FC51-0243-9F49-791E0F352164}">
      <dgm:prSet phldrT="[Text]" custT="1"/>
      <dgm:spPr/>
      <dgm:t>
        <a:bodyPr/>
        <a:lstStyle/>
        <a:p>
          <a:r>
            <a:rPr lang="en-US" sz="2000" dirty="0" smtClean="0"/>
            <a:t>CGE</a:t>
          </a:r>
          <a:endParaRPr lang="en-US" sz="2000" dirty="0"/>
        </a:p>
      </dgm:t>
    </dgm:pt>
    <dgm:pt modelId="{5BC1027F-154D-C944-AB27-70FE5B424098}" type="parTrans" cxnId="{48E8E744-78C7-8F46-A031-B5C3A2690ED2}">
      <dgm:prSet custT="1"/>
      <dgm:spPr/>
      <dgm:t>
        <a:bodyPr/>
        <a:lstStyle/>
        <a:p>
          <a:endParaRPr lang="en-US" sz="400" dirty="0"/>
        </a:p>
      </dgm:t>
    </dgm:pt>
    <dgm:pt modelId="{36155B4A-B9F5-0849-952C-371B365C3F90}" type="sibTrans" cxnId="{48E8E744-78C7-8F46-A031-B5C3A2690ED2}">
      <dgm:prSet/>
      <dgm:spPr/>
      <dgm:t>
        <a:bodyPr/>
        <a:lstStyle/>
        <a:p>
          <a:endParaRPr lang="en-US" sz="1600"/>
        </a:p>
      </dgm:t>
    </dgm:pt>
    <dgm:pt modelId="{C0EC7AE3-A7A9-3549-95A9-7314790823C3}">
      <dgm:prSet phldrT="[Text]" custT="1"/>
      <dgm:spPr/>
      <dgm:t>
        <a:bodyPr/>
        <a:lstStyle/>
        <a:p>
          <a:r>
            <a:rPr lang="en-US" sz="2000" dirty="0" smtClean="0"/>
            <a:t>Input-Output</a:t>
          </a:r>
          <a:endParaRPr lang="en-US" sz="2000" dirty="0"/>
        </a:p>
      </dgm:t>
    </dgm:pt>
    <dgm:pt modelId="{DB4593ED-B1EE-D242-9184-EDC35596BDD9}" type="parTrans" cxnId="{1C644B67-F522-7E4B-8220-683F27D8887E}">
      <dgm:prSet custT="1"/>
      <dgm:spPr/>
      <dgm:t>
        <a:bodyPr/>
        <a:lstStyle/>
        <a:p>
          <a:endParaRPr lang="en-US" sz="400" dirty="0"/>
        </a:p>
      </dgm:t>
    </dgm:pt>
    <dgm:pt modelId="{AAF628CD-B0E1-F941-AD41-A4687A6A7049}" type="sibTrans" cxnId="{1C644B67-F522-7E4B-8220-683F27D8887E}">
      <dgm:prSet/>
      <dgm:spPr/>
      <dgm:t>
        <a:bodyPr/>
        <a:lstStyle/>
        <a:p>
          <a:endParaRPr lang="en-US" sz="1600"/>
        </a:p>
      </dgm:t>
    </dgm:pt>
    <dgm:pt modelId="{ECFE7F56-ACF6-5C40-A5E9-38485ED0222D}">
      <dgm:prSet custT="1"/>
      <dgm:spPr/>
      <dgm:t>
        <a:bodyPr/>
        <a:lstStyle/>
        <a:p>
          <a:r>
            <a:rPr lang="en-US" sz="1600" dirty="0" smtClean="0"/>
            <a:t>Other Macro Models</a:t>
          </a:r>
          <a:endParaRPr lang="en-US" sz="1600" dirty="0"/>
        </a:p>
      </dgm:t>
    </dgm:pt>
    <dgm:pt modelId="{6441E5EC-FAA8-2946-8F7A-65C91F6829F6}" type="parTrans" cxnId="{4CCBDB8A-92A8-E041-B741-4A3A0FE44819}">
      <dgm:prSet custT="1"/>
      <dgm:spPr/>
      <dgm:t>
        <a:bodyPr/>
        <a:lstStyle/>
        <a:p>
          <a:endParaRPr lang="en-US" sz="400" dirty="0"/>
        </a:p>
      </dgm:t>
    </dgm:pt>
    <dgm:pt modelId="{D0D9CA3A-BF1A-4446-91B6-37D18F98D5E2}" type="sibTrans" cxnId="{4CCBDB8A-92A8-E041-B741-4A3A0FE44819}">
      <dgm:prSet/>
      <dgm:spPr/>
      <dgm:t>
        <a:bodyPr/>
        <a:lstStyle/>
        <a:p>
          <a:endParaRPr lang="en-US" sz="1600"/>
        </a:p>
      </dgm:t>
    </dgm:pt>
    <dgm:pt modelId="{D3CB1F00-1E82-48DF-A9AB-7DE706A31F35}">
      <dgm:prSet custT="1"/>
      <dgm:spPr/>
      <dgm:t>
        <a:bodyPr/>
        <a:lstStyle/>
        <a:p>
          <a:r>
            <a:rPr lang="en-US" sz="1600" dirty="0" smtClean="0"/>
            <a:t>Integrated Assessment Models</a:t>
          </a:r>
          <a:endParaRPr lang="en-US" sz="1600" dirty="0"/>
        </a:p>
      </dgm:t>
    </dgm:pt>
    <dgm:pt modelId="{00A11A76-7BE6-43BA-8E26-E9801B020EAE}" type="parTrans" cxnId="{D0512462-CE04-4599-AE57-4EA08B398C91}">
      <dgm:prSet custT="1"/>
      <dgm:spPr/>
      <dgm:t>
        <a:bodyPr/>
        <a:lstStyle/>
        <a:p>
          <a:endParaRPr lang="en-US" sz="400"/>
        </a:p>
      </dgm:t>
    </dgm:pt>
    <dgm:pt modelId="{918826B7-690E-404A-A8A7-717AF279B39D}" type="sibTrans" cxnId="{D0512462-CE04-4599-AE57-4EA08B398C91}">
      <dgm:prSet/>
      <dgm:spPr/>
      <dgm:t>
        <a:bodyPr/>
        <a:lstStyle/>
        <a:p>
          <a:endParaRPr lang="en-US" sz="1600"/>
        </a:p>
      </dgm:t>
    </dgm:pt>
    <dgm:pt modelId="{BFA506BA-A1E9-E141-8BED-67D4068BD677}" type="pres">
      <dgm:prSet presAssocID="{0C511EFE-517F-F340-A7B3-590ADE55757C}" presName="diagram" presStyleCnt="0">
        <dgm:presLayoutVars>
          <dgm:chPref val="1"/>
          <dgm:dir/>
          <dgm:animOne val="branch"/>
          <dgm:animLvl val="lvl"/>
          <dgm:resizeHandles val="exact"/>
        </dgm:presLayoutVars>
      </dgm:prSet>
      <dgm:spPr/>
      <dgm:t>
        <a:bodyPr/>
        <a:lstStyle/>
        <a:p>
          <a:endParaRPr lang="en-US"/>
        </a:p>
      </dgm:t>
    </dgm:pt>
    <dgm:pt modelId="{5C77BD7A-E0F2-374C-90A9-CC024D32E8C0}" type="pres">
      <dgm:prSet presAssocID="{4C074558-FC13-BF45-B59B-DAD63E771E41}" presName="root1" presStyleCnt="0"/>
      <dgm:spPr/>
      <dgm:t>
        <a:bodyPr/>
        <a:lstStyle/>
        <a:p>
          <a:endParaRPr lang="en-US"/>
        </a:p>
      </dgm:t>
    </dgm:pt>
    <dgm:pt modelId="{B8DB5700-04F7-7E42-852E-6021C88E7736}" type="pres">
      <dgm:prSet presAssocID="{4C074558-FC13-BF45-B59B-DAD63E771E41}" presName="LevelOneTextNode" presStyleLbl="node0" presStyleIdx="0" presStyleCnt="1" custLinFactNeighborX="135" custLinFactNeighborY="-4351">
        <dgm:presLayoutVars>
          <dgm:chPref val="3"/>
        </dgm:presLayoutVars>
      </dgm:prSet>
      <dgm:spPr/>
      <dgm:t>
        <a:bodyPr/>
        <a:lstStyle/>
        <a:p>
          <a:endParaRPr lang="en-US"/>
        </a:p>
      </dgm:t>
    </dgm:pt>
    <dgm:pt modelId="{BED52618-A087-3349-B07E-398B6D409629}" type="pres">
      <dgm:prSet presAssocID="{4C074558-FC13-BF45-B59B-DAD63E771E41}" presName="level2hierChild" presStyleCnt="0"/>
      <dgm:spPr/>
      <dgm:t>
        <a:bodyPr/>
        <a:lstStyle/>
        <a:p>
          <a:endParaRPr lang="en-US"/>
        </a:p>
      </dgm:t>
    </dgm:pt>
    <dgm:pt modelId="{9A161A44-7C9C-B84A-AE4F-15922CAD189C}" type="pres">
      <dgm:prSet presAssocID="{5BC1027F-154D-C944-AB27-70FE5B424098}" presName="conn2-1" presStyleLbl="parChTrans1D2" presStyleIdx="0" presStyleCnt="4"/>
      <dgm:spPr/>
      <dgm:t>
        <a:bodyPr/>
        <a:lstStyle/>
        <a:p>
          <a:endParaRPr lang="en-US"/>
        </a:p>
      </dgm:t>
    </dgm:pt>
    <dgm:pt modelId="{DC4ED24D-F511-8146-8384-9365885C5C10}" type="pres">
      <dgm:prSet presAssocID="{5BC1027F-154D-C944-AB27-70FE5B424098}" presName="connTx" presStyleLbl="parChTrans1D2" presStyleIdx="0" presStyleCnt="4"/>
      <dgm:spPr/>
      <dgm:t>
        <a:bodyPr/>
        <a:lstStyle/>
        <a:p>
          <a:endParaRPr lang="en-US"/>
        </a:p>
      </dgm:t>
    </dgm:pt>
    <dgm:pt modelId="{E9D8C880-D894-F54B-B163-FB9A6CA8E327}" type="pres">
      <dgm:prSet presAssocID="{5071F118-FC51-0243-9F49-791E0F352164}" presName="root2" presStyleCnt="0"/>
      <dgm:spPr/>
      <dgm:t>
        <a:bodyPr/>
        <a:lstStyle/>
        <a:p>
          <a:endParaRPr lang="en-US"/>
        </a:p>
      </dgm:t>
    </dgm:pt>
    <dgm:pt modelId="{B7E20328-1562-E44E-909B-098FB04006ED}" type="pres">
      <dgm:prSet presAssocID="{5071F118-FC51-0243-9F49-791E0F352164}" presName="LevelTwoTextNode" presStyleLbl="node2" presStyleIdx="0" presStyleCnt="4">
        <dgm:presLayoutVars>
          <dgm:chPref val="3"/>
        </dgm:presLayoutVars>
      </dgm:prSet>
      <dgm:spPr/>
      <dgm:t>
        <a:bodyPr/>
        <a:lstStyle/>
        <a:p>
          <a:endParaRPr lang="en-US"/>
        </a:p>
      </dgm:t>
    </dgm:pt>
    <dgm:pt modelId="{E49F6388-E797-9D42-AD9A-313CA06EB498}" type="pres">
      <dgm:prSet presAssocID="{5071F118-FC51-0243-9F49-791E0F352164}" presName="level3hierChild" presStyleCnt="0"/>
      <dgm:spPr/>
      <dgm:t>
        <a:bodyPr/>
        <a:lstStyle/>
        <a:p>
          <a:endParaRPr lang="en-US"/>
        </a:p>
      </dgm:t>
    </dgm:pt>
    <dgm:pt modelId="{C55E4748-D6B0-AE47-91EA-C40253A2E0C9}" type="pres">
      <dgm:prSet presAssocID="{DB4593ED-B1EE-D242-9184-EDC35596BDD9}" presName="conn2-1" presStyleLbl="parChTrans1D2" presStyleIdx="1" presStyleCnt="4"/>
      <dgm:spPr/>
      <dgm:t>
        <a:bodyPr/>
        <a:lstStyle/>
        <a:p>
          <a:endParaRPr lang="en-US"/>
        </a:p>
      </dgm:t>
    </dgm:pt>
    <dgm:pt modelId="{518775A4-1998-5C40-A429-586224CC3DBF}" type="pres">
      <dgm:prSet presAssocID="{DB4593ED-B1EE-D242-9184-EDC35596BDD9}" presName="connTx" presStyleLbl="parChTrans1D2" presStyleIdx="1" presStyleCnt="4"/>
      <dgm:spPr/>
      <dgm:t>
        <a:bodyPr/>
        <a:lstStyle/>
        <a:p>
          <a:endParaRPr lang="en-US"/>
        </a:p>
      </dgm:t>
    </dgm:pt>
    <dgm:pt modelId="{4B459698-4A8B-FB4E-B80B-C5DAADD32A06}" type="pres">
      <dgm:prSet presAssocID="{C0EC7AE3-A7A9-3549-95A9-7314790823C3}" presName="root2" presStyleCnt="0"/>
      <dgm:spPr/>
      <dgm:t>
        <a:bodyPr/>
        <a:lstStyle/>
        <a:p>
          <a:endParaRPr lang="en-US"/>
        </a:p>
      </dgm:t>
    </dgm:pt>
    <dgm:pt modelId="{A9929E7F-654E-1044-B554-8FEEDBC64A3B}" type="pres">
      <dgm:prSet presAssocID="{C0EC7AE3-A7A9-3549-95A9-7314790823C3}" presName="LevelTwoTextNode" presStyleLbl="node2" presStyleIdx="1" presStyleCnt="4">
        <dgm:presLayoutVars>
          <dgm:chPref val="3"/>
        </dgm:presLayoutVars>
      </dgm:prSet>
      <dgm:spPr/>
      <dgm:t>
        <a:bodyPr/>
        <a:lstStyle/>
        <a:p>
          <a:endParaRPr lang="en-US"/>
        </a:p>
      </dgm:t>
    </dgm:pt>
    <dgm:pt modelId="{28DA34A8-03B1-9D46-8470-FD331970DA1D}" type="pres">
      <dgm:prSet presAssocID="{C0EC7AE3-A7A9-3549-95A9-7314790823C3}" presName="level3hierChild" presStyleCnt="0"/>
      <dgm:spPr/>
      <dgm:t>
        <a:bodyPr/>
        <a:lstStyle/>
        <a:p>
          <a:endParaRPr lang="en-US"/>
        </a:p>
      </dgm:t>
    </dgm:pt>
    <dgm:pt modelId="{CAEEA4C9-8E12-BA4B-B627-39DEDF92F0A9}" type="pres">
      <dgm:prSet presAssocID="{6441E5EC-FAA8-2946-8F7A-65C91F6829F6}" presName="conn2-1" presStyleLbl="parChTrans1D2" presStyleIdx="2" presStyleCnt="4"/>
      <dgm:spPr/>
      <dgm:t>
        <a:bodyPr/>
        <a:lstStyle/>
        <a:p>
          <a:endParaRPr lang="en-US"/>
        </a:p>
      </dgm:t>
    </dgm:pt>
    <dgm:pt modelId="{7C216379-1462-CA43-B7B1-7D31C7B68F4B}" type="pres">
      <dgm:prSet presAssocID="{6441E5EC-FAA8-2946-8F7A-65C91F6829F6}" presName="connTx" presStyleLbl="parChTrans1D2" presStyleIdx="2" presStyleCnt="4"/>
      <dgm:spPr/>
      <dgm:t>
        <a:bodyPr/>
        <a:lstStyle/>
        <a:p>
          <a:endParaRPr lang="en-US"/>
        </a:p>
      </dgm:t>
    </dgm:pt>
    <dgm:pt modelId="{D04543EC-46CC-7B4A-9626-1EA2116F9343}" type="pres">
      <dgm:prSet presAssocID="{ECFE7F56-ACF6-5C40-A5E9-38485ED0222D}" presName="root2" presStyleCnt="0"/>
      <dgm:spPr/>
      <dgm:t>
        <a:bodyPr/>
        <a:lstStyle/>
        <a:p>
          <a:endParaRPr lang="en-US"/>
        </a:p>
      </dgm:t>
    </dgm:pt>
    <dgm:pt modelId="{F645FAA9-B7FD-5A4A-961B-9B8B677DCC4C}" type="pres">
      <dgm:prSet presAssocID="{ECFE7F56-ACF6-5C40-A5E9-38485ED0222D}" presName="LevelTwoTextNode" presStyleLbl="node2" presStyleIdx="2" presStyleCnt="4">
        <dgm:presLayoutVars>
          <dgm:chPref val="3"/>
        </dgm:presLayoutVars>
      </dgm:prSet>
      <dgm:spPr/>
      <dgm:t>
        <a:bodyPr/>
        <a:lstStyle/>
        <a:p>
          <a:endParaRPr lang="en-US"/>
        </a:p>
      </dgm:t>
    </dgm:pt>
    <dgm:pt modelId="{E92F52EC-1A10-4043-9AEA-1FFBB4C6D2A2}" type="pres">
      <dgm:prSet presAssocID="{ECFE7F56-ACF6-5C40-A5E9-38485ED0222D}" presName="level3hierChild" presStyleCnt="0"/>
      <dgm:spPr/>
      <dgm:t>
        <a:bodyPr/>
        <a:lstStyle/>
        <a:p>
          <a:endParaRPr lang="en-US"/>
        </a:p>
      </dgm:t>
    </dgm:pt>
    <dgm:pt modelId="{26C9C67C-AC4B-469F-AD10-6821AFCAE54B}" type="pres">
      <dgm:prSet presAssocID="{00A11A76-7BE6-43BA-8E26-E9801B020EAE}" presName="conn2-1" presStyleLbl="parChTrans1D2" presStyleIdx="3" presStyleCnt="4"/>
      <dgm:spPr/>
      <dgm:t>
        <a:bodyPr/>
        <a:lstStyle/>
        <a:p>
          <a:endParaRPr lang="en-US"/>
        </a:p>
      </dgm:t>
    </dgm:pt>
    <dgm:pt modelId="{58070F63-4E07-46DB-A8FC-6104516A8741}" type="pres">
      <dgm:prSet presAssocID="{00A11A76-7BE6-43BA-8E26-E9801B020EAE}" presName="connTx" presStyleLbl="parChTrans1D2" presStyleIdx="3" presStyleCnt="4"/>
      <dgm:spPr/>
      <dgm:t>
        <a:bodyPr/>
        <a:lstStyle/>
        <a:p>
          <a:endParaRPr lang="en-US"/>
        </a:p>
      </dgm:t>
    </dgm:pt>
    <dgm:pt modelId="{02C2160C-69DC-4EB2-B972-0433C7F7C3B1}" type="pres">
      <dgm:prSet presAssocID="{D3CB1F00-1E82-48DF-A9AB-7DE706A31F35}" presName="root2" presStyleCnt="0"/>
      <dgm:spPr/>
      <dgm:t>
        <a:bodyPr/>
        <a:lstStyle/>
        <a:p>
          <a:endParaRPr lang="en-US"/>
        </a:p>
      </dgm:t>
    </dgm:pt>
    <dgm:pt modelId="{E539335A-2C51-43C1-AA53-76F6B2332B45}" type="pres">
      <dgm:prSet presAssocID="{D3CB1F00-1E82-48DF-A9AB-7DE706A31F35}" presName="LevelTwoTextNode" presStyleLbl="node2" presStyleIdx="3" presStyleCnt="4">
        <dgm:presLayoutVars>
          <dgm:chPref val="3"/>
        </dgm:presLayoutVars>
      </dgm:prSet>
      <dgm:spPr/>
      <dgm:t>
        <a:bodyPr/>
        <a:lstStyle/>
        <a:p>
          <a:endParaRPr lang="en-US"/>
        </a:p>
      </dgm:t>
    </dgm:pt>
    <dgm:pt modelId="{0E3714C1-B3E2-41F5-A7C2-630D1C207B12}" type="pres">
      <dgm:prSet presAssocID="{D3CB1F00-1E82-48DF-A9AB-7DE706A31F35}" presName="level3hierChild" presStyleCnt="0"/>
      <dgm:spPr/>
      <dgm:t>
        <a:bodyPr/>
        <a:lstStyle/>
        <a:p>
          <a:endParaRPr lang="en-US"/>
        </a:p>
      </dgm:t>
    </dgm:pt>
  </dgm:ptLst>
  <dgm:cxnLst>
    <dgm:cxn modelId="{1C644B67-F522-7E4B-8220-683F27D8887E}" srcId="{4C074558-FC13-BF45-B59B-DAD63E771E41}" destId="{C0EC7AE3-A7A9-3549-95A9-7314790823C3}" srcOrd="1" destOrd="0" parTransId="{DB4593ED-B1EE-D242-9184-EDC35596BDD9}" sibTransId="{AAF628CD-B0E1-F941-AD41-A4687A6A7049}"/>
    <dgm:cxn modelId="{70B52015-72B9-A544-8490-1CCB696B36D8}" srcId="{0C511EFE-517F-F340-A7B3-590ADE55757C}" destId="{4C074558-FC13-BF45-B59B-DAD63E771E41}" srcOrd="0" destOrd="0" parTransId="{B8C7A844-850E-BA45-B169-1CCA4B0001DA}" sibTransId="{6C1D6A01-FA0C-6342-BB06-81EC9D86E4D7}"/>
    <dgm:cxn modelId="{48E8E744-78C7-8F46-A031-B5C3A2690ED2}" srcId="{4C074558-FC13-BF45-B59B-DAD63E771E41}" destId="{5071F118-FC51-0243-9F49-791E0F352164}" srcOrd="0" destOrd="0" parTransId="{5BC1027F-154D-C944-AB27-70FE5B424098}" sibTransId="{36155B4A-B9F5-0849-952C-371B365C3F90}"/>
    <dgm:cxn modelId="{7F545F36-6538-4C27-AAF1-2EDEDC8AA0EB}" type="presOf" srcId="{DB4593ED-B1EE-D242-9184-EDC35596BDD9}" destId="{518775A4-1998-5C40-A429-586224CC3DBF}" srcOrd="1" destOrd="0" presId="urn:microsoft.com/office/officeart/2005/8/layout/hierarchy2"/>
    <dgm:cxn modelId="{B6F1FC8E-EBBB-4ED0-96F1-E5D0BD07576B}" type="presOf" srcId="{C0EC7AE3-A7A9-3549-95A9-7314790823C3}" destId="{A9929E7F-654E-1044-B554-8FEEDBC64A3B}" srcOrd="0" destOrd="0" presId="urn:microsoft.com/office/officeart/2005/8/layout/hierarchy2"/>
    <dgm:cxn modelId="{044C55CE-5E26-4526-8DE9-354678099928}" type="presOf" srcId="{00A11A76-7BE6-43BA-8E26-E9801B020EAE}" destId="{58070F63-4E07-46DB-A8FC-6104516A8741}" srcOrd="1" destOrd="0" presId="urn:microsoft.com/office/officeart/2005/8/layout/hierarchy2"/>
    <dgm:cxn modelId="{8D3EEF21-528D-4265-B09D-73036B5F71FF}" type="presOf" srcId="{D3CB1F00-1E82-48DF-A9AB-7DE706A31F35}" destId="{E539335A-2C51-43C1-AA53-76F6B2332B45}" srcOrd="0" destOrd="0" presId="urn:microsoft.com/office/officeart/2005/8/layout/hierarchy2"/>
    <dgm:cxn modelId="{C0A6C61F-C02A-4987-A9ED-7833F480B240}" type="presOf" srcId="{0C511EFE-517F-F340-A7B3-590ADE55757C}" destId="{BFA506BA-A1E9-E141-8BED-67D4068BD677}" srcOrd="0" destOrd="0" presId="urn:microsoft.com/office/officeart/2005/8/layout/hierarchy2"/>
    <dgm:cxn modelId="{D7261475-3B9C-448E-BD6C-C23151ECB06B}" type="presOf" srcId="{DB4593ED-B1EE-D242-9184-EDC35596BDD9}" destId="{C55E4748-D6B0-AE47-91EA-C40253A2E0C9}" srcOrd="0" destOrd="0" presId="urn:microsoft.com/office/officeart/2005/8/layout/hierarchy2"/>
    <dgm:cxn modelId="{0CA0C82E-7C57-4B07-A6AB-A16A581038D3}" type="presOf" srcId="{6441E5EC-FAA8-2946-8F7A-65C91F6829F6}" destId="{7C216379-1462-CA43-B7B1-7D31C7B68F4B}" srcOrd="1" destOrd="0" presId="urn:microsoft.com/office/officeart/2005/8/layout/hierarchy2"/>
    <dgm:cxn modelId="{D0512462-CE04-4599-AE57-4EA08B398C91}" srcId="{4C074558-FC13-BF45-B59B-DAD63E771E41}" destId="{D3CB1F00-1E82-48DF-A9AB-7DE706A31F35}" srcOrd="3" destOrd="0" parTransId="{00A11A76-7BE6-43BA-8E26-E9801B020EAE}" sibTransId="{918826B7-690E-404A-A8A7-717AF279B39D}"/>
    <dgm:cxn modelId="{1789890F-DC38-4F32-96C0-E57C32A70E2A}" type="presOf" srcId="{5BC1027F-154D-C944-AB27-70FE5B424098}" destId="{DC4ED24D-F511-8146-8384-9365885C5C10}" srcOrd="1" destOrd="0" presId="urn:microsoft.com/office/officeart/2005/8/layout/hierarchy2"/>
    <dgm:cxn modelId="{E8853E5F-F5CC-44B2-B46C-DEFB03DD6E4E}" type="presOf" srcId="{4C074558-FC13-BF45-B59B-DAD63E771E41}" destId="{B8DB5700-04F7-7E42-852E-6021C88E7736}" srcOrd="0" destOrd="0" presId="urn:microsoft.com/office/officeart/2005/8/layout/hierarchy2"/>
    <dgm:cxn modelId="{4CCBDB8A-92A8-E041-B741-4A3A0FE44819}" srcId="{4C074558-FC13-BF45-B59B-DAD63E771E41}" destId="{ECFE7F56-ACF6-5C40-A5E9-38485ED0222D}" srcOrd="2" destOrd="0" parTransId="{6441E5EC-FAA8-2946-8F7A-65C91F6829F6}" sibTransId="{D0D9CA3A-BF1A-4446-91B6-37D18F98D5E2}"/>
    <dgm:cxn modelId="{4CD4609F-89F4-4E7A-A690-27B8B7733CD3}" type="presOf" srcId="{5BC1027F-154D-C944-AB27-70FE5B424098}" destId="{9A161A44-7C9C-B84A-AE4F-15922CAD189C}" srcOrd="0" destOrd="0" presId="urn:microsoft.com/office/officeart/2005/8/layout/hierarchy2"/>
    <dgm:cxn modelId="{D3B1FC11-321D-4B91-B51D-DC11E510A868}" type="presOf" srcId="{5071F118-FC51-0243-9F49-791E0F352164}" destId="{B7E20328-1562-E44E-909B-098FB04006ED}" srcOrd="0" destOrd="0" presId="urn:microsoft.com/office/officeart/2005/8/layout/hierarchy2"/>
    <dgm:cxn modelId="{0689960B-9DB8-4C68-968C-BCB213B5F33C}" type="presOf" srcId="{00A11A76-7BE6-43BA-8E26-E9801B020EAE}" destId="{26C9C67C-AC4B-469F-AD10-6821AFCAE54B}" srcOrd="0" destOrd="0" presId="urn:microsoft.com/office/officeart/2005/8/layout/hierarchy2"/>
    <dgm:cxn modelId="{30703782-31FA-4EBD-B711-FC1CD79F531A}" type="presOf" srcId="{6441E5EC-FAA8-2946-8F7A-65C91F6829F6}" destId="{CAEEA4C9-8E12-BA4B-B627-39DEDF92F0A9}" srcOrd="0" destOrd="0" presId="urn:microsoft.com/office/officeart/2005/8/layout/hierarchy2"/>
    <dgm:cxn modelId="{3D81A8DC-8B84-4D91-9A09-29EBA01BA84E}" type="presOf" srcId="{ECFE7F56-ACF6-5C40-A5E9-38485ED0222D}" destId="{F645FAA9-B7FD-5A4A-961B-9B8B677DCC4C}" srcOrd="0" destOrd="0" presId="urn:microsoft.com/office/officeart/2005/8/layout/hierarchy2"/>
    <dgm:cxn modelId="{E5D6ED8C-C218-48A0-93CD-6233C3738233}" type="presParOf" srcId="{BFA506BA-A1E9-E141-8BED-67D4068BD677}" destId="{5C77BD7A-E0F2-374C-90A9-CC024D32E8C0}" srcOrd="0" destOrd="0" presId="urn:microsoft.com/office/officeart/2005/8/layout/hierarchy2"/>
    <dgm:cxn modelId="{4BC01870-DE5C-4873-9D7C-776953D80EB0}" type="presParOf" srcId="{5C77BD7A-E0F2-374C-90A9-CC024D32E8C0}" destId="{B8DB5700-04F7-7E42-852E-6021C88E7736}" srcOrd="0" destOrd="0" presId="urn:microsoft.com/office/officeart/2005/8/layout/hierarchy2"/>
    <dgm:cxn modelId="{0F1D77BA-1461-4013-9EEE-037ED95844AD}" type="presParOf" srcId="{5C77BD7A-E0F2-374C-90A9-CC024D32E8C0}" destId="{BED52618-A087-3349-B07E-398B6D409629}" srcOrd="1" destOrd="0" presId="urn:microsoft.com/office/officeart/2005/8/layout/hierarchy2"/>
    <dgm:cxn modelId="{9C82BCA7-257E-4352-ABED-87A0E87AA2A3}" type="presParOf" srcId="{BED52618-A087-3349-B07E-398B6D409629}" destId="{9A161A44-7C9C-B84A-AE4F-15922CAD189C}" srcOrd="0" destOrd="0" presId="urn:microsoft.com/office/officeart/2005/8/layout/hierarchy2"/>
    <dgm:cxn modelId="{B00334C1-D156-4BFB-9B3C-AFC867ED1401}" type="presParOf" srcId="{9A161A44-7C9C-B84A-AE4F-15922CAD189C}" destId="{DC4ED24D-F511-8146-8384-9365885C5C10}" srcOrd="0" destOrd="0" presId="urn:microsoft.com/office/officeart/2005/8/layout/hierarchy2"/>
    <dgm:cxn modelId="{3B3217A4-B80A-4C65-B3D5-A2C2E884E581}" type="presParOf" srcId="{BED52618-A087-3349-B07E-398B6D409629}" destId="{E9D8C880-D894-F54B-B163-FB9A6CA8E327}" srcOrd="1" destOrd="0" presId="urn:microsoft.com/office/officeart/2005/8/layout/hierarchy2"/>
    <dgm:cxn modelId="{E9480C5C-899D-4993-A13E-1781EAEA06FD}" type="presParOf" srcId="{E9D8C880-D894-F54B-B163-FB9A6CA8E327}" destId="{B7E20328-1562-E44E-909B-098FB04006ED}" srcOrd="0" destOrd="0" presId="urn:microsoft.com/office/officeart/2005/8/layout/hierarchy2"/>
    <dgm:cxn modelId="{6F933094-9104-4FB5-B3D5-89ACF41997A2}" type="presParOf" srcId="{E9D8C880-D894-F54B-B163-FB9A6CA8E327}" destId="{E49F6388-E797-9D42-AD9A-313CA06EB498}" srcOrd="1" destOrd="0" presId="urn:microsoft.com/office/officeart/2005/8/layout/hierarchy2"/>
    <dgm:cxn modelId="{C63F3B31-1694-48F8-A9CE-7D1EC11C6829}" type="presParOf" srcId="{BED52618-A087-3349-B07E-398B6D409629}" destId="{C55E4748-D6B0-AE47-91EA-C40253A2E0C9}" srcOrd="2" destOrd="0" presId="urn:microsoft.com/office/officeart/2005/8/layout/hierarchy2"/>
    <dgm:cxn modelId="{8FDF2393-017F-4EDE-A425-950F96E8E2C4}" type="presParOf" srcId="{C55E4748-D6B0-AE47-91EA-C40253A2E0C9}" destId="{518775A4-1998-5C40-A429-586224CC3DBF}" srcOrd="0" destOrd="0" presId="urn:microsoft.com/office/officeart/2005/8/layout/hierarchy2"/>
    <dgm:cxn modelId="{D8718438-FDE1-4D1B-9AC2-A0CA69173674}" type="presParOf" srcId="{BED52618-A087-3349-B07E-398B6D409629}" destId="{4B459698-4A8B-FB4E-B80B-C5DAADD32A06}" srcOrd="3" destOrd="0" presId="urn:microsoft.com/office/officeart/2005/8/layout/hierarchy2"/>
    <dgm:cxn modelId="{93F2F92A-1989-4184-ADC0-93DB53591E01}" type="presParOf" srcId="{4B459698-4A8B-FB4E-B80B-C5DAADD32A06}" destId="{A9929E7F-654E-1044-B554-8FEEDBC64A3B}" srcOrd="0" destOrd="0" presId="urn:microsoft.com/office/officeart/2005/8/layout/hierarchy2"/>
    <dgm:cxn modelId="{C96B11FF-07DB-4437-9939-63D9EC6FA247}" type="presParOf" srcId="{4B459698-4A8B-FB4E-B80B-C5DAADD32A06}" destId="{28DA34A8-03B1-9D46-8470-FD331970DA1D}" srcOrd="1" destOrd="0" presId="urn:microsoft.com/office/officeart/2005/8/layout/hierarchy2"/>
    <dgm:cxn modelId="{5B4AED6A-28F3-4446-BD90-8A13B674CD75}" type="presParOf" srcId="{BED52618-A087-3349-B07E-398B6D409629}" destId="{CAEEA4C9-8E12-BA4B-B627-39DEDF92F0A9}" srcOrd="4" destOrd="0" presId="urn:microsoft.com/office/officeart/2005/8/layout/hierarchy2"/>
    <dgm:cxn modelId="{17A5FC01-8E0E-4185-87BE-6E152D6B2EF9}" type="presParOf" srcId="{CAEEA4C9-8E12-BA4B-B627-39DEDF92F0A9}" destId="{7C216379-1462-CA43-B7B1-7D31C7B68F4B}" srcOrd="0" destOrd="0" presId="urn:microsoft.com/office/officeart/2005/8/layout/hierarchy2"/>
    <dgm:cxn modelId="{EA7C21F2-5B2D-48E0-BE47-846C1E43A9A3}" type="presParOf" srcId="{BED52618-A087-3349-B07E-398B6D409629}" destId="{D04543EC-46CC-7B4A-9626-1EA2116F9343}" srcOrd="5" destOrd="0" presId="urn:microsoft.com/office/officeart/2005/8/layout/hierarchy2"/>
    <dgm:cxn modelId="{F8737287-CA81-470A-9F9F-54986F4A240A}" type="presParOf" srcId="{D04543EC-46CC-7B4A-9626-1EA2116F9343}" destId="{F645FAA9-B7FD-5A4A-961B-9B8B677DCC4C}" srcOrd="0" destOrd="0" presId="urn:microsoft.com/office/officeart/2005/8/layout/hierarchy2"/>
    <dgm:cxn modelId="{029DFA3D-5CE8-4CF9-9A00-19E9B7FF48C5}" type="presParOf" srcId="{D04543EC-46CC-7B4A-9626-1EA2116F9343}" destId="{E92F52EC-1A10-4043-9AEA-1FFBB4C6D2A2}" srcOrd="1" destOrd="0" presId="urn:microsoft.com/office/officeart/2005/8/layout/hierarchy2"/>
    <dgm:cxn modelId="{397DEB61-AFA3-4DFD-A8F7-189FCBB81BF9}" type="presParOf" srcId="{BED52618-A087-3349-B07E-398B6D409629}" destId="{26C9C67C-AC4B-469F-AD10-6821AFCAE54B}" srcOrd="6" destOrd="0" presId="urn:microsoft.com/office/officeart/2005/8/layout/hierarchy2"/>
    <dgm:cxn modelId="{A288E0F3-0BCB-4028-BC4C-F839A9315B10}" type="presParOf" srcId="{26C9C67C-AC4B-469F-AD10-6821AFCAE54B}" destId="{58070F63-4E07-46DB-A8FC-6104516A8741}" srcOrd="0" destOrd="0" presId="urn:microsoft.com/office/officeart/2005/8/layout/hierarchy2"/>
    <dgm:cxn modelId="{F2D83F69-7F15-4CE2-ABE1-BFF18B60F553}" type="presParOf" srcId="{BED52618-A087-3349-B07E-398B6D409629}" destId="{02C2160C-69DC-4EB2-B972-0433C7F7C3B1}" srcOrd="7" destOrd="0" presId="urn:microsoft.com/office/officeart/2005/8/layout/hierarchy2"/>
    <dgm:cxn modelId="{2524E630-A17B-4D22-B962-C38E05B2773A}" type="presParOf" srcId="{02C2160C-69DC-4EB2-B972-0433C7F7C3B1}" destId="{E539335A-2C51-43C1-AA53-76F6B2332B45}" srcOrd="0" destOrd="0" presId="urn:microsoft.com/office/officeart/2005/8/layout/hierarchy2"/>
    <dgm:cxn modelId="{26014CC4-CB49-4390-8CCF-C3538B3F2265}" type="presParOf" srcId="{02C2160C-69DC-4EB2-B972-0433C7F7C3B1}" destId="{0E3714C1-B3E2-41F5-A7C2-630D1C207B12}"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DBC70A-FCE0-A746-87C7-6AAF4BC8E049}" type="doc">
      <dgm:prSet loTypeId="urn:microsoft.com/office/officeart/2005/8/layout/hierarchy2" loCatId="" qsTypeId="urn:microsoft.com/office/officeart/2005/8/quickstyle/simple2" qsCatId="simple" csTypeId="urn:microsoft.com/office/officeart/2005/8/colors/accent1_2#2" csCatId="accent1" phldr="1"/>
      <dgm:spPr/>
      <dgm:t>
        <a:bodyPr/>
        <a:lstStyle/>
        <a:p>
          <a:endParaRPr lang="en-US"/>
        </a:p>
      </dgm:t>
    </dgm:pt>
    <dgm:pt modelId="{D087E328-BB6D-6049-89B0-0ED0AB6778E4}">
      <dgm:prSet phldrT="[Text]" custT="1"/>
      <dgm:spPr/>
      <dgm:t>
        <a:bodyPr/>
        <a:lstStyle/>
        <a:p>
          <a:r>
            <a:rPr lang="en-US" sz="1800" dirty="0" smtClean="0"/>
            <a:t>Bottom-up</a:t>
          </a:r>
          <a:endParaRPr lang="en-US" sz="1800" dirty="0"/>
        </a:p>
      </dgm:t>
    </dgm:pt>
    <dgm:pt modelId="{7F7A5692-7521-E74E-91FA-D098108837AF}" type="parTrans" cxnId="{EAA07F75-00BC-DF47-BDDF-C7D4F228E564}">
      <dgm:prSet/>
      <dgm:spPr/>
      <dgm:t>
        <a:bodyPr/>
        <a:lstStyle/>
        <a:p>
          <a:endParaRPr lang="en-US" sz="1600"/>
        </a:p>
      </dgm:t>
    </dgm:pt>
    <dgm:pt modelId="{BD336793-E641-5046-A32F-E4D23B2F35A9}" type="sibTrans" cxnId="{EAA07F75-00BC-DF47-BDDF-C7D4F228E564}">
      <dgm:prSet/>
      <dgm:spPr/>
      <dgm:t>
        <a:bodyPr/>
        <a:lstStyle/>
        <a:p>
          <a:endParaRPr lang="en-US" sz="1600"/>
        </a:p>
      </dgm:t>
    </dgm:pt>
    <dgm:pt modelId="{1334FDD0-6CDD-2E44-98FB-3AEE879C2D6F}">
      <dgm:prSet phldrT="[Text]" custT="1"/>
      <dgm:spPr/>
      <dgm:t>
        <a:bodyPr/>
        <a:lstStyle/>
        <a:p>
          <a:r>
            <a:rPr lang="en-US" sz="1800" dirty="0" smtClean="0"/>
            <a:t>Optimization</a:t>
          </a:r>
          <a:endParaRPr lang="en-US" sz="1800" dirty="0"/>
        </a:p>
      </dgm:t>
    </dgm:pt>
    <dgm:pt modelId="{E8B0C19B-0207-EC45-8CB7-3CC6D42217B9}" type="parTrans" cxnId="{5F9F8583-D527-DF4E-B01C-58218D76D095}">
      <dgm:prSet custT="1"/>
      <dgm:spPr/>
      <dgm:t>
        <a:bodyPr/>
        <a:lstStyle/>
        <a:p>
          <a:endParaRPr lang="en-US" sz="400" dirty="0"/>
        </a:p>
      </dgm:t>
    </dgm:pt>
    <dgm:pt modelId="{6D1D3329-238E-EB4E-A3E9-D0F58E7FB55B}" type="sibTrans" cxnId="{5F9F8583-D527-DF4E-B01C-58218D76D095}">
      <dgm:prSet/>
      <dgm:spPr/>
      <dgm:t>
        <a:bodyPr/>
        <a:lstStyle/>
        <a:p>
          <a:endParaRPr lang="en-US" sz="1600"/>
        </a:p>
      </dgm:t>
    </dgm:pt>
    <dgm:pt modelId="{812BB44E-F1E8-7E4F-83E1-5FC663015CFA}">
      <dgm:prSet phldrT="[Text]" custT="1"/>
      <dgm:spPr/>
      <dgm:t>
        <a:bodyPr/>
        <a:lstStyle/>
        <a:p>
          <a:r>
            <a:rPr lang="en-US" sz="1800" dirty="0" smtClean="0"/>
            <a:t>Simulation</a:t>
          </a:r>
          <a:endParaRPr lang="en-US" sz="1800" dirty="0"/>
        </a:p>
      </dgm:t>
    </dgm:pt>
    <dgm:pt modelId="{5B779F31-CA5D-574F-8E11-EE081DE6ADCF}" type="parTrans" cxnId="{1C840559-1454-AC44-8D38-208236322E45}">
      <dgm:prSet custT="1"/>
      <dgm:spPr/>
      <dgm:t>
        <a:bodyPr/>
        <a:lstStyle/>
        <a:p>
          <a:endParaRPr lang="en-US" sz="400" dirty="0"/>
        </a:p>
      </dgm:t>
    </dgm:pt>
    <dgm:pt modelId="{AEEBEB5B-BA69-6345-9613-1A99F222F21E}" type="sibTrans" cxnId="{1C840559-1454-AC44-8D38-208236322E45}">
      <dgm:prSet/>
      <dgm:spPr/>
      <dgm:t>
        <a:bodyPr/>
        <a:lstStyle/>
        <a:p>
          <a:endParaRPr lang="en-US" sz="1600"/>
        </a:p>
      </dgm:t>
    </dgm:pt>
    <dgm:pt modelId="{EF6026D9-DB5A-2747-9E0A-2B5CA3C353C6}">
      <dgm:prSet custT="1"/>
      <dgm:spPr/>
      <dgm:t>
        <a:bodyPr/>
        <a:lstStyle/>
        <a:p>
          <a:r>
            <a:rPr lang="en-US" sz="1800" dirty="0" smtClean="0"/>
            <a:t>Accounting</a:t>
          </a:r>
        </a:p>
      </dgm:t>
    </dgm:pt>
    <dgm:pt modelId="{B6FD6E5C-D6E8-B148-8E0B-78AADC99CB76}" type="parTrans" cxnId="{65FEAAF9-DDD2-A844-96A8-1FC33521711B}">
      <dgm:prSet custT="1"/>
      <dgm:spPr/>
      <dgm:t>
        <a:bodyPr/>
        <a:lstStyle/>
        <a:p>
          <a:endParaRPr lang="en-US" sz="400" dirty="0"/>
        </a:p>
      </dgm:t>
    </dgm:pt>
    <dgm:pt modelId="{F1CED669-C524-064B-B3A5-2095DFD4681C}" type="sibTrans" cxnId="{65FEAAF9-DDD2-A844-96A8-1FC33521711B}">
      <dgm:prSet/>
      <dgm:spPr/>
      <dgm:t>
        <a:bodyPr/>
        <a:lstStyle/>
        <a:p>
          <a:endParaRPr lang="en-US" sz="1600"/>
        </a:p>
      </dgm:t>
    </dgm:pt>
    <dgm:pt modelId="{111200BB-F897-3344-9A1A-604A37641770}">
      <dgm:prSet custT="1"/>
      <dgm:spPr/>
      <dgm:t>
        <a:bodyPr/>
        <a:lstStyle/>
        <a:p>
          <a:r>
            <a:rPr lang="en-US" sz="1800" dirty="0" smtClean="0"/>
            <a:t>Technology Screening</a:t>
          </a:r>
          <a:endParaRPr lang="en-US" sz="1800" dirty="0"/>
        </a:p>
      </dgm:t>
    </dgm:pt>
    <dgm:pt modelId="{29450694-1086-BB40-972F-04D41892FBFA}" type="parTrans" cxnId="{A4F78AC0-B5B7-5C44-B5C4-D95D316CEACA}">
      <dgm:prSet custT="1"/>
      <dgm:spPr/>
      <dgm:t>
        <a:bodyPr/>
        <a:lstStyle/>
        <a:p>
          <a:endParaRPr lang="en-US" sz="500" dirty="0"/>
        </a:p>
      </dgm:t>
    </dgm:pt>
    <dgm:pt modelId="{32370396-5ECC-C84F-9455-440E125431E0}" type="sibTrans" cxnId="{A4F78AC0-B5B7-5C44-B5C4-D95D316CEACA}">
      <dgm:prSet/>
      <dgm:spPr/>
      <dgm:t>
        <a:bodyPr/>
        <a:lstStyle/>
        <a:p>
          <a:endParaRPr lang="en-US" sz="1600"/>
        </a:p>
      </dgm:t>
    </dgm:pt>
    <dgm:pt modelId="{8E38FA27-D4F9-104C-B7DC-59137F368718}" type="pres">
      <dgm:prSet presAssocID="{39DBC70A-FCE0-A746-87C7-6AAF4BC8E049}" presName="diagram" presStyleCnt="0">
        <dgm:presLayoutVars>
          <dgm:chPref val="1"/>
          <dgm:dir/>
          <dgm:animOne val="branch"/>
          <dgm:animLvl val="lvl"/>
          <dgm:resizeHandles val="exact"/>
        </dgm:presLayoutVars>
      </dgm:prSet>
      <dgm:spPr/>
      <dgm:t>
        <a:bodyPr/>
        <a:lstStyle/>
        <a:p>
          <a:endParaRPr lang="en-US"/>
        </a:p>
      </dgm:t>
    </dgm:pt>
    <dgm:pt modelId="{F5F69E5A-082A-F045-BDE6-99ADB7096F34}" type="pres">
      <dgm:prSet presAssocID="{D087E328-BB6D-6049-89B0-0ED0AB6778E4}" presName="root1" presStyleCnt="0"/>
      <dgm:spPr/>
      <dgm:t>
        <a:bodyPr/>
        <a:lstStyle/>
        <a:p>
          <a:endParaRPr lang="en-US"/>
        </a:p>
      </dgm:t>
    </dgm:pt>
    <dgm:pt modelId="{7EC0F62F-4430-324B-9FE7-9E8D4A518321}" type="pres">
      <dgm:prSet presAssocID="{D087E328-BB6D-6049-89B0-0ED0AB6778E4}" presName="LevelOneTextNode" presStyleLbl="node0" presStyleIdx="0" presStyleCnt="1" custLinFactNeighborX="3670" custLinFactNeighborY="-6947">
        <dgm:presLayoutVars>
          <dgm:chPref val="3"/>
        </dgm:presLayoutVars>
      </dgm:prSet>
      <dgm:spPr/>
      <dgm:t>
        <a:bodyPr/>
        <a:lstStyle/>
        <a:p>
          <a:endParaRPr lang="en-US"/>
        </a:p>
      </dgm:t>
    </dgm:pt>
    <dgm:pt modelId="{099A7C4D-C67E-7A42-9FFF-30018E853DF9}" type="pres">
      <dgm:prSet presAssocID="{D087E328-BB6D-6049-89B0-0ED0AB6778E4}" presName="level2hierChild" presStyleCnt="0"/>
      <dgm:spPr/>
      <dgm:t>
        <a:bodyPr/>
        <a:lstStyle/>
        <a:p>
          <a:endParaRPr lang="en-US"/>
        </a:p>
      </dgm:t>
    </dgm:pt>
    <dgm:pt modelId="{09EE51B4-F86B-B343-9A9F-32B417CAC511}" type="pres">
      <dgm:prSet presAssocID="{E8B0C19B-0207-EC45-8CB7-3CC6D42217B9}" presName="conn2-1" presStyleLbl="parChTrans1D2" presStyleIdx="0" presStyleCnt="4"/>
      <dgm:spPr/>
      <dgm:t>
        <a:bodyPr/>
        <a:lstStyle/>
        <a:p>
          <a:endParaRPr lang="en-US"/>
        </a:p>
      </dgm:t>
    </dgm:pt>
    <dgm:pt modelId="{D74A7A30-3C52-6D40-92C7-571881C96B6F}" type="pres">
      <dgm:prSet presAssocID="{E8B0C19B-0207-EC45-8CB7-3CC6D42217B9}" presName="connTx" presStyleLbl="parChTrans1D2" presStyleIdx="0" presStyleCnt="4"/>
      <dgm:spPr/>
      <dgm:t>
        <a:bodyPr/>
        <a:lstStyle/>
        <a:p>
          <a:endParaRPr lang="en-US"/>
        </a:p>
      </dgm:t>
    </dgm:pt>
    <dgm:pt modelId="{033A0D1C-2520-F040-9A38-7C291C70FA7D}" type="pres">
      <dgm:prSet presAssocID="{1334FDD0-6CDD-2E44-98FB-3AEE879C2D6F}" presName="root2" presStyleCnt="0"/>
      <dgm:spPr/>
      <dgm:t>
        <a:bodyPr/>
        <a:lstStyle/>
        <a:p>
          <a:endParaRPr lang="en-US"/>
        </a:p>
      </dgm:t>
    </dgm:pt>
    <dgm:pt modelId="{E5D4D883-AA00-FB48-8CCE-D5507E351EF1}" type="pres">
      <dgm:prSet presAssocID="{1334FDD0-6CDD-2E44-98FB-3AEE879C2D6F}" presName="LevelTwoTextNode" presStyleLbl="node2" presStyleIdx="0" presStyleCnt="4" custScaleX="120848" custLinFactNeighborX="1593" custLinFactNeighborY="868">
        <dgm:presLayoutVars>
          <dgm:chPref val="3"/>
        </dgm:presLayoutVars>
      </dgm:prSet>
      <dgm:spPr/>
      <dgm:t>
        <a:bodyPr/>
        <a:lstStyle/>
        <a:p>
          <a:endParaRPr lang="en-US"/>
        </a:p>
      </dgm:t>
    </dgm:pt>
    <dgm:pt modelId="{F87411B9-97A5-6A41-863E-069D95283042}" type="pres">
      <dgm:prSet presAssocID="{1334FDD0-6CDD-2E44-98FB-3AEE879C2D6F}" presName="level3hierChild" presStyleCnt="0"/>
      <dgm:spPr/>
      <dgm:t>
        <a:bodyPr/>
        <a:lstStyle/>
        <a:p>
          <a:endParaRPr lang="en-US"/>
        </a:p>
      </dgm:t>
    </dgm:pt>
    <dgm:pt modelId="{7BA44768-0FC0-324B-B3AA-A69F9AC1F0ED}" type="pres">
      <dgm:prSet presAssocID="{5B779F31-CA5D-574F-8E11-EE081DE6ADCF}" presName="conn2-1" presStyleLbl="parChTrans1D2" presStyleIdx="1" presStyleCnt="4"/>
      <dgm:spPr/>
      <dgm:t>
        <a:bodyPr/>
        <a:lstStyle/>
        <a:p>
          <a:endParaRPr lang="en-US"/>
        </a:p>
      </dgm:t>
    </dgm:pt>
    <dgm:pt modelId="{41F039B4-B0B6-5743-8C79-5825CC35C9D8}" type="pres">
      <dgm:prSet presAssocID="{5B779F31-CA5D-574F-8E11-EE081DE6ADCF}" presName="connTx" presStyleLbl="parChTrans1D2" presStyleIdx="1" presStyleCnt="4"/>
      <dgm:spPr/>
      <dgm:t>
        <a:bodyPr/>
        <a:lstStyle/>
        <a:p>
          <a:endParaRPr lang="en-US"/>
        </a:p>
      </dgm:t>
    </dgm:pt>
    <dgm:pt modelId="{C69A2FBB-C71C-8341-81B0-3079F0EC20B4}" type="pres">
      <dgm:prSet presAssocID="{812BB44E-F1E8-7E4F-83E1-5FC663015CFA}" presName="root2" presStyleCnt="0"/>
      <dgm:spPr/>
      <dgm:t>
        <a:bodyPr/>
        <a:lstStyle/>
        <a:p>
          <a:endParaRPr lang="en-US"/>
        </a:p>
      </dgm:t>
    </dgm:pt>
    <dgm:pt modelId="{B7B53002-DFAB-5146-ABC9-6FF533939EE3}" type="pres">
      <dgm:prSet presAssocID="{812BB44E-F1E8-7E4F-83E1-5FC663015CFA}" presName="LevelTwoTextNode" presStyleLbl="node2" presStyleIdx="1" presStyleCnt="4" custScaleX="120512" custLinFactNeighborX="2838" custLinFactNeighborY="663">
        <dgm:presLayoutVars>
          <dgm:chPref val="3"/>
        </dgm:presLayoutVars>
      </dgm:prSet>
      <dgm:spPr/>
      <dgm:t>
        <a:bodyPr/>
        <a:lstStyle/>
        <a:p>
          <a:endParaRPr lang="en-US"/>
        </a:p>
      </dgm:t>
    </dgm:pt>
    <dgm:pt modelId="{ABAED40C-3F42-934E-8D91-9398AA48F919}" type="pres">
      <dgm:prSet presAssocID="{812BB44E-F1E8-7E4F-83E1-5FC663015CFA}" presName="level3hierChild" presStyleCnt="0"/>
      <dgm:spPr/>
      <dgm:t>
        <a:bodyPr/>
        <a:lstStyle/>
        <a:p>
          <a:endParaRPr lang="en-US"/>
        </a:p>
      </dgm:t>
    </dgm:pt>
    <dgm:pt modelId="{2F358DE3-FFBA-1049-B54B-213F255015B4}" type="pres">
      <dgm:prSet presAssocID="{B6FD6E5C-D6E8-B148-8E0B-78AADC99CB76}" presName="conn2-1" presStyleLbl="parChTrans1D2" presStyleIdx="2" presStyleCnt="4"/>
      <dgm:spPr/>
      <dgm:t>
        <a:bodyPr/>
        <a:lstStyle/>
        <a:p>
          <a:endParaRPr lang="en-US"/>
        </a:p>
      </dgm:t>
    </dgm:pt>
    <dgm:pt modelId="{B2D3CD82-6422-D143-93AF-3D345CBA29D1}" type="pres">
      <dgm:prSet presAssocID="{B6FD6E5C-D6E8-B148-8E0B-78AADC99CB76}" presName="connTx" presStyleLbl="parChTrans1D2" presStyleIdx="2" presStyleCnt="4"/>
      <dgm:spPr/>
      <dgm:t>
        <a:bodyPr/>
        <a:lstStyle/>
        <a:p>
          <a:endParaRPr lang="en-US"/>
        </a:p>
      </dgm:t>
    </dgm:pt>
    <dgm:pt modelId="{98363F31-0876-5B42-8427-E9399A0CF1F3}" type="pres">
      <dgm:prSet presAssocID="{EF6026D9-DB5A-2747-9E0A-2B5CA3C353C6}" presName="root2" presStyleCnt="0"/>
      <dgm:spPr/>
      <dgm:t>
        <a:bodyPr/>
        <a:lstStyle/>
        <a:p>
          <a:endParaRPr lang="en-US"/>
        </a:p>
      </dgm:t>
    </dgm:pt>
    <dgm:pt modelId="{B07FFC70-12FD-624B-8A35-38C03E2CD501}" type="pres">
      <dgm:prSet presAssocID="{EF6026D9-DB5A-2747-9E0A-2B5CA3C353C6}" presName="LevelTwoTextNode" presStyleLbl="node2" presStyleIdx="2" presStyleCnt="4" custScaleX="119389" custLinFactNeighborX="3445" custLinFactNeighborY="176">
        <dgm:presLayoutVars>
          <dgm:chPref val="3"/>
        </dgm:presLayoutVars>
      </dgm:prSet>
      <dgm:spPr/>
      <dgm:t>
        <a:bodyPr/>
        <a:lstStyle/>
        <a:p>
          <a:endParaRPr lang="en-US"/>
        </a:p>
      </dgm:t>
    </dgm:pt>
    <dgm:pt modelId="{45146A66-8423-0641-83F1-84DC035C5441}" type="pres">
      <dgm:prSet presAssocID="{EF6026D9-DB5A-2747-9E0A-2B5CA3C353C6}" presName="level3hierChild" presStyleCnt="0"/>
      <dgm:spPr/>
      <dgm:t>
        <a:bodyPr/>
        <a:lstStyle/>
        <a:p>
          <a:endParaRPr lang="en-US"/>
        </a:p>
      </dgm:t>
    </dgm:pt>
    <dgm:pt modelId="{3A2A53D0-D776-594F-8757-A753433F67D8}" type="pres">
      <dgm:prSet presAssocID="{29450694-1086-BB40-972F-04D41892FBFA}" presName="conn2-1" presStyleLbl="parChTrans1D2" presStyleIdx="3" presStyleCnt="4"/>
      <dgm:spPr/>
      <dgm:t>
        <a:bodyPr/>
        <a:lstStyle/>
        <a:p>
          <a:endParaRPr lang="en-US"/>
        </a:p>
      </dgm:t>
    </dgm:pt>
    <dgm:pt modelId="{8106FDEB-A17C-2B43-ADC2-B311EF5C4159}" type="pres">
      <dgm:prSet presAssocID="{29450694-1086-BB40-972F-04D41892FBFA}" presName="connTx" presStyleLbl="parChTrans1D2" presStyleIdx="3" presStyleCnt="4"/>
      <dgm:spPr/>
      <dgm:t>
        <a:bodyPr/>
        <a:lstStyle/>
        <a:p>
          <a:endParaRPr lang="en-US"/>
        </a:p>
      </dgm:t>
    </dgm:pt>
    <dgm:pt modelId="{9300AD41-6300-4941-A799-435C8003FAA4}" type="pres">
      <dgm:prSet presAssocID="{111200BB-F897-3344-9A1A-604A37641770}" presName="root2" presStyleCnt="0"/>
      <dgm:spPr/>
      <dgm:t>
        <a:bodyPr/>
        <a:lstStyle/>
        <a:p>
          <a:endParaRPr lang="en-US"/>
        </a:p>
      </dgm:t>
    </dgm:pt>
    <dgm:pt modelId="{ACBD69A3-1461-0841-BF61-88174B0A8A56}" type="pres">
      <dgm:prSet presAssocID="{111200BB-F897-3344-9A1A-604A37641770}" presName="LevelTwoTextNode" presStyleLbl="node2" presStyleIdx="3" presStyleCnt="4" custScaleX="117245" custLinFactNeighborX="3429" custLinFactNeighborY="-666">
        <dgm:presLayoutVars>
          <dgm:chPref val="3"/>
        </dgm:presLayoutVars>
      </dgm:prSet>
      <dgm:spPr/>
      <dgm:t>
        <a:bodyPr/>
        <a:lstStyle/>
        <a:p>
          <a:endParaRPr lang="en-US"/>
        </a:p>
      </dgm:t>
    </dgm:pt>
    <dgm:pt modelId="{6A2DD8FA-16D4-1F42-8F13-D755B0564310}" type="pres">
      <dgm:prSet presAssocID="{111200BB-F897-3344-9A1A-604A37641770}" presName="level3hierChild" presStyleCnt="0"/>
      <dgm:spPr/>
      <dgm:t>
        <a:bodyPr/>
        <a:lstStyle/>
        <a:p>
          <a:endParaRPr lang="en-US"/>
        </a:p>
      </dgm:t>
    </dgm:pt>
  </dgm:ptLst>
  <dgm:cxnLst>
    <dgm:cxn modelId="{17A2468C-D2B5-442D-8BCA-F9F0BB0216FD}" type="presOf" srcId="{EF6026D9-DB5A-2747-9E0A-2B5CA3C353C6}" destId="{B07FFC70-12FD-624B-8A35-38C03E2CD501}" srcOrd="0" destOrd="0" presId="urn:microsoft.com/office/officeart/2005/8/layout/hierarchy2"/>
    <dgm:cxn modelId="{3435F924-A3B8-4402-8F56-B2493FB0BD9F}" type="presOf" srcId="{111200BB-F897-3344-9A1A-604A37641770}" destId="{ACBD69A3-1461-0841-BF61-88174B0A8A56}" srcOrd="0" destOrd="0" presId="urn:microsoft.com/office/officeart/2005/8/layout/hierarchy2"/>
    <dgm:cxn modelId="{632D7ED2-E827-4162-BE34-88DB600E6EC9}" type="presOf" srcId="{B6FD6E5C-D6E8-B148-8E0B-78AADC99CB76}" destId="{B2D3CD82-6422-D143-93AF-3D345CBA29D1}" srcOrd="1" destOrd="0" presId="urn:microsoft.com/office/officeart/2005/8/layout/hierarchy2"/>
    <dgm:cxn modelId="{24712CED-92AD-4499-A306-E6591F72667E}" type="presOf" srcId="{29450694-1086-BB40-972F-04D41892FBFA}" destId="{8106FDEB-A17C-2B43-ADC2-B311EF5C4159}" srcOrd="1" destOrd="0" presId="urn:microsoft.com/office/officeart/2005/8/layout/hierarchy2"/>
    <dgm:cxn modelId="{8B84F0C4-5D7E-415E-B288-340A6049869E}" type="presOf" srcId="{E8B0C19B-0207-EC45-8CB7-3CC6D42217B9}" destId="{D74A7A30-3C52-6D40-92C7-571881C96B6F}" srcOrd="1" destOrd="0" presId="urn:microsoft.com/office/officeart/2005/8/layout/hierarchy2"/>
    <dgm:cxn modelId="{1F537998-09DB-4F1F-9E14-BD75179B4427}" type="presOf" srcId="{39DBC70A-FCE0-A746-87C7-6AAF4BC8E049}" destId="{8E38FA27-D4F9-104C-B7DC-59137F368718}" srcOrd="0" destOrd="0" presId="urn:microsoft.com/office/officeart/2005/8/layout/hierarchy2"/>
    <dgm:cxn modelId="{EAA07F75-00BC-DF47-BDDF-C7D4F228E564}" srcId="{39DBC70A-FCE0-A746-87C7-6AAF4BC8E049}" destId="{D087E328-BB6D-6049-89B0-0ED0AB6778E4}" srcOrd="0" destOrd="0" parTransId="{7F7A5692-7521-E74E-91FA-D098108837AF}" sibTransId="{BD336793-E641-5046-A32F-E4D23B2F35A9}"/>
    <dgm:cxn modelId="{9B8F2C1B-6D0F-49B9-A838-9468713D8784}" type="presOf" srcId="{5B779F31-CA5D-574F-8E11-EE081DE6ADCF}" destId="{7BA44768-0FC0-324B-B3AA-A69F9AC1F0ED}" srcOrd="0" destOrd="0" presId="urn:microsoft.com/office/officeart/2005/8/layout/hierarchy2"/>
    <dgm:cxn modelId="{BE4C4E49-7259-40C0-9DAF-812EC2DECEA7}" type="presOf" srcId="{D087E328-BB6D-6049-89B0-0ED0AB6778E4}" destId="{7EC0F62F-4430-324B-9FE7-9E8D4A518321}" srcOrd="0" destOrd="0" presId="urn:microsoft.com/office/officeart/2005/8/layout/hierarchy2"/>
    <dgm:cxn modelId="{A4F78AC0-B5B7-5C44-B5C4-D95D316CEACA}" srcId="{D087E328-BB6D-6049-89B0-0ED0AB6778E4}" destId="{111200BB-F897-3344-9A1A-604A37641770}" srcOrd="3" destOrd="0" parTransId="{29450694-1086-BB40-972F-04D41892FBFA}" sibTransId="{32370396-5ECC-C84F-9455-440E125431E0}"/>
    <dgm:cxn modelId="{325C065F-50BE-473B-8B07-190E90908BA0}" type="presOf" srcId="{812BB44E-F1E8-7E4F-83E1-5FC663015CFA}" destId="{B7B53002-DFAB-5146-ABC9-6FF533939EE3}" srcOrd="0" destOrd="0" presId="urn:microsoft.com/office/officeart/2005/8/layout/hierarchy2"/>
    <dgm:cxn modelId="{65FEAAF9-DDD2-A844-96A8-1FC33521711B}" srcId="{D087E328-BB6D-6049-89B0-0ED0AB6778E4}" destId="{EF6026D9-DB5A-2747-9E0A-2B5CA3C353C6}" srcOrd="2" destOrd="0" parTransId="{B6FD6E5C-D6E8-B148-8E0B-78AADC99CB76}" sibTransId="{F1CED669-C524-064B-B3A5-2095DFD4681C}"/>
    <dgm:cxn modelId="{5F9F8583-D527-DF4E-B01C-58218D76D095}" srcId="{D087E328-BB6D-6049-89B0-0ED0AB6778E4}" destId="{1334FDD0-6CDD-2E44-98FB-3AEE879C2D6F}" srcOrd="0" destOrd="0" parTransId="{E8B0C19B-0207-EC45-8CB7-3CC6D42217B9}" sibTransId="{6D1D3329-238E-EB4E-A3E9-D0F58E7FB55B}"/>
    <dgm:cxn modelId="{1C840559-1454-AC44-8D38-208236322E45}" srcId="{D087E328-BB6D-6049-89B0-0ED0AB6778E4}" destId="{812BB44E-F1E8-7E4F-83E1-5FC663015CFA}" srcOrd="1" destOrd="0" parTransId="{5B779F31-CA5D-574F-8E11-EE081DE6ADCF}" sibTransId="{AEEBEB5B-BA69-6345-9613-1A99F222F21E}"/>
    <dgm:cxn modelId="{B2BA6E3E-51BA-4582-9A22-B58857819DD8}" type="presOf" srcId="{B6FD6E5C-D6E8-B148-8E0B-78AADC99CB76}" destId="{2F358DE3-FFBA-1049-B54B-213F255015B4}" srcOrd="0" destOrd="0" presId="urn:microsoft.com/office/officeart/2005/8/layout/hierarchy2"/>
    <dgm:cxn modelId="{3B75B091-8D94-490B-91A6-0D222E1201AE}" type="presOf" srcId="{5B779F31-CA5D-574F-8E11-EE081DE6ADCF}" destId="{41F039B4-B0B6-5743-8C79-5825CC35C9D8}" srcOrd="1" destOrd="0" presId="urn:microsoft.com/office/officeart/2005/8/layout/hierarchy2"/>
    <dgm:cxn modelId="{961C316A-5A0A-4811-8EBB-92050B6FB22C}" type="presOf" srcId="{29450694-1086-BB40-972F-04D41892FBFA}" destId="{3A2A53D0-D776-594F-8757-A753433F67D8}" srcOrd="0" destOrd="0" presId="urn:microsoft.com/office/officeart/2005/8/layout/hierarchy2"/>
    <dgm:cxn modelId="{8E363689-EC6A-47DA-9FCB-E671DC595A7E}" type="presOf" srcId="{1334FDD0-6CDD-2E44-98FB-3AEE879C2D6F}" destId="{E5D4D883-AA00-FB48-8CCE-D5507E351EF1}" srcOrd="0" destOrd="0" presId="urn:microsoft.com/office/officeart/2005/8/layout/hierarchy2"/>
    <dgm:cxn modelId="{A316BAE4-F7A6-4B97-BD49-CE394FFB46A2}" type="presOf" srcId="{E8B0C19B-0207-EC45-8CB7-3CC6D42217B9}" destId="{09EE51B4-F86B-B343-9A9F-32B417CAC511}" srcOrd="0" destOrd="0" presId="urn:microsoft.com/office/officeart/2005/8/layout/hierarchy2"/>
    <dgm:cxn modelId="{D98CF010-FC72-4AF5-A314-28C14DFA24AD}" type="presParOf" srcId="{8E38FA27-D4F9-104C-B7DC-59137F368718}" destId="{F5F69E5A-082A-F045-BDE6-99ADB7096F34}" srcOrd="0" destOrd="0" presId="urn:microsoft.com/office/officeart/2005/8/layout/hierarchy2"/>
    <dgm:cxn modelId="{9345D9A6-BC4B-4203-9C17-0BB175901CEC}" type="presParOf" srcId="{F5F69E5A-082A-F045-BDE6-99ADB7096F34}" destId="{7EC0F62F-4430-324B-9FE7-9E8D4A518321}" srcOrd="0" destOrd="0" presId="urn:microsoft.com/office/officeart/2005/8/layout/hierarchy2"/>
    <dgm:cxn modelId="{AA7F2A77-C6E6-4C0B-BB17-CF4F77A9E0C9}" type="presParOf" srcId="{F5F69E5A-082A-F045-BDE6-99ADB7096F34}" destId="{099A7C4D-C67E-7A42-9FFF-30018E853DF9}" srcOrd="1" destOrd="0" presId="urn:microsoft.com/office/officeart/2005/8/layout/hierarchy2"/>
    <dgm:cxn modelId="{6F725727-F82A-4E04-9DBC-20D7C0AEF3CF}" type="presParOf" srcId="{099A7C4D-C67E-7A42-9FFF-30018E853DF9}" destId="{09EE51B4-F86B-B343-9A9F-32B417CAC511}" srcOrd="0" destOrd="0" presId="urn:microsoft.com/office/officeart/2005/8/layout/hierarchy2"/>
    <dgm:cxn modelId="{EA6CE18F-1CFD-49A6-AE45-6C30742A9F41}" type="presParOf" srcId="{09EE51B4-F86B-B343-9A9F-32B417CAC511}" destId="{D74A7A30-3C52-6D40-92C7-571881C96B6F}" srcOrd="0" destOrd="0" presId="urn:microsoft.com/office/officeart/2005/8/layout/hierarchy2"/>
    <dgm:cxn modelId="{D5DDDA87-53C5-4E38-9199-3BB6C0410A5B}" type="presParOf" srcId="{099A7C4D-C67E-7A42-9FFF-30018E853DF9}" destId="{033A0D1C-2520-F040-9A38-7C291C70FA7D}" srcOrd="1" destOrd="0" presId="urn:microsoft.com/office/officeart/2005/8/layout/hierarchy2"/>
    <dgm:cxn modelId="{6B2C2733-26D0-4610-B92E-67A8789BF0E2}" type="presParOf" srcId="{033A0D1C-2520-F040-9A38-7C291C70FA7D}" destId="{E5D4D883-AA00-FB48-8CCE-D5507E351EF1}" srcOrd="0" destOrd="0" presId="urn:microsoft.com/office/officeart/2005/8/layout/hierarchy2"/>
    <dgm:cxn modelId="{918E411A-996E-4E16-90AC-8F7B2E0CD90C}" type="presParOf" srcId="{033A0D1C-2520-F040-9A38-7C291C70FA7D}" destId="{F87411B9-97A5-6A41-863E-069D95283042}" srcOrd="1" destOrd="0" presId="urn:microsoft.com/office/officeart/2005/8/layout/hierarchy2"/>
    <dgm:cxn modelId="{8055700D-032A-4518-835E-85072DC798A8}" type="presParOf" srcId="{099A7C4D-C67E-7A42-9FFF-30018E853DF9}" destId="{7BA44768-0FC0-324B-B3AA-A69F9AC1F0ED}" srcOrd="2" destOrd="0" presId="urn:microsoft.com/office/officeart/2005/8/layout/hierarchy2"/>
    <dgm:cxn modelId="{187E2A2C-16C1-42DD-9400-9E1C96B6A302}" type="presParOf" srcId="{7BA44768-0FC0-324B-B3AA-A69F9AC1F0ED}" destId="{41F039B4-B0B6-5743-8C79-5825CC35C9D8}" srcOrd="0" destOrd="0" presId="urn:microsoft.com/office/officeart/2005/8/layout/hierarchy2"/>
    <dgm:cxn modelId="{79188098-B179-491A-A0FC-51822CDBBBD9}" type="presParOf" srcId="{099A7C4D-C67E-7A42-9FFF-30018E853DF9}" destId="{C69A2FBB-C71C-8341-81B0-3079F0EC20B4}" srcOrd="3" destOrd="0" presId="urn:microsoft.com/office/officeart/2005/8/layout/hierarchy2"/>
    <dgm:cxn modelId="{70E94760-C61A-4BB1-ABA3-AA61561A00EA}" type="presParOf" srcId="{C69A2FBB-C71C-8341-81B0-3079F0EC20B4}" destId="{B7B53002-DFAB-5146-ABC9-6FF533939EE3}" srcOrd="0" destOrd="0" presId="urn:microsoft.com/office/officeart/2005/8/layout/hierarchy2"/>
    <dgm:cxn modelId="{A22E07B5-469B-479F-A068-F43D40B8F6C1}" type="presParOf" srcId="{C69A2FBB-C71C-8341-81B0-3079F0EC20B4}" destId="{ABAED40C-3F42-934E-8D91-9398AA48F919}" srcOrd="1" destOrd="0" presId="urn:microsoft.com/office/officeart/2005/8/layout/hierarchy2"/>
    <dgm:cxn modelId="{C0A7595F-8CF0-451F-925F-248DDC80EFB2}" type="presParOf" srcId="{099A7C4D-C67E-7A42-9FFF-30018E853DF9}" destId="{2F358DE3-FFBA-1049-B54B-213F255015B4}" srcOrd="4" destOrd="0" presId="urn:microsoft.com/office/officeart/2005/8/layout/hierarchy2"/>
    <dgm:cxn modelId="{E28FD293-472D-4D45-8641-58039D0A89A4}" type="presParOf" srcId="{2F358DE3-FFBA-1049-B54B-213F255015B4}" destId="{B2D3CD82-6422-D143-93AF-3D345CBA29D1}" srcOrd="0" destOrd="0" presId="urn:microsoft.com/office/officeart/2005/8/layout/hierarchy2"/>
    <dgm:cxn modelId="{5A0DDB68-5DA1-421C-94CD-64944DA5B1CC}" type="presParOf" srcId="{099A7C4D-C67E-7A42-9FFF-30018E853DF9}" destId="{98363F31-0876-5B42-8427-E9399A0CF1F3}" srcOrd="5" destOrd="0" presId="urn:microsoft.com/office/officeart/2005/8/layout/hierarchy2"/>
    <dgm:cxn modelId="{72057BEA-6A87-4E37-BA2E-637F87A2B253}" type="presParOf" srcId="{98363F31-0876-5B42-8427-E9399A0CF1F3}" destId="{B07FFC70-12FD-624B-8A35-38C03E2CD501}" srcOrd="0" destOrd="0" presId="urn:microsoft.com/office/officeart/2005/8/layout/hierarchy2"/>
    <dgm:cxn modelId="{697664C6-B604-4542-86C5-5ABBB43C1821}" type="presParOf" srcId="{98363F31-0876-5B42-8427-E9399A0CF1F3}" destId="{45146A66-8423-0641-83F1-84DC035C5441}" srcOrd="1" destOrd="0" presId="urn:microsoft.com/office/officeart/2005/8/layout/hierarchy2"/>
    <dgm:cxn modelId="{C32B5887-5B93-4B36-AAE2-1996194B7095}" type="presParOf" srcId="{099A7C4D-C67E-7A42-9FFF-30018E853DF9}" destId="{3A2A53D0-D776-594F-8757-A753433F67D8}" srcOrd="6" destOrd="0" presId="urn:microsoft.com/office/officeart/2005/8/layout/hierarchy2"/>
    <dgm:cxn modelId="{D9EC8A2B-3BA9-4763-A4D4-6FF379437397}" type="presParOf" srcId="{3A2A53D0-D776-594F-8757-A753433F67D8}" destId="{8106FDEB-A17C-2B43-ADC2-B311EF5C4159}" srcOrd="0" destOrd="0" presId="urn:microsoft.com/office/officeart/2005/8/layout/hierarchy2"/>
    <dgm:cxn modelId="{83F816A2-6035-4582-A112-3A3C810B5298}" type="presParOf" srcId="{099A7C4D-C67E-7A42-9FFF-30018E853DF9}" destId="{9300AD41-6300-4941-A799-435C8003FAA4}" srcOrd="7" destOrd="0" presId="urn:microsoft.com/office/officeart/2005/8/layout/hierarchy2"/>
    <dgm:cxn modelId="{1F252ABF-E4B0-44BD-9629-BF759EEA2F53}" type="presParOf" srcId="{9300AD41-6300-4941-A799-435C8003FAA4}" destId="{ACBD69A3-1461-0841-BF61-88174B0A8A56}" srcOrd="0" destOrd="0" presId="urn:microsoft.com/office/officeart/2005/8/layout/hierarchy2"/>
    <dgm:cxn modelId="{DD8388B3-0010-4935-A532-447314B77E50}" type="presParOf" srcId="{9300AD41-6300-4941-A799-435C8003FAA4}" destId="{6A2DD8FA-16D4-1F42-8F13-D755B056431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DB5700-04F7-7E42-852E-6021C88E7736}">
      <dsp:nvSpPr>
        <dsp:cNvPr id="0" name=""/>
        <dsp:cNvSpPr/>
      </dsp:nvSpPr>
      <dsp:spPr>
        <a:xfrm>
          <a:off x="2225" y="2329422"/>
          <a:ext cx="1505696" cy="7528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Top-down</a:t>
          </a:r>
          <a:endParaRPr lang="en-US" sz="1800" kern="1200" dirty="0"/>
        </a:p>
      </dsp:txBody>
      <dsp:txXfrm>
        <a:off x="24275" y="2351472"/>
        <a:ext cx="1461596" cy="708748"/>
      </dsp:txXfrm>
    </dsp:sp>
    <dsp:sp modelId="{9A161A44-7C9C-B84A-AE4F-15922CAD189C}">
      <dsp:nvSpPr>
        <dsp:cNvPr id="0" name=""/>
        <dsp:cNvSpPr/>
      </dsp:nvSpPr>
      <dsp:spPr>
        <a:xfrm rot="17722114">
          <a:off x="1107542" y="2060522"/>
          <a:ext cx="1401005" cy="24741"/>
        </a:xfrm>
        <a:custGeom>
          <a:avLst/>
          <a:gdLst/>
          <a:ahLst/>
          <a:cxnLst/>
          <a:rect l="0" t="0" r="0" b="0"/>
          <a:pathLst>
            <a:path>
              <a:moveTo>
                <a:pt x="0" y="12370"/>
              </a:moveTo>
              <a:lnTo>
                <a:pt x="1401005" y="1237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dirty="0"/>
        </a:p>
      </dsp:txBody>
      <dsp:txXfrm>
        <a:off x="1773019" y="2037867"/>
        <a:ext cx="70050" cy="70050"/>
      </dsp:txXfrm>
    </dsp:sp>
    <dsp:sp modelId="{B7E20328-1562-E44E-909B-098FB04006ED}">
      <dsp:nvSpPr>
        <dsp:cNvPr id="0" name=""/>
        <dsp:cNvSpPr/>
      </dsp:nvSpPr>
      <dsp:spPr>
        <a:xfrm>
          <a:off x="2108167" y="1063515"/>
          <a:ext cx="1505696" cy="7528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CGE</a:t>
          </a:r>
          <a:endParaRPr lang="en-US" sz="2000" kern="1200" dirty="0"/>
        </a:p>
      </dsp:txBody>
      <dsp:txXfrm>
        <a:off x="2130217" y="1085565"/>
        <a:ext cx="1461596" cy="708748"/>
      </dsp:txXfrm>
    </dsp:sp>
    <dsp:sp modelId="{C55E4748-D6B0-AE47-91EA-C40253A2E0C9}">
      <dsp:nvSpPr>
        <dsp:cNvPr id="0" name=""/>
        <dsp:cNvSpPr/>
      </dsp:nvSpPr>
      <dsp:spPr>
        <a:xfrm rot="19578725">
          <a:off x="1447350" y="2493410"/>
          <a:ext cx="721387" cy="24741"/>
        </a:xfrm>
        <a:custGeom>
          <a:avLst/>
          <a:gdLst/>
          <a:ahLst/>
          <a:cxnLst/>
          <a:rect l="0" t="0" r="0" b="0"/>
          <a:pathLst>
            <a:path>
              <a:moveTo>
                <a:pt x="0" y="12370"/>
              </a:moveTo>
              <a:lnTo>
                <a:pt x="721387" y="1237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dirty="0"/>
        </a:p>
      </dsp:txBody>
      <dsp:txXfrm>
        <a:off x="1790010" y="2487746"/>
        <a:ext cx="36069" cy="36069"/>
      </dsp:txXfrm>
    </dsp:sp>
    <dsp:sp modelId="{A9929E7F-654E-1044-B554-8FEEDBC64A3B}">
      <dsp:nvSpPr>
        <dsp:cNvPr id="0" name=""/>
        <dsp:cNvSpPr/>
      </dsp:nvSpPr>
      <dsp:spPr>
        <a:xfrm>
          <a:off x="2108167" y="1929290"/>
          <a:ext cx="1505696" cy="7528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Input-Output</a:t>
          </a:r>
          <a:endParaRPr lang="en-US" sz="2000" kern="1200" dirty="0"/>
        </a:p>
      </dsp:txBody>
      <dsp:txXfrm>
        <a:off x="2130217" y="1951340"/>
        <a:ext cx="1461596" cy="708748"/>
      </dsp:txXfrm>
    </dsp:sp>
    <dsp:sp modelId="{CAEEA4C9-8E12-BA4B-B627-39DEDF92F0A9}">
      <dsp:nvSpPr>
        <dsp:cNvPr id="0" name=""/>
        <dsp:cNvSpPr/>
      </dsp:nvSpPr>
      <dsp:spPr>
        <a:xfrm rot="2268163">
          <a:off x="1428202" y="2926298"/>
          <a:ext cx="759684" cy="24741"/>
        </a:xfrm>
        <a:custGeom>
          <a:avLst/>
          <a:gdLst/>
          <a:ahLst/>
          <a:cxnLst/>
          <a:rect l="0" t="0" r="0" b="0"/>
          <a:pathLst>
            <a:path>
              <a:moveTo>
                <a:pt x="0" y="12370"/>
              </a:moveTo>
              <a:lnTo>
                <a:pt x="759684" y="1237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dirty="0"/>
        </a:p>
      </dsp:txBody>
      <dsp:txXfrm>
        <a:off x="1789052" y="2919676"/>
        <a:ext cx="37984" cy="37984"/>
      </dsp:txXfrm>
    </dsp:sp>
    <dsp:sp modelId="{F645FAA9-B7FD-5A4A-961B-9B8B677DCC4C}">
      <dsp:nvSpPr>
        <dsp:cNvPr id="0" name=""/>
        <dsp:cNvSpPr/>
      </dsp:nvSpPr>
      <dsp:spPr>
        <a:xfrm>
          <a:off x="2108167" y="2795066"/>
          <a:ext cx="1505696" cy="7528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Other Macro Models</a:t>
          </a:r>
          <a:endParaRPr lang="en-US" sz="1600" kern="1200" dirty="0"/>
        </a:p>
      </dsp:txBody>
      <dsp:txXfrm>
        <a:off x="2130217" y="2817116"/>
        <a:ext cx="1461596" cy="708748"/>
      </dsp:txXfrm>
    </dsp:sp>
    <dsp:sp modelId="{26C9C67C-AC4B-469F-AD10-6821AFCAE54B}">
      <dsp:nvSpPr>
        <dsp:cNvPr id="0" name=""/>
        <dsp:cNvSpPr/>
      </dsp:nvSpPr>
      <dsp:spPr>
        <a:xfrm rot="3943959">
          <a:off x="1077809" y="3359185"/>
          <a:ext cx="1460470" cy="24741"/>
        </a:xfrm>
        <a:custGeom>
          <a:avLst/>
          <a:gdLst/>
          <a:ahLst/>
          <a:cxnLst/>
          <a:rect l="0" t="0" r="0" b="0"/>
          <a:pathLst>
            <a:path>
              <a:moveTo>
                <a:pt x="0" y="12370"/>
              </a:moveTo>
              <a:lnTo>
                <a:pt x="1460470" y="1237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1771533" y="3335044"/>
        <a:ext cx="73023" cy="73023"/>
      </dsp:txXfrm>
    </dsp:sp>
    <dsp:sp modelId="{E539335A-2C51-43C1-AA53-76F6B2332B45}">
      <dsp:nvSpPr>
        <dsp:cNvPr id="0" name=""/>
        <dsp:cNvSpPr/>
      </dsp:nvSpPr>
      <dsp:spPr>
        <a:xfrm>
          <a:off x="2108167" y="3660842"/>
          <a:ext cx="1505696" cy="7528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Integrated Assessment Models</a:t>
          </a:r>
          <a:endParaRPr lang="en-US" sz="1600" kern="1200" dirty="0"/>
        </a:p>
      </dsp:txBody>
      <dsp:txXfrm>
        <a:off x="2130217" y="3682892"/>
        <a:ext cx="1461596" cy="7087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C0F62F-4430-324B-9FE7-9E8D4A518321}">
      <dsp:nvSpPr>
        <dsp:cNvPr id="0" name=""/>
        <dsp:cNvSpPr/>
      </dsp:nvSpPr>
      <dsp:spPr>
        <a:xfrm>
          <a:off x="47340" y="1963811"/>
          <a:ext cx="1190744" cy="59537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Bottom-up</a:t>
          </a:r>
          <a:endParaRPr lang="en-US" sz="1800" kern="1200" dirty="0"/>
        </a:p>
      </dsp:txBody>
      <dsp:txXfrm>
        <a:off x="64778" y="1981249"/>
        <a:ext cx="1155868" cy="560496"/>
      </dsp:txXfrm>
    </dsp:sp>
    <dsp:sp modelId="{09EE51B4-F86B-B343-9A9F-32B417CAC511}">
      <dsp:nvSpPr>
        <dsp:cNvPr id="0" name=""/>
        <dsp:cNvSpPr/>
      </dsp:nvSpPr>
      <dsp:spPr>
        <a:xfrm rot="17639109">
          <a:off x="919626" y="1759618"/>
          <a:ext cx="1073155" cy="23268"/>
        </a:xfrm>
        <a:custGeom>
          <a:avLst/>
          <a:gdLst/>
          <a:ahLst/>
          <a:cxnLst/>
          <a:rect l="0" t="0" r="0" b="0"/>
          <a:pathLst>
            <a:path>
              <a:moveTo>
                <a:pt x="0" y="11634"/>
              </a:moveTo>
              <a:lnTo>
                <a:pt x="1073155" y="1163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dirty="0"/>
        </a:p>
      </dsp:txBody>
      <dsp:txXfrm>
        <a:off x="1429374" y="1744424"/>
        <a:ext cx="53657" cy="53657"/>
      </dsp:txXfrm>
    </dsp:sp>
    <dsp:sp modelId="{E5D4D883-AA00-FB48-8CCE-D5507E351EF1}">
      <dsp:nvSpPr>
        <dsp:cNvPr id="0" name=""/>
        <dsp:cNvSpPr/>
      </dsp:nvSpPr>
      <dsp:spPr>
        <a:xfrm>
          <a:off x="1674322" y="983322"/>
          <a:ext cx="1438991" cy="59537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Optimization</a:t>
          </a:r>
          <a:endParaRPr lang="en-US" sz="1800" kern="1200" dirty="0"/>
        </a:p>
      </dsp:txBody>
      <dsp:txXfrm>
        <a:off x="1691760" y="1000760"/>
        <a:ext cx="1404115" cy="560496"/>
      </dsp:txXfrm>
    </dsp:sp>
    <dsp:sp modelId="{7BA44768-0FC0-324B-B3AA-A69F9AC1F0ED}">
      <dsp:nvSpPr>
        <dsp:cNvPr id="0" name=""/>
        <dsp:cNvSpPr/>
      </dsp:nvSpPr>
      <dsp:spPr>
        <a:xfrm rot="19559534">
          <a:off x="1192668" y="2101347"/>
          <a:ext cx="531071" cy="23268"/>
        </a:xfrm>
        <a:custGeom>
          <a:avLst/>
          <a:gdLst/>
          <a:ahLst/>
          <a:cxnLst/>
          <a:rect l="0" t="0" r="0" b="0"/>
          <a:pathLst>
            <a:path>
              <a:moveTo>
                <a:pt x="0" y="11634"/>
              </a:moveTo>
              <a:lnTo>
                <a:pt x="531071" y="1163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dirty="0"/>
        </a:p>
      </dsp:txBody>
      <dsp:txXfrm>
        <a:off x="1444927" y="2099705"/>
        <a:ext cx="26553" cy="26553"/>
      </dsp:txXfrm>
    </dsp:sp>
    <dsp:sp modelId="{B7B53002-DFAB-5146-ABC9-6FF533939EE3}">
      <dsp:nvSpPr>
        <dsp:cNvPr id="0" name=""/>
        <dsp:cNvSpPr/>
      </dsp:nvSpPr>
      <dsp:spPr>
        <a:xfrm>
          <a:off x="1678323" y="1666779"/>
          <a:ext cx="1434990" cy="59537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Simulation</a:t>
          </a:r>
          <a:endParaRPr lang="en-US" sz="1800" kern="1200" dirty="0"/>
        </a:p>
      </dsp:txBody>
      <dsp:txXfrm>
        <a:off x="1695761" y="1684217"/>
        <a:ext cx="1400114" cy="560496"/>
      </dsp:txXfrm>
    </dsp:sp>
    <dsp:sp modelId="{2F358DE3-FFBA-1049-B54B-213F255015B4}">
      <dsp:nvSpPr>
        <dsp:cNvPr id="0" name=""/>
        <dsp:cNvSpPr/>
      </dsp:nvSpPr>
      <dsp:spPr>
        <a:xfrm rot="2418255">
          <a:off x="1167487" y="2442237"/>
          <a:ext cx="594805" cy="23268"/>
        </a:xfrm>
        <a:custGeom>
          <a:avLst/>
          <a:gdLst/>
          <a:ahLst/>
          <a:cxnLst/>
          <a:rect l="0" t="0" r="0" b="0"/>
          <a:pathLst>
            <a:path>
              <a:moveTo>
                <a:pt x="0" y="11634"/>
              </a:moveTo>
              <a:lnTo>
                <a:pt x="594805" y="1163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dirty="0"/>
        </a:p>
      </dsp:txBody>
      <dsp:txXfrm>
        <a:off x="1450020" y="2439001"/>
        <a:ext cx="29740" cy="29740"/>
      </dsp:txXfrm>
    </dsp:sp>
    <dsp:sp modelId="{B07FFC70-12FD-624B-8A35-38C03E2CD501}">
      <dsp:nvSpPr>
        <dsp:cNvPr id="0" name=""/>
        <dsp:cNvSpPr/>
      </dsp:nvSpPr>
      <dsp:spPr>
        <a:xfrm>
          <a:off x="1691695" y="2348558"/>
          <a:ext cx="1421618" cy="59537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Accounting</a:t>
          </a:r>
        </a:p>
      </dsp:txBody>
      <dsp:txXfrm>
        <a:off x="1709133" y="2365996"/>
        <a:ext cx="1386742" cy="560496"/>
      </dsp:txXfrm>
    </dsp:sp>
    <dsp:sp modelId="{3A2A53D0-D776-594F-8757-A753433F67D8}">
      <dsp:nvSpPr>
        <dsp:cNvPr id="0" name=""/>
        <dsp:cNvSpPr/>
      </dsp:nvSpPr>
      <dsp:spPr>
        <a:xfrm rot="3961291">
          <a:off x="892324" y="2782069"/>
          <a:ext cx="1164950" cy="23268"/>
        </a:xfrm>
        <a:custGeom>
          <a:avLst/>
          <a:gdLst/>
          <a:ahLst/>
          <a:cxnLst/>
          <a:rect l="0" t="0" r="0" b="0"/>
          <a:pathLst>
            <a:path>
              <a:moveTo>
                <a:pt x="0" y="11634"/>
              </a:moveTo>
              <a:lnTo>
                <a:pt x="1164950" y="1163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1445675" y="2764580"/>
        <a:ext cx="58247" cy="58247"/>
      </dsp:txXfrm>
    </dsp:sp>
    <dsp:sp modelId="{ACBD69A3-1461-0841-BF61-88174B0A8A56}">
      <dsp:nvSpPr>
        <dsp:cNvPr id="0" name=""/>
        <dsp:cNvSpPr/>
      </dsp:nvSpPr>
      <dsp:spPr>
        <a:xfrm>
          <a:off x="1711513" y="3028224"/>
          <a:ext cx="1396088" cy="59537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Technology Screening</a:t>
          </a:r>
          <a:endParaRPr lang="en-US" sz="1800" kern="1200" dirty="0"/>
        </a:p>
      </dsp:txBody>
      <dsp:txXfrm>
        <a:off x="1728951" y="3045662"/>
        <a:ext cx="1361212" cy="56049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D64892-BB3B-4257-9385-C555AD383787}" type="datetimeFigureOut">
              <a:rPr lang="en-US" smtClean="0"/>
              <a:t>11/9/2016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3E1E4-D68D-4831-8237-5CFBAA11CE6B}" type="slidenum">
              <a:rPr lang="en-US" smtClean="0"/>
              <a:t>‹#›</a:t>
            </a:fld>
            <a:endParaRPr lang="en-US"/>
          </a:p>
        </p:txBody>
      </p:sp>
    </p:spTree>
    <p:extLst>
      <p:ext uri="{BB962C8B-B14F-4D97-AF65-F5344CB8AC3E}">
        <p14:creationId xmlns:p14="http://schemas.microsoft.com/office/powerpoint/2010/main" val="1515527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F0252A-9DC6-4122-AB82-8A3AD70F55CB}" type="slidenum">
              <a:rPr lang="en-US" smtClean="0"/>
              <a:pPr>
                <a:defRPr/>
              </a:pPr>
              <a:t>9</a:t>
            </a:fld>
            <a:endParaRPr lang="en-US"/>
          </a:p>
        </p:txBody>
      </p:sp>
    </p:spTree>
    <p:extLst>
      <p:ext uri="{BB962C8B-B14F-4D97-AF65-F5344CB8AC3E}">
        <p14:creationId xmlns:p14="http://schemas.microsoft.com/office/powerpoint/2010/main" val="3312093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a:defRPr/>
            </a:pPr>
            <a:r>
              <a:rPr lang="en-US" dirty="0" smtClean="0">
                <a:ea typeface="ＭＳ Ｐゴシック" charset="0"/>
              </a:rPr>
              <a:t>Talking points: </a:t>
            </a:r>
          </a:p>
          <a:p>
            <a:pPr marL="171450" indent="-171450">
              <a:buFontTx/>
              <a:buChar char="-"/>
              <a:defRPr/>
            </a:pPr>
            <a:r>
              <a:rPr lang="en-US" dirty="0" smtClean="0">
                <a:ea typeface="ＭＳ Ｐゴシック" charset="0"/>
              </a:rPr>
              <a:t>Integrated Assessment Models are really more physical than economic because are based in physical accounting. But they also tend to be at the macro scale and less suited for national-level mitigation assessment, so they have been included here. </a:t>
            </a:r>
          </a:p>
          <a:p>
            <a:pPr marL="171450" indent="-171450">
              <a:buFontTx/>
              <a:buChar char="-"/>
              <a:defRPr/>
            </a:pPr>
            <a:endParaRPr lang="en-US" dirty="0" smtClean="0">
              <a:ea typeface="ＭＳ Ｐゴシック" charset="0"/>
            </a:endParaRPr>
          </a:p>
          <a:p>
            <a:pPr>
              <a:defRPr/>
            </a:pPr>
            <a:r>
              <a:rPr lang="en-US" dirty="0" smtClean="0">
                <a:ea typeface="ＭＳ Ｐゴシック" charset="0"/>
              </a:rPr>
              <a:t>Background information</a:t>
            </a:r>
          </a:p>
          <a:p>
            <a:pPr marL="228600" indent="-228600">
              <a:buFontTx/>
              <a:buAutoNum type="arabicPeriod"/>
              <a:defRPr/>
            </a:pPr>
            <a:r>
              <a:rPr lang="en-US" dirty="0" smtClean="0">
                <a:ea typeface="ＭＳ Ｐゴシック" charset="0"/>
              </a:rPr>
              <a:t>CGE Models</a:t>
            </a:r>
          </a:p>
          <a:p>
            <a:pPr marL="685800" lvl="1" indent="-228600">
              <a:buFontTx/>
              <a:buAutoNum type="arabicPeriod"/>
              <a:defRPr/>
            </a:pPr>
            <a:r>
              <a:rPr lang="en-US" dirty="0" smtClean="0"/>
              <a:t>Simplified definitions: http://en.wikipedia.org/wiki/Computable_general_equilibrium</a:t>
            </a:r>
          </a:p>
          <a:p>
            <a:pPr marL="685800" lvl="1" indent="-228600">
              <a:buFontTx/>
              <a:buAutoNum type="arabicPeriod"/>
              <a:defRPr/>
            </a:pPr>
            <a:r>
              <a:rPr lang="en-US" dirty="0" smtClean="0"/>
              <a:t>Technical definitions: http://rri.wvu.edu/CGECourse/Sue%20Wing.pdf</a:t>
            </a:r>
          </a:p>
          <a:p>
            <a:pPr marL="685800" lvl="1" indent="-228600">
              <a:buFontTx/>
              <a:buAutoNum type="arabicPeriod"/>
              <a:defRPr/>
            </a:pPr>
            <a:r>
              <a:rPr lang="en-US" dirty="0" smtClean="0"/>
              <a:t>CGE models are sometimes also called AGE (applied general equilibrium) models</a:t>
            </a:r>
          </a:p>
          <a:p>
            <a:pPr marL="228600" indent="-228600">
              <a:buFontTx/>
              <a:buAutoNum type="arabicPeriod"/>
              <a:defRPr/>
            </a:pPr>
            <a:r>
              <a:rPr lang="en-US" dirty="0" smtClean="0">
                <a:ea typeface="ＭＳ Ｐゴシック" charset="0"/>
              </a:rPr>
              <a:t>I/O Models</a:t>
            </a:r>
          </a:p>
          <a:p>
            <a:pPr marL="685800" lvl="1" indent="-228600">
              <a:buFontTx/>
              <a:buAutoNum type="arabicPeriod"/>
              <a:defRPr/>
            </a:pPr>
            <a:r>
              <a:rPr lang="en-US" dirty="0" smtClean="0"/>
              <a:t>Simplified definitions: http://en.wikipedia.org/wiki/Input-output_model </a:t>
            </a:r>
          </a:p>
          <a:p>
            <a:pPr marL="685800" lvl="1" indent="-228600">
              <a:buFontTx/>
              <a:buAutoNum type="arabicPeriod"/>
              <a:defRPr/>
            </a:pPr>
            <a:r>
              <a:rPr lang="en-US" dirty="0" smtClean="0"/>
              <a:t>Specific example: http://www.iioa.org/pdf/Intermediate-2008/Papers/1c1_Matthews.pdf</a:t>
            </a:r>
          </a:p>
          <a:p>
            <a:pPr marL="228600" indent="-228600">
              <a:buFontTx/>
              <a:buAutoNum type="arabicPeriod"/>
              <a:defRPr/>
            </a:pPr>
            <a:r>
              <a:rPr lang="en-US" dirty="0" smtClean="0">
                <a:ea typeface="ＭＳ Ｐゴシック" charset="0"/>
              </a:rPr>
              <a:t>OECD Modeling: </a:t>
            </a:r>
          </a:p>
          <a:p>
            <a:pPr marL="685800" lvl="1" indent="-228600">
              <a:buFontTx/>
              <a:buAutoNum type="arabicPeriod"/>
              <a:defRPr/>
            </a:pPr>
            <a:r>
              <a:rPr lang="en-US" dirty="0" smtClean="0"/>
              <a:t>General information: http://www.uncsd2012.org/rio20/content/documents/presentation%20ENV-Linkages%20RobD.pdf</a:t>
            </a:r>
          </a:p>
          <a:p>
            <a:pPr marL="685800" lvl="1" indent="-228600">
              <a:buFontTx/>
              <a:buAutoNum type="arabicPeriod"/>
              <a:defRPr/>
            </a:pPr>
            <a:r>
              <a:rPr lang="en-US" dirty="0" smtClean="0"/>
              <a:t>Specific paper: http://ideas.repec.org/p/sur/seedps/115.html</a:t>
            </a:r>
          </a:p>
          <a:p>
            <a:pPr marL="228600" indent="-228600">
              <a:buFontTx/>
              <a:buAutoNum type="arabicPeriod"/>
              <a:defRPr/>
            </a:pPr>
            <a:r>
              <a:rPr lang="en-US" dirty="0" smtClean="0">
                <a:ea typeface="ＭＳ Ｐゴシック" charset="0"/>
              </a:rPr>
              <a:t>Cambridge Economics - http://www.camecon.com/ModellingTraining/suite_economic_models/E3MG.aspx</a:t>
            </a:r>
          </a:p>
          <a:p>
            <a:pPr marL="228600" indent="-228600">
              <a:buFontTx/>
              <a:buAutoNum type="arabicPeriod"/>
              <a:defRPr/>
            </a:pPr>
            <a:r>
              <a:rPr lang="en-US" dirty="0" smtClean="0">
                <a:ea typeface="ＭＳ Ｐゴシック" charset="0"/>
              </a:rPr>
              <a:t>IMAGE/TIMER Model: http://www.pbl.nl/en/publications/2001/TheTargetsIMageEnergyRegionalTIMERModelTechnicalDocumentation </a:t>
            </a:r>
          </a:p>
          <a:p>
            <a:pPr marL="228600" indent="-228600">
              <a:buFontTx/>
              <a:buAutoNum type="arabicPeriod"/>
              <a:defRPr/>
            </a:pPr>
            <a:r>
              <a:rPr lang="en-US" dirty="0" smtClean="0">
                <a:ea typeface="ＭＳ Ｐゴシック" charset="0"/>
              </a:rPr>
              <a:t>PoleStar: http://www.polestarproject.org/polestar_sys.html</a:t>
            </a:r>
          </a:p>
          <a:p>
            <a:pPr marL="685800" lvl="1" indent="-228600">
              <a:buFontTx/>
              <a:buAutoNum type="arabicPeriod"/>
              <a:defRPr/>
            </a:pPr>
            <a:endParaRPr lang="en-US" dirty="0"/>
          </a:p>
        </p:txBody>
      </p:sp>
      <p:sp>
        <p:nvSpPr>
          <p:cNvPr id="72707" name="Slide Number Placeholder 3"/>
          <p:cNvSpPr>
            <a:spLocks noGrp="1"/>
          </p:cNvSpPr>
          <p:nvPr>
            <p:ph type="sldNum" sz="quarter" idx="5"/>
          </p:nvPr>
        </p:nvSpPr>
        <p:spPr>
          <a:noFill/>
          <a:ln>
            <a:miter lim="800000"/>
            <a:headEnd/>
            <a:tailEnd/>
          </a:ln>
        </p:spPr>
        <p:txBody>
          <a:bodyPr/>
          <a:lstStyle/>
          <a:p>
            <a:fld id="{980CD6AB-B75D-451D-A741-0DEE89C95293}" type="slidenum">
              <a:rPr lang="en-US" smtClean="0">
                <a:ea typeface="MS PGothic" pitchFamily="34" charset="-128"/>
              </a:rPr>
              <a:pPr/>
              <a:t>10</a:t>
            </a:fld>
            <a:endParaRPr lang="en-US" smtClean="0">
              <a:ea typeface="MS PGothic" pitchFamily="34" charset="-128"/>
            </a:endParaRPr>
          </a:p>
        </p:txBody>
      </p:sp>
    </p:spTree>
    <p:extLst>
      <p:ext uri="{BB962C8B-B14F-4D97-AF65-F5344CB8AC3E}">
        <p14:creationId xmlns:p14="http://schemas.microsoft.com/office/powerpoint/2010/main" val="2039924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DBED11-40E5-48D1-91A5-258CAFF7F2DE}" type="slidenum">
              <a:rPr lang="en-US"/>
              <a:pPr eaLnBrk="1" hangingPunct="1"/>
              <a:t>12</a:t>
            </a:fld>
            <a:endParaRPr lang="en-US"/>
          </a:p>
        </p:txBody>
      </p:sp>
      <p:sp>
        <p:nvSpPr>
          <p:cNvPr id="921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extLst>
      <p:ext uri="{BB962C8B-B14F-4D97-AF65-F5344CB8AC3E}">
        <p14:creationId xmlns:p14="http://schemas.microsoft.com/office/powerpoint/2010/main" val="3291153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5857055A-CD6D-4B9A-AC89-250118861974}" type="datetimeFigureOut">
              <a:rPr lang="en-ZA" smtClean="0"/>
              <a:t>2016/11/09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1595806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857055A-CD6D-4B9A-AC89-250118861974}" type="datetimeFigureOut">
              <a:rPr lang="en-ZA" smtClean="0"/>
              <a:t>2016/11/09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2493964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857055A-CD6D-4B9A-AC89-250118861974}" type="datetimeFigureOut">
              <a:rPr lang="en-ZA" smtClean="0"/>
              <a:t>2016/11/09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4191995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857055A-CD6D-4B9A-AC89-250118861974}" type="datetimeFigureOut">
              <a:rPr lang="en-ZA" smtClean="0"/>
              <a:t>2016/11/09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2042001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57055A-CD6D-4B9A-AC89-250118861974}" type="datetimeFigureOut">
              <a:rPr lang="en-ZA" smtClean="0"/>
              <a:t>2016/11/09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3308319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5857055A-CD6D-4B9A-AC89-250118861974}" type="datetimeFigureOut">
              <a:rPr lang="en-ZA" smtClean="0"/>
              <a:t>2016/11/09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156444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5857055A-CD6D-4B9A-AC89-250118861974}" type="datetimeFigureOut">
              <a:rPr lang="en-ZA" smtClean="0"/>
              <a:t>2016/11/09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1351019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5857055A-CD6D-4B9A-AC89-250118861974}" type="datetimeFigureOut">
              <a:rPr lang="en-ZA" smtClean="0"/>
              <a:t>2016/11/09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2084687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57055A-CD6D-4B9A-AC89-250118861974}" type="datetimeFigureOut">
              <a:rPr lang="en-ZA" smtClean="0"/>
              <a:t>2016/11/09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3347375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57055A-CD6D-4B9A-AC89-250118861974}" type="datetimeFigureOut">
              <a:rPr lang="en-ZA" smtClean="0"/>
              <a:t>2016/11/09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1643418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57055A-CD6D-4B9A-AC89-250118861974}" type="datetimeFigureOut">
              <a:rPr lang="en-ZA" smtClean="0"/>
              <a:t>2016/11/09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1423D0A7-0B5D-4B1B-8302-4ABDBC916CB6}" type="slidenum">
              <a:rPr lang="en-ZA" smtClean="0"/>
              <a:t>‹#›</a:t>
            </a:fld>
            <a:endParaRPr lang="en-ZA"/>
          </a:p>
        </p:txBody>
      </p:sp>
    </p:spTree>
    <p:extLst>
      <p:ext uri="{BB962C8B-B14F-4D97-AF65-F5344CB8AC3E}">
        <p14:creationId xmlns:p14="http://schemas.microsoft.com/office/powerpoint/2010/main" val="2231467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57055A-CD6D-4B9A-AC89-250118861974}" type="datetimeFigureOut">
              <a:rPr lang="en-ZA" smtClean="0"/>
              <a:t>2016/11/09</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23D0A7-0B5D-4B1B-8302-4ABDBC916CB6}" type="slidenum">
              <a:rPr lang="en-ZA" smtClean="0"/>
              <a:t>‹#›</a:t>
            </a:fld>
            <a:endParaRPr lang="en-ZA"/>
          </a:p>
        </p:txBody>
      </p:sp>
    </p:spTree>
    <p:extLst>
      <p:ext uri="{BB962C8B-B14F-4D97-AF65-F5344CB8AC3E}">
        <p14:creationId xmlns:p14="http://schemas.microsoft.com/office/powerpoint/2010/main" val="2622422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LEAP software and energy modelling workshop</a:t>
            </a: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4256479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a:xfrm>
            <a:off x="1951038" y="0"/>
            <a:ext cx="8229600" cy="1143000"/>
          </a:xfrm>
        </p:spPr>
        <p:txBody>
          <a:bodyPr/>
          <a:lstStyle/>
          <a:p>
            <a:r>
              <a:rPr lang="en-US" sz="2800">
                <a:latin typeface="Arial" charset="0"/>
                <a:cs typeface="Arial" charset="0"/>
              </a:rPr>
              <a:t>Types of Top-Down Models</a:t>
            </a:r>
          </a:p>
        </p:txBody>
      </p:sp>
      <p:sp>
        <p:nvSpPr>
          <p:cNvPr id="3" name="Content Placeholder 2"/>
          <p:cNvSpPr>
            <a:spLocks noGrp="1"/>
          </p:cNvSpPr>
          <p:nvPr>
            <p:ph idx="1"/>
          </p:nvPr>
        </p:nvSpPr>
        <p:spPr>
          <a:xfrm>
            <a:off x="1828800" y="914400"/>
            <a:ext cx="4953000" cy="5105400"/>
          </a:xfrm>
          <a:solidFill>
            <a:schemeClr val="bg1"/>
          </a:solidFill>
        </p:spPr>
        <p:txBody>
          <a:bodyPr>
            <a:noAutofit/>
          </a:bodyPr>
          <a:lstStyle/>
          <a:p>
            <a:pPr>
              <a:spcAft>
                <a:spcPts val="800"/>
              </a:spcAft>
              <a:defRPr/>
            </a:pPr>
            <a:r>
              <a:rPr lang="en-US" sz="1900" b="1" dirty="0"/>
              <a:t>CGE</a:t>
            </a:r>
            <a:r>
              <a:rPr lang="en-US" sz="1900" dirty="0"/>
              <a:t> (Computational General Equilibrium) models use economic data to estimate how an economy will respond to changes in policies, technologies and prices. </a:t>
            </a:r>
          </a:p>
          <a:p>
            <a:pPr>
              <a:spcAft>
                <a:spcPts val="800"/>
              </a:spcAft>
              <a:defRPr/>
            </a:pPr>
            <a:r>
              <a:rPr lang="en-US" sz="1900" b="1" dirty="0" err="1"/>
              <a:t>Input/Output</a:t>
            </a:r>
            <a:r>
              <a:rPr lang="en-US" sz="1900" b="1" dirty="0"/>
              <a:t> models</a:t>
            </a:r>
            <a:r>
              <a:rPr lang="en-US" sz="1900" dirty="0"/>
              <a:t> focus on interdependencies among different sectors of an economy.  </a:t>
            </a:r>
          </a:p>
          <a:p>
            <a:pPr>
              <a:spcAft>
                <a:spcPts val="800"/>
              </a:spcAft>
              <a:defRPr/>
            </a:pPr>
            <a:r>
              <a:rPr lang="en-US" sz="1900" b="1" dirty="0"/>
              <a:t>Integrated Assessment Models</a:t>
            </a:r>
            <a:r>
              <a:rPr lang="en-US" sz="1900" dirty="0"/>
              <a:t>: Tend to be based on physical/technological descriptions of  systems and their interconnections (energy, water, land, agriculture, forestry, food, etc.).  </a:t>
            </a:r>
          </a:p>
        </p:txBody>
      </p:sp>
      <p:graphicFrame>
        <p:nvGraphicFramePr>
          <p:cNvPr id="4" name="Diagram 3"/>
          <p:cNvGraphicFramePr/>
          <p:nvPr>
            <p:extLst/>
          </p:nvPr>
        </p:nvGraphicFramePr>
        <p:xfrm>
          <a:off x="6858001" y="990600"/>
          <a:ext cx="3614057" cy="5477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06238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a:xfrm>
            <a:off x="1828801" y="0"/>
            <a:ext cx="8372475" cy="1143000"/>
          </a:xfrm>
        </p:spPr>
        <p:txBody>
          <a:bodyPr/>
          <a:lstStyle/>
          <a:p>
            <a:r>
              <a:rPr lang="en-US" sz="3200" dirty="0">
                <a:latin typeface="Arial" charset="0"/>
                <a:cs typeface="Arial" charset="0"/>
              </a:rPr>
              <a:t>Types of Bottom-Up </a:t>
            </a:r>
            <a:r>
              <a:rPr lang="en-US" sz="3200" dirty="0">
                <a:latin typeface="Arial" charset="0"/>
                <a:cs typeface="Arial" charset="0"/>
              </a:rPr>
              <a:t>Energy Sector Models</a:t>
            </a:r>
            <a:endParaRPr lang="en-US" sz="3200" dirty="0">
              <a:latin typeface="Arial" charset="0"/>
              <a:cs typeface="Arial" charset="0"/>
            </a:endParaRPr>
          </a:p>
        </p:txBody>
      </p:sp>
      <p:sp>
        <p:nvSpPr>
          <p:cNvPr id="3" name="Content Placeholder 2"/>
          <p:cNvSpPr>
            <a:spLocks noGrp="1"/>
          </p:cNvSpPr>
          <p:nvPr>
            <p:ph idx="1"/>
          </p:nvPr>
        </p:nvSpPr>
        <p:spPr>
          <a:xfrm>
            <a:off x="1948261" y="1086295"/>
            <a:ext cx="5153025" cy="4876800"/>
          </a:xfrm>
          <a:solidFill>
            <a:schemeClr val="bg1"/>
          </a:solidFill>
        </p:spPr>
        <p:txBody>
          <a:bodyPr>
            <a:noAutofit/>
          </a:bodyPr>
          <a:lstStyle/>
          <a:p>
            <a:pPr marL="0" indent="0">
              <a:spcAft>
                <a:spcPts val="600"/>
              </a:spcAft>
              <a:buNone/>
              <a:defRPr/>
            </a:pPr>
            <a:r>
              <a:rPr lang="en-US" sz="1600" b="1" dirty="0"/>
              <a:t>Optimization</a:t>
            </a:r>
            <a:r>
              <a:rPr lang="en-US" sz="1600" dirty="0"/>
              <a:t>: Use mathematical programming to identify configurations of energy systems that minimize the total cost of providing services.</a:t>
            </a:r>
            <a:br>
              <a:rPr lang="en-US" sz="1600" dirty="0"/>
            </a:br>
            <a:r>
              <a:rPr lang="en-US" sz="1400" dirty="0"/>
              <a:t>EG: MARKAL/TIMES, </a:t>
            </a:r>
            <a:r>
              <a:rPr lang="en-US" sz="1800" b="1" dirty="0"/>
              <a:t>LEAP</a:t>
            </a:r>
            <a:r>
              <a:rPr lang="en-US" sz="1400" dirty="0"/>
              <a:t>, MESSAGE</a:t>
            </a:r>
          </a:p>
          <a:p>
            <a:pPr marL="0" indent="0">
              <a:spcAft>
                <a:spcPts val="600"/>
              </a:spcAft>
              <a:buNone/>
              <a:defRPr/>
            </a:pPr>
            <a:r>
              <a:rPr lang="en-US" sz="1600" b="1" dirty="0"/>
              <a:t>Simulation</a:t>
            </a:r>
            <a:r>
              <a:rPr lang="en-US" sz="1600" dirty="0"/>
              <a:t>: Simulate behavior of consumers and producers under various signals (e.g. price, income levels) and constraints (e.g. limits on rate of stock replacement).</a:t>
            </a:r>
            <a:br>
              <a:rPr lang="en-US" sz="1600" dirty="0"/>
            </a:br>
            <a:r>
              <a:rPr lang="en-US" sz="1400" dirty="0"/>
              <a:t>EG: ENPEP-BALANCE</a:t>
            </a:r>
          </a:p>
          <a:p>
            <a:pPr marL="0" indent="0">
              <a:spcAft>
                <a:spcPts val="600"/>
              </a:spcAft>
              <a:buNone/>
              <a:defRPr/>
            </a:pPr>
            <a:r>
              <a:rPr lang="en-US" sz="1600" b="1" dirty="0"/>
              <a:t>Accounting Frameworks</a:t>
            </a:r>
            <a:r>
              <a:rPr lang="en-US" sz="1600" dirty="0"/>
              <a:t>: Account for physical stocks and flows in systems based primarily on engineering relationships and explicit assumptions about the future (e.g. technology improvements, market penetration rates). </a:t>
            </a:r>
            <a:br>
              <a:rPr lang="en-US" sz="1600" dirty="0"/>
            </a:br>
            <a:r>
              <a:rPr lang="en-US" sz="1400" dirty="0"/>
              <a:t>EG: </a:t>
            </a:r>
            <a:r>
              <a:rPr lang="en-US" sz="1800" b="1" dirty="0"/>
              <a:t>LEAP</a:t>
            </a:r>
            <a:r>
              <a:rPr lang="en-US" sz="1400" dirty="0"/>
              <a:t>, EFFECT, MAED</a:t>
            </a:r>
          </a:p>
          <a:p>
            <a:pPr marL="0" indent="0">
              <a:spcAft>
                <a:spcPts val="600"/>
              </a:spcAft>
              <a:buNone/>
              <a:defRPr/>
            </a:pPr>
            <a:r>
              <a:rPr lang="en-US" sz="1600" b="1" dirty="0"/>
              <a:t>Technology Screening</a:t>
            </a:r>
            <a:r>
              <a:rPr lang="en-US" sz="1600" dirty="0"/>
              <a:t>: Focus on how a particular technology (or set of technologies) will perform under certain constraints and can track associated costs and emissions.</a:t>
            </a:r>
            <a:br>
              <a:rPr lang="en-US" sz="1600" dirty="0"/>
            </a:br>
            <a:r>
              <a:rPr lang="en-US" sz="1400" dirty="0"/>
              <a:t>EG: RETScreen</a:t>
            </a:r>
            <a:r>
              <a:rPr lang="en-US" sz="1400" dirty="0"/>
              <a:t>, HOMER. </a:t>
            </a:r>
            <a:r>
              <a:rPr lang="en-US" sz="1400" dirty="0" err="1"/>
              <a:t>ClimateDesk</a:t>
            </a:r>
            <a:endParaRPr lang="en-US" sz="1400" dirty="0"/>
          </a:p>
          <a:p>
            <a:pPr marL="0" indent="0">
              <a:spcAft>
                <a:spcPts val="600"/>
              </a:spcAft>
              <a:buNone/>
              <a:defRPr/>
            </a:pPr>
            <a:endParaRPr lang="en-US" sz="1600" dirty="0"/>
          </a:p>
        </p:txBody>
      </p:sp>
      <p:graphicFrame>
        <p:nvGraphicFramePr>
          <p:cNvPr id="4" name="Diagram 3"/>
          <p:cNvGraphicFramePr/>
          <p:nvPr>
            <p:extLst/>
          </p:nvPr>
        </p:nvGraphicFramePr>
        <p:xfrm>
          <a:off x="7239000" y="935113"/>
          <a:ext cx="3113314" cy="4605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9630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5715000" y="357189"/>
            <a:ext cx="4611688" cy="827087"/>
          </a:xfrm>
          <a:prstGeom prst="rect">
            <a:avLst/>
          </a:prstGeom>
          <a:noFill/>
          <a:ln w="9525">
            <a:noFill/>
            <a:miter lim="800000"/>
            <a:headEnd/>
            <a:tailEnd/>
          </a:ln>
        </p:spPr>
        <p:txBody>
          <a:bodyPr anchor="b"/>
          <a:lstStyle/>
          <a:p>
            <a:pPr>
              <a:defRPr/>
            </a:pPr>
            <a:r>
              <a:rPr lang="en-US" sz="2600" dirty="0">
                <a:latin typeface="+mj-lt"/>
              </a:rPr>
              <a:t>Long-range Energy Alternatives</a:t>
            </a:r>
            <a:r>
              <a:rPr lang="en-US" sz="2600" dirty="0">
                <a:latin typeface="+mj-lt"/>
              </a:rPr>
              <a:t/>
            </a:r>
            <a:br>
              <a:rPr lang="en-US" sz="2600" dirty="0">
                <a:latin typeface="+mj-lt"/>
              </a:rPr>
            </a:br>
            <a:r>
              <a:rPr lang="en-US" sz="2600" dirty="0">
                <a:latin typeface="+mj-lt"/>
              </a:rPr>
              <a:t>Planning System: 1982-Present</a:t>
            </a:r>
            <a:endParaRPr lang="en-US" sz="2600" dirty="0">
              <a:latin typeface="+mj-lt"/>
            </a:endParaRPr>
          </a:p>
        </p:txBody>
      </p:sp>
      <p:sp>
        <p:nvSpPr>
          <p:cNvPr id="21507" name="Rectangle 3"/>
          <p:cNvSpPr>
            <a:spLocks noChangeArrowheads="1"/>
          </p:cNvSpPr>
          <p:nvPr/>
        </p:nvSpPr>
        <p:spPr bwMode="auto">
          <a:xfrm>
            <a:off x="1752600" y="1352550"/>
            <a:ext cx="3733800" cy="5245100"/>
          </a:xfrm>
          <a:prstGeom prst="rect">
            <a:avLst/>
          </a:prstGeom>
          <a:noFill/>
          <a:ln w="9525">
            <a:noFill/>
            <a:miter lim="800000"/>
            <a:headEnd/>
            <a:tailEnd/>
          </a:ln>
        </p:spPr>
        <p:txBody>
          <a:bodyPr/>
          <a:lstStyle/>
          <a:p>
            <a:pPr marL="225425" indent="-225425">
              <a:spcAft>
                <a:spcPct val="10000"/>
              </a:spcAft>
              <a:buFont typeface="Wingdings" panose="05000000000000000000" pitchFamily="2" charset="2"/>
              <a:buChar char="§"/>
              <a:defRPr/>
            </a:pPr>
            <a:r>
              <a:rPr lang="en-US" sz="1700" dirty="0">
                <a:latin typeface="+mj-lt"/>
              </a:rPr>
              <a:t>Easy-to-use, graphical, scenario-based </a:t>
            </a:r>
            <a:r>
              <a:rPr lang="en-US" sz="1700" dirty="0">
                <a:latin typeface="+mj-lt"/>
              </a:rPr>
              <a:t>modeling software for energy planning and GHG mitigation assessment.</a:t>
            </a:r>
          </a:p>
          <a:p>
            <a:pPr marL="225425" indent="-225425">
              <a:spcAft>
                <a:spcPct val="10000"/>
              </a:spcAft>
              <a:buFont typeface="Wingdings" panose="05000000000000000000" pitchFamily="2" charset="2"/>
              <a:buChar char="§"/>
              <a:defRPr/>
            </a:pPr>
            <a:r>
              <a:rPr lang="en-US" sz="1700" dirty="0">
                <a:latin typeface="+mj-lt"/>
              </a:rPr>
              <a:t>Broad </a:t>
            </a:r>
            <a:r>
              <a:rPr lang="en-US" sz="1700" dirty="0">
                <a:latin typeface="+mj-lt"/>
              </a:rPr>
              <a:t>scope, low initial data requirements, flexible data structures.</a:t>
            </a:r>
            <a:endParaRPr lang="en-US" sz="1700" dirty="0">
              <a:latin typeface="+mj-lt"/>
            </a:endParaRPr>
          </a:p>
          <a:p>
            <a:pPr marL="225425" indent="-225425">
              <a:spcAft>
                <a:spcPct val="10000"/>
              </a:spcAft>
              <a:buFont typeface="Wingdings" panose="05000000000000000000" pitchFamily="2" charset="2"/>
              <a:buChar char="§"/>
              <a:defRPr/>
            </a:pPr>
            <a:r>
              <a:rPr lang="en-US" sz="1700" dirty="0">
                <a:latin typeface="+mj-lt"/>
              </a:rPr>
              <a:t>A comprehensive decision support tool </a:t>
            </a:r>
            <a:r>
              <a:rPr lang="en-US" sz="1700" dirty="0">
                <a:latin typeface="+mj-lt"/>
              </a:rPr>
              <a:t>for </a:t>
            </a:r>
            <a:r>
              <a:rPr lang="en-US" sz="1700" dirty="0">
                <a:latin typeface="+mj-lt"/>
              </a:rPr>
              <a:t>creating models of different energy </a:t>
            </a:r>
            <a:r>
              <a:rPr lang="en-US" sz="1700" dirty="0">
                <a:latin typeface="+mj-lt"/>
              </a:rPr>
              <a:t>systems.</a:t>
            </a:r>
          </a:p>
          <a:p>
            <a:pPr marL="225425" indent="-225425">
              <a:spcAft>
                <a:spcPct val="10000"/>
              </a:spcAft>
              <a:buFont typeface="Wingdings" panose="05000000000000000000" pitchFamily="2" charset="2"/>
              <a:buChar char="§"/>
              <a:defRPr/>
            </a:pPr>
            <a:r>
              <a:rPr lang="en-US" sz="1700" dirty="0">
                <a:latin typeface="+mj-lt"/>
              </a:rPr>
              <a:t>Becoming </a:t>
            </a:r>
            <a:r>
              <a:rPr lang="en-US" sz="1700" i="1" dirty="0">
                <a:latin typeface="+mj-lt"/>
              </a:rPr>
              <a:t>de </a:t>
            </a:r>
            <a:r>
              <a:rPr lang="en-US" sz="1700" i="1" dirty="0">
                <a:latin typeface="+mj-lt"/>
              </a:rPr>
              <a:t>facto</a:t>
            </a:r>
            <a:r>
              <a:rPr lang="en-US" sz="1700" dirty="0">
                <a:latin typeface="+mj-lt"/>
              </a:rPr>
              <a:t> standard for </a:t>
            </a:r>
            <a:r>
              <a:rPr lang="en-US" sz="1700" dirty="0">
                <a:latin typeface="+mj-lt"/>
              </a:rPr>
              <a:t>developing countries’ energy </a:t>
            </a:r>
            <a:r>
              <a:rPr lang="en-US" sz="1700" dirty="0">
                <a:latin typeface="+mj-lt"/>
              </a:rPr>
              <a:t>planning, national communications, low emission development strategies (LEDS), and national action planning on </a:t>
            </a:r>
            <a:r>
              <a:rPr lang="en-US" sz="1700" dirty="0">
                <a:latin typeface="+mj-lt"/>
              </a:rPr>
              <a:t>SLCPs</a:t>
            </a:r>
            <a:r>
              <a:rPr lang="en-US" sz="1700" dirty="0">
                <a:latin typeface="+mj-lt"/>
              </a:rPr>
              <a:t>.</a:t>
            </a:r>
          </a:p>
          <a:p>
            <a:pPr marL="225425" indent="-225425">
              <a:spcAft>
                <a:spcPct val="10000"/>
              </a:spcAft>
              <a:buFont typeface="Wingdings" panose="05000000000000000000" pitchFamily="2" charset="2"/>
              <a:buChar char="§"/>
              <a:defRPr/>
            </a:pPr>
            <a:endParaRPr lang="en-US" sz="1600" dirty="0">
              <a:latin typeface="+mj-lt"/>
            </a:endParaRPr>
          </a:p>
        </p:txBody>
      </p:sp>
      <p:pic>
        <p:nvPicPr>
          <p:cNvPr id="12292" name="Picture 4" descr="leaplogotra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1" y="343334"/>
            <a:ext cx="3666311" cy="93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8178" name="Picture 2" descr="C:\Users\Charlie\AppData\Local\Temp\SNAGHTML46a322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9696" y="1352550"/>
            <a:ext cx="4802625" cy="31438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Rectangle 3"/>
          <p:cNvSpPr>
            <a:spLocks noChangeArrowheads="1"/>
          </p:cNvSpPr>
          <p:nvPr/>
        </p:nvSpPr>
        <p:spPr bwMode="auto">
          <a:xfrm>
            <a:off x="5541778" y="4724401"/>
            <a:ext cx="4635410" cy="2025651"/>
          </a:xfrm>
          <a:prstGeom prst="rect">
            <a:avLst/>
          </a:prstGeom>
          <a:noFill/>
          <a:ln w="9525">
            <a:noFill/>
            <a:miter lim="800000"/>
            <a:headEnd/>
            <a:tailEnd/>
          </a:ln>
        </p:spPr>
        <p:txBody>
          <a:bodyPr/>
          <a:lstStyle/>
          <a:p>
            <a:pPr marL="225425" indent="-225425">
              <a:spcAft>
                <a:spcPct val="10000"/>
              </a:spcAft>
              <a:buFont typeface="Wingdings" panose="05000000000000000000" pitchFamily="2" charset="2"/>
              <a:buChar char="§"/>
              <a:defRPr/>
            </a:pPr>
            <a:r>
              <a:rPr lang="en-US" sz="1700" dirty="0">
                <a:latin typeface="+mj-lt"/>
              </a:rPr>
              <a:t>Useful at different scales: cities, states, countries, regions, globally.</a:t>
            </a:r>
            <a:endParaRPr lang="en-US" sz="1700" dirty="0">
              <a:latin typeface="+mj-lt"/>
            </a:endParaRPr>
          </a:p>
          <a:p>
            <a:pPr marL="225425" indent="-225425">
              <a:spcAft>
                <a:spcPct val="10000"/>
              </a:spcAft>
              <a:buFont typeface="Wingdings" panose="05000000000000000000" pitchFamily="2" charset="2"/>
              <a:buChar char="§"/>
              <a:defRPr/>
            </a:pPr>
            <a:r>
              <a:rPr lang="en-US" sz="1700" dirty="0">
                <a:latin typeface="+mj-lt"/>
              </a:rPr>
              <a:t>Long-range perspective, </a:t>
            </a:r>
            <a:r>
              <a:rPr lang="en-US" sz="1700" dirty="0">
                <a:latin typeface="+mj-lt"/>
              </a:rPr>
              <a:t>annual </a:t>
            </a:r>
            <a:r>
              <a:rPr lang="en-US" sz="1700" dirty="0">
                <a:latin typeface="+mj-lt"/>
              </a:rPr>
              <a:t>time step with seasonal/time-of-day details. </a:t>
            </a:r>
            <a:endParaRPr lang="en-US" sz="1700" dirty="0">
              <a:latin typeface="+mj-lt"/>
            </a:endParaRPr>
          </a:p>
        </p:txBody>
      </p:sp>
    </p:spTree>
    <p:extLst>
      <p:ext uri="{BB962C8B-B14F-4D97-AF65-F5344CB8AC3E}">
        <p14:creationId xmlns:p14="http://schemas.microsoft.com/office/powerpoint/2010/main" val="4173057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Hands on…</a:t>
            </a:r>
            <a:endParaRPr lang="en-ZA" dirty="0"/>
          </a:p>
        </p:txBody>
      </p:sp>
      <p:sp>
        <p:nvSpPr>
          <p:cNvPr id="3" name="Content Placeholder 2"/>
          <p:cNvSpPr>
            <a:spLocks noGrp="1"/>
          </p:cNvSpPr>
          <p:nvPr>
            <p:ph idx="1"/>
          </p:nvPr>
        </p:nvSpPr>
        <p:spPr/>
        <p:txBody>
          <a:bodyPr/>
          <a:lstStyle/>
          <a:p>
            <a:endParaRPr lang="en-ZA" dirty="0"/>
          </a:p>
        </p:txBody>
      </p:sp>
    </p:spTree>
    <p:extLst>
      <p:ext uri="{BB962C8B-B14F-4D97-AF65-F5344CB8AC3E}">
        <p14:creationId xmlns:p14="http://schemas.microsoft.com/office/powerpoint/2010/main" val="1361693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(Second LEAP session) Modelling scenarios</a:t>
            </a:r>
            <a:endParaRPr lang="en-ZA" dirty="0"/>
          </a:p>
        </p:txBody>
      </p:sp>
      <p:sp>
        <p:nvSpPr>
          <p:cNvPr id="3" name="Content Placeholder 2"/>
          <p:cNvSpPr>
            <a:spLocks noGrp="1"/>
          </p:cNvSpPr>
          <p:nvPr>
            <p:ph idx="1"/>
          </p:nvPr>
        </p:nvSpPr>
        <p:spPr/>
        <p:txBody>
          <a:bodyPr/>
          <a:lstStyle/>
          <a:p>
            <a:r>
              <a:rPr lang="en-ZA" dirty="0" smtClean="0"/>
              <a:t>Planners have a question or curiosity about the impact of a new or different policy/behaviour/intervention in the current </a:t>
            </a:r>
            <a:r>
              <a:rPr lang="en-ZA" i="1" dirty="0" smtClean="0"/>
              <a:t>Business as Usual</a:t>
            </a:r>
          </a:p>
          <a:p>
            <a:pPr lvl="1"/>
            <a:r>
              <a:rPr lang="en-ZA" dirty="0" smtClean="0"/>
              <a:t>“How much charcoal would be saved from a charcoal efficient stove program? How much money would this save? What impact does it have on</a:t>
            </a:r>
          </a:p>
          <a:p>
            <a:pPr marL="457200" lvl="1" indent="0">
              <a:buNone/>
            </a:pPr>
            <a:r>
              <a:rPr lang="en-ZA" dirty="0"/>
              <a:t> </a:t>
            </a:r>
            <a:r>
              <a:rPr lang="en-ZA" dirty="0" smtClean="0"/>
              <a:t>   air pollution (and health)?”</a:t>
            </a:r>
          </a:p>
          <a:p>
            <a:pPr lvl="1"/>
            <a:r>
              <a:rPr lang="en-ZA" dirty="0" smtClean="0"/>
              <a:t>Would BRTs be more energy efficient than current public transport?</a:t>
            </a:r>
          </a:p>
          <a:p>
            <a:pPr lvl="1"/>
            <a:r>
              <a:rPr lang="en-ZA" dirty="0" smtClean="0"/>
              <a:t>“How much fuel (and/or money) would be saved from people carpooling to work?”</a:t>
            </a:r>
          </a:p>
          <a:p>
            <a:pPr marL="457200" lvl="1" indent="0">
              <a:buNone/>
            </a:pPr>
            <a:endParaRPr lang="en-ZA" dirty="0" smtClean="0"/>
          </a:p>
          <a:p>
            <a:pPr lvl="1"/>
            <a:endParaRPr lang="en-ZA" dirty="0" smtClean="0"/>
          </a:p>
          <a:p>
            <a:pPr lvl="1"/>
            <a:endParaRPr lang="en-ZA" dirty="0"/>
          </a:p>
        </p:txBody>
      </p:sp>
    </p:spTree>
    <p:extLst>
      <p:ext uri="{BB962C8B-B14F-4D97-AF65-F5344CB8AC3E}">
        <p14:creationId xmlns:p14="http://schemas.microsoft.com/office/powerpoint/2010/main" val="3314234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Background on the model you will be using</a:t>
            </a:r>
            <a:endParaRPr lang="en-ZA" dirty="0"/>
          </a:p>
        </p:txBody>
      </p:sp>
      <p:sp>
        <p:nvSpPr>
          <p:cNvPr id="3" name="Content Placeholder 2"/>
          <p:cNvSpPr>
            <a:spLocks noGrp="1"/>
          </p:cNvSpPr>
          <p:nvPr>
            <p:ph idx="1"/>
          </p:nvPr>
        </p:nvSpPr>
        <p:spPr/>
        <p:txBody>
          <a:bodyPr/>
          <a:lstStyle/>
          <a:p>
            <a:r>
              <a:rPr lang="en-ZA" dirty="0" smtClean="0"/>
              <a:t>Background... SAMSET </a:t>
            </a:r>
            <a:r>
              <a:rPr lang="en-ZA" dirty="0" err="1" smtClean="0"/>
              <a:t>Jinja</a:t>
            </a:r>
            <a:r>
              <a:rPr lang="en-ZA" dirty="0" smtClean="0"/>
              <a:t> model. Data survey come from.. A major corridor route. </a:t>
            </a:r>
          </a:p>
          <a:p>
            <a:r>
              <a:rPr lang="en-ZA" dirty="0" smtClean="0"/>
              <a:t>Numbers…</a:t>
            </a:r>
          </a:p>
          <a:p>
            <a:endParaRPr lang="en-ZA" dirty="0" smtClean="0"/>
          </a:p>
        </p:txBody>
      </p:sp>
    </p:spTree>
    <p:extLst>
      <p:ext uri="{BB962C8B-B14F-4D97-AF65-F5344CB8AC3E}">
        <p14:creationId xmlns:p14="http://schemas.microsoft.com/office/powerpoint/2010/main" val="25338006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Explore the LEAP model</a:t>
            </a:r>
            <a:endParaRPr lang="en-ZA" dirty="0"/>
          </a:p>
        </p:txBody>
      </p:sp>
      <p:sp>
        <p:nvSpPr>
          <p:cNvPr id="3" name="Content Placeholder 2"/>
          <p:cNvSpPr>
            <a:spLocks noGrp="1"/>
          </p:cNvSpPr>
          <p:nvPr>
            <p:ph idx="1"/>
          </p:nvPr>
        </p:nvSpPr>
        <p:spPr/>
        <p:txBody>
          <a:bodyPr/>
          <a:lstStyle/>
          <a:p>
            <a:r>
              <a:rPr lang="en-ZA" dirty="0" smtClean="0"/>
              <a:t>To get an idea of what detail there is, have a look at the [LEAP model] </a:t>
            </a:r>
            <a:endParaRPr lang="en-ZA" dirty="0"/>
          </a:p>
        </p:txBody>
      </p:sp>
    </p:spTree>
    <p:extLst>
      <p:ext uri="{BB962C8B-B14F-4D97-AF65-F5344CB8AC3E}">
        <p14:creationId xmlns:p14="http://schemas.microsoft.com/office/powerpoint/2010/main" val="746662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 Making your own scenario</a:t>
            </a:r>
            <a:endParaRPr lang="en-ZA" dirty="0"/>
          </a:p>
        </p:txBody>
      </p:sp>
      <p:sp>
        <p:nvSpPr>
          <p:cNvPr id="3" name="Content Placeholder 2"/>
          <p:cNvSpPr>
            <a:spLocks noGrp="1"/>
          </p:cNvSpPr>
          <p:nvPr>
            <p:ph idx="1"/>
          </p:nvPr>
        </p:nvSpPr>
        <p:spPr/>
        <p:txBody>
          <a:bodyPr/>
          <a:lstStyle/>
          <a:p>
            <a:pPr marL="0" indent="0">
              <a:buNone/>
            </a:pPr>
            <a:r>
              <a:rPr lang="en-ZA" dirty="0" smtClean="0"/>
              <a:t>Come up with a scenario idea you are curious about:</a:t>
            </a:r>
          </a:p>
          <a:p>
            <a:r>
              <a:rPr lang="en-ZA" dirty="0" smtClean="0"/>
              <a:t>Briefly write out the scenario you want to investigate</a:t>
            </a:r>
          </a:p>
          <a:p>
            <a:pPr lvl="1"/>
            <a:r>
              <a:rPr lang="en-ZA" dirty="0" smtClean="0"/>
              <a:t>Once written, stop and ask for some feedback about your idea</a:t>
            </a:r>
          </a:p>
          <a:p>
            <a:r>
              <a:rPr lang="en-ZA" dirty="0" smtClean="0"/>
              <a:t>Write down the assumptions and associated parameters this scenario involves (cost, fuel savings/efficiency improvements)</a:t>
            </a:r>
          </a:p>
          <a:p>
            <a:pPr lvl="1"/>
            <a:r>
              <a:rPr lang="en-ZA" dirty="0" smtClean="0"/>
              <a:t>Ask for help if you need with this</a:t>
            </a:r>
          </a:p>
          <a:p>
            <a:pPr lvl="1"/>
            <a:r>
              <a:rPr lang="en-ZA" dirty="0" smtClean="0"/>
              <a:t>Once finished, stop and ask for feedback and input on this</a:t>
            </a:r>
          </a:p>
          <a:p>
            <a:pPr marL="0" indent="0">
              <a:buNone/>
            </a:pPr>
            <a:endParaRPr lang="en-ZA" dirty="0"/>
          </a:p>
        </p:txBody>
      </p:sp>
    </p:spTree>
    <p:extLst>
      <p:ext uri="{BB962C8B-B14F-4D97-AF65-F5344CB8AC3E}">
        <p14:creationId xmlns:p14="http://schemas.microsoft.com/office/powerpoint/2010/main" val="5450736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How to make a scenario in LEAP</a:t>
            </a:r>
            <a:endParaRPr lang="en-ZA" dirty="0"/>
          </a:p>
        </p:txBody>
      </p:sp>
      <p:sp>
        <p:nvSpPr>
          <p:cNvPr id="3" name="Content Placeholder 2"/>
          <p:cNvSpPr>
            <a:spLocks noGrp="1"/>
          </p:cNvSpPr>
          <p:nvPr>
            <p:ph idx="1"/>
          </p:nvPr>
        </p:nvSpPr>
        <p:spPr/>
        <p:txBody>
          <a:bodyPr/>
          <a:lstStyle/>
          <a:p>
            <a:r>
              <a:rPr lang="en-ZA" dirty="0" smtClean="0"/>
              <a:t>Click on ‘Scenarios’ tab on the top pane next to ‘General Parameters’</a:t>
            </a:r>
          </a:p>
          <a:p>
            <a:r>
              <a:rPr lang="en-ZA" dirty="0" smtClean="0"/>
              <a:t>Click on the + sign and type in a short name of your scenario</a:t>
            </a:r>
          </a:p>
          <a:p>
            <a:pPr lvl="1"/>
            <a:r>
              <a:rPr lang="en-ZA" dirty="0" smtClean="0"/>
              <a:t>Now LEAP has made a copy (internally) of your model, and you can now proceed to change numbers associated with your scenario. </a:t>
            </a:r>
          </a:p>
          <a:p>
            <a:r>
              <a:rPr lang="en-ZA" dirty="0" smtClean="0"/>
              <a:t>To change numbers in your model for this scenario, go to Scenario drop down list and select your scenario:</a:t>
            </a:r>
            <a:endParaRPr lang="en-Z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2983" y="4407056"/>
            <a:ext cx="6869806" cy="490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2435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Overview of this CPD LEAP workshop</a:t>
            </a:r>
            <a:endParaRPr lang="en-ZA" dirty="0"/>
          </a:p>
        </p:txBody>
      </p:sp>
      <p:sp>
        <p:nvSpPr>
          <p:cNvPr id="3" name="Content Placeholder 2"/>
          <p:cNvSpPr>
            <a:spLocks noGrp="1"/>
          </p:cNvSpPr>
          <p:nvPr>
            <p:ph idx="1"/>
          </p:nvPr>
        </p:nvSpPr>
        <p:spPr/>
        <p:txBody>
          <a:bodyPr/>
          <a:lstStyle/>
          <a:p>
            <a:r>
              <a:rPr lang="en-ZA" dirty="0" smtClean="0"/>
              <a:t>This session:</a:t>
            </a:r>
          </a:p>
          <a:p>
            <a:pPr lvl="1"/>
            <a:r>
              <a:rPr lang="en-ZA" dirty="0" smtClean="0"/>
              <a:t>LEAP in SAMSET </a:t>
            </a:r>
          </a:p>
          <a:p>
            <a:pPr lvl="1"/>
            <a:r>
              <a:rPr lang="en-ZA" dirty="0" smtClean="0"/>
              <a:t>Briefly – about modelling</a:t>
            </a:r>
          </a:p>
          <a:p>
            <a:pPr lvl="1"/>
            <a:r>
              <a:rPr lang="en-ZA" dirty="0" smtClean="0"/>
              <a:t>LEAP exercise 1 – begin making your own energy model</a:t>
            </a:r>
          </a:p>
          <a:p>
            <a:r>
              <a:rPr lang="en-ZA" dirty="0" smtClean="0"/>
              <a:t>Friday session (CPD day 5)</a:t>
            </a:r>
          </a:p>
          <a:p>
            <a:pPr lvl="1"/>
            <a:r>
              <a:rPr lang="en-ZA" i="1" dirty="0" smtClean="0"/>
              <a:t>Investigate your own scenario </a:t>
            </a:r>
            <a:r>
              <a:rPr lang="en-ZA" dirty="0" smtClean="0"/>
              <a:t>in a LEAP model of </a:t>
            </a:r>
            <a:r>
              <a:rPr lang="en-ZA" dirty="0" err="1" smtClean="0"/>
              <a:t>Jinja</a:t>
            </a:r>
            <a:endParaRPr lang="en-ZA" dirty="0" smtClean="0"/>
          </a:p>
        </p:txBody>
      </p:sp>
    </p:spTree>
    <p:extLst>
      <p:ext uri="{BB962C8B-B14F-4D97-AF65-F5344CB8AC3E}">
        <p14:creationId xmlns:p14="http://schemas.microsoft.com/office/powerpoint/2010/main" val="1122935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smtClean="0"/>
              <a:t>LEAP in SAMSET</a:t>
            </a:r>
            <a:endParaRPr lang="en-ZA" dirty="0"/>
          </a:p>
        </p:txBody>
      </p:sp>
      <p:sp>
        <p:nvSpPr>
          <p:cNvPr id="3" name="Content Placeholder 2"/>
          <p:cNvSpPr>
            <a:spLocks noGrp="1"/>
          </p:cNvSpPr>
          <p:nvPr>
            <p:ph idx="1"/>
          </p:nvPr>
        </p:nvSpPr>
        <p:spPr/>
        <p:txBody>
          <a:bodyPr/>
          <a:lstStyle/>
          <a:p>
            <a:r>
              <a:rPr lang="en-ZA" dirty="0"/>
              <a:t>5</a:t>
            </a:r>
            <a:r>
              <a:rPr lang="en-ZA" dirty="0" smtClean="0"/>
              <a:t> new LEAP city/municipal models – 2 in Ghana, 2 in Uganda, and 1 in South Africa (plus 1 update to Cape Town)</a:t>
            </a:r>
          </a:p>
          <a:p>
            <a:r>
              <a:rPr lang="en-ZA" dirty="0" smtClean="0"/>
              <a:t>SAMSET partners – surveys to collect data</a:t>
            </a:r>
          </a:p>
          <a:p>
            <a:r>
              <a:rPr lang="en-ZA" dirty="0" smtClean="0"/>
              <a:t>ERC develop data into LEAP to create energy system model of these cities</a:t>
            </a:r>
          </a:p>
          <a:p>
            <a:r>
              <a:rPr lang="en-ZA" dirty="0" smtClean="0"/>
              <a:t>State of Energy reports, LEAP modelling technical reports</a:t>
            </a:r>
            <a:endParaRPr lang="en-ZA" dirty="0"/>
          </a:p>
        </p:txBody>
      </p:sp>
    </p:spTree>
    <p:extLst>
      <p:ext uri="{BB962C8B-B14F-4D97-AF65-F5344CB8AC3E}">
        <p14:creationId xmlns:p14="http://schemas.microsoft.com/office/powerpoint/2010/main" val="2976871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631100"/>
          </a:xfrm>
        </p:spPr>
        <p:txBody>
          <a:bodyPr/>
          <a:lstStyle/>
          <a:p>
            <a:pPr algn="ctr"/>
            <a:r>
              <a:rPr lang="en-ZA" dirty="0" smtClean="0"/>
              <a:t>Model definition 1</a:t>
            </a:r>
            <a:endParaRPr lang="en-ZA" dirty="0"/>
          </a:p>
        </p:txBody>
      </p:sp>
      <p:sp>
        <p:nvSpPr>
          <p:cNvPr id="4" name="Rectangle 3"/>
          <p:cNvSpPr>
            <a:spLocks noGrp="1" noChangeArrowheads="1"/>
          </p:cNvSpPr>
          <p:nvPr>
            <p:ph idx="1"/>
          </p:nvPr>
        </p:nvSpPr>
        <p:spPr/>
        <p:txBody>
          <a:bodyPr>
            <a:noAutofit/>
          </a:bodyPr>
          <a:lstStyle/>
          <a:p>
            <a:pPr algn="ctr" eaLnBrk="1" hangingPunct="1">
              <a:buFontTx/>
              <a:buNone/>
            </a:pPr>
            <a:r>
              <a:rPr lang="en-ZA" sz="4000" dirty="0" smtClean="0">
                <a:latin typeface="Arial Narrow" pitchFamily="34" charset="0"/>
                <a:ea typeface="ＭＳ Ｐゴシック" pitchFamily="34" charset="-128"/>
              </a:rPr>
              <a:t>A model is an external and explicit representation of part of reality as seen by the people who wish to use that model to understand, to change, to manage and control that reality</a:t>
            </a:r>
            <a:endParaRPr lang="en-US" sz="4000" dirty="0" smtClean="0">
              <a:latin typeface="Arial Narrow" pitchFamily="34" charset="0"/>
              <a:ea typeface="ＭＳ Ｐゴシック" pitchFamily="34" charset="-128"/>
            </a:endParaRPr>
          </a:p>
        </p:txBody>
      </p:sp>
    </p:spTree>
    <p:extLst>
      <p:ext uri="{BB962C8B-B14F-4D97-AF65-F5344CB8AC3E}">
        <p14:creationId xmlns:p14="http://schemas.microsoft.com/office/powerpoint/2010/main" val="1938959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Model definition 2…</a:t>
            </a:r>
            <a:endParaRPr lang="en-ZA" dirty="0"/>
          </a:p>
        </p:txBody>
      </p:sp>
      <p:sp>
        <p:nvSpPr>
          <p:cNvPr id="3" name="Content Placeholder 2"/>
          <p:cNvSpPr>
            <a:spLocks noGrp="1"/>
          </p:cNvSpPr>
          <p:nvPr>
            <p:ph idx="1"/>
          </p:nvPr>
        </p:nvSpPr>
        <p:spPr/>
        <p:txBody>
          <a:bodyPr/>
          <a:lstStyle/>
          <a:p>
            <a:pPr algn="ctr">
              <a:buNone/>
            </a:pPr>
            <a:r>
              <a:rPr lang="en-ZA" dirty="0">
                <a:latin typeface="Arial Narrow" pitchFamily="34" charset="0"/>
                <a:ea typeface="ＭＳ Ｐゴシック" pitchFamily="34" charset="-128"/>
              </a:rPr>
              <a:t>Yah but really……</a:t>
            </a:r>
          </a:p>
          <a:p>
            <a:pPr algn="ctr">
              <a:buNone/>
            </a:pPr>
            <a:r>
              <a:rPr lang="en-ZA" dirty="0">
                <a:latin typeface="Arial Narrow" pitchFamily="34" charset="0"/>
                <a:ea typeface="ＭＳ Ｐゴシック" pitchFamily="34" charset="-128"/>
              </a:rPr>
              <a:t>It’s a just tool, preferably simple, for understanding - especially that which aids decision making. We only need this to help us work through problems which we’re not evolved to solve in our heads (We solve a lot of complicated models in our heads but not all)</a:t>
            </a:r>
            <a:endParaRPr lang="en-US" dirty="0">
              <a:latin typeface="Arial Narrow" pitchFamily="34" charset="0"/>
              <a:ea typeface="ＭＳ Ｐゴシック" pitchFamily="34" charset="-128"/>
            </a:endParaRPr>
          </a:p>
          <a:p>
            <a:endParaRPr lang="en-ZA" dirty="0"/>
          </a:p>
        </p:txBody>
      </p:sp>
    </p:spTree>
    <p:extLst>
      <p:ext uri="{BB962C8B-B14F-4D97-AF65-F5344CB8AC3E}">
        <p14:creationId xmlns:p14="http://schemas.microsoft.com/office/powerpoint/2010/main" val="266520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Theory, Models &amp; Policy Decisions</a:t>
            </a:r>
            <a:endParaRPr lang="en-ZA" dirty="0"/>
          </a:p>
        </p:txBody>
      </p:sp>
      <p:sp>
        <p:nvSpPr>
          <p:cNvPr id="3" name="Content Placeholder 2"/>
          <p:cNvSpPr>
            <a:spLocks noGrp="1"/>
          </p:cNvSpPr>
          <p:nvPr>
            <p:ph idx="1"/>
          </p:nvPr>
        </p:nvSpPr>
        <p:spPr/>
        <p:txBody>
          <a:bodyPr/>
          <a:lstStyle/>
          <a:p>
            <a:r>
              <a:rPr lang="en-US" dirty="0">
                <a:latin typeface="Calibri" pitchFamily="34" charset="0"/>
                <a:cs typeface="Calibri" pitchFamily="34" charset="0"/>
              </a:rPr>
              <a:t>How can we know whether a policy will have intended effect before we implement it?</a:t>
            </a:r>
          </a:p>
          <a:p>
            <a:pPr lvl="1"/>
            <a:r>
              <a:rPr lang="en-US" dirty="0">
                <a:latin typeface="Calibri" pitchFamily="34" charset="0"/>
                <a:cs typeface="Calibri" pitchFamily="34" charset="0"/>
              </a:rPr>
              <a:t>Experience of other countries and times</a:t>
            </a:r>
          </a:p>
          <a:p>
            <a:pPr lvl="2"/>
            <a:r>
              <a:rPr lang="en-US" dirty="0">
                <a:latin typeface="Calibri" pitchFamily="34" charset="0"/>
                <a:cs typeface="Calibri" pitchFamily="34" charset="0"/>
              </a:rPr>
              <a:t>Is experience relevant to current context?</a:t>
            </a:r>
          </a:p>
          <a:p>
            <a:pPr lvl="1"/>
            <a:r>
              <a:rPr lang="en-US" dirty="0">
                <a:latin typeface="Calibri" pitchFamily="34" charset="0"/>
                <a:cs typeface="Calibri" pitchFamily="34" charset="0"/>
              </a:rPr>
              <a:t>Need to understand how an economy or an energy system or city ‘works’</a:t>
            </a:r>
          </a:p>
          <a:p>
            <a:pPr lvl="2"/>
            <a:r>
              <a:rPr lang="en-US" dirty="0">
                <a:latin typeface="Calibri" pitchFamily="34" charset="0"/>
                <a:cs typeface="Calibri" pitchFamily="34" charset="0"/>
              </a:rPr>
              <a:t>Requires </a:t>
            </a:r>
            <a:r>
              <a:rPr lang="en-US" dirty="0" err="1">
                <a:latin typeface="Calibri" pitchFamily="34" charset="0"/>
                <a:cs typeface="Calibri" pitchFamily="34" charset="0"/>
              </a:rPr>
              <a:t>theorising</a:t>
            </a:r>
            <a:endParaRPr lang="en-US" dirty="0">
              <a:latin typeface="Calibri" pitchFamily="34" charset="0"/>
              <a:cs typeface="Calibri" pitchFamily="34" charset="0"/>
            </a:endParaRPr>
          </a:p>
          <a:p>
            <a:r>
              <a:rPr lang="en-US" dirty="0">
                <a:latin typeface="Calibri" pitchFamily="34" charset="0"/>
                <a:cs typeface="Calibri" pitchFamily="34" charset="0"/>
              </a:rPr>
              <a:t>Economic or Systems or Engineering </a:t>
            </a:r>
            <a:r>
              <a:rPr lang="en-US" dirty="0" err="1">
                <a:latin typeface="Calibri" pitchFamily="34" charset="0"/>
                <a:cs typeface="Calibri" pitchFamily="34" charset="0"/>
              </a:rPr>
              <a:t>theorising</a:t>
            </a:r>
            <a:r>
              <a:rPr lang="en-US" dirty="0">
                <a:latin typeface="Calibri" pitchFamily="34" charset="0"/>
                <a:cs typeface="Calibri" pitchFamily="34" charset="0"/>
              </a:rPr>
              <a:t> </a:t>
            </a:r>
            <a:r>
              <a:rPr lang="en-US" dirty="0">
                <a:latin typeface="Calibri" pitchFamily="34" charset="0"/>
                <a:cs typeface="Calibri" pitchFamily="34" charset="0"/>
                <a:sym typeface="Wingdings" pitchFamily="2" charset="2"/>
              </a:rPr>
              <a:t>=</a:t>
            </a:r>
            <a:r>
              <a:rPr lang="en-US" dirty="0">
                <a:latin typeface="Calibri" pitchFamily="34" charset="0"/>
                <a:cs typeface="Calibri" pitchFamily="34" charset="0"/>
              </a:rPr>
              <a:t> constructing models</a:t>
            </a:r>
          </a:p>
          <a:p>
            <a:r>
              <a:rPr lang="en-US" dirty="0">
                <a:latin typeface="Calibri" pitchFamily="34" charset="0"/>
                <a:cs typeface="Calibri" pitchFamily="34" charset="0"/>
              </a:rPr>
              <a:t>How will the system respond to shocks, interventions or adjustments?</a:t>
            </a:r>
          </a:p>
          <a:p>
            <a:endParaRPr lang="en-ZA" dirty="0"/>
          </a:p>
        </p:txBody>
      </p:sp>
    </p:spTree>
    <p:extLst>
      <p:ext uri="{BB962C8B-B14F-4D97-AF65-F5344CB8AC3E}">
        <p14:creationId xmlns:p14="http://schemas.microsoft.com/office/powerpoint/2010/main" val="397997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Models for </a:t>
            </a:r>
            <a:r>
              <a:rPr lang="en-US" dirty="0" smtClean="0"/>
              <a:t>LEDS/Sustainability/Planning: </a:t>
            </a:r>
            <a:r>
              <a:rPr lang="en-US" dirty="0" smtClean="0"/>
              <a:t/>
            </a:r>
            <a:br>
              <a:rPr lang="en-US" dirty="0" smtClean="0"/>
            </a:br>
            <a:r>
              <a:rPr lang="en-US" dirty="0" smtClean="0"/>
              <a:t>Important Considerations</a:t>
            </a:r>
            <a:endParaRPr lang="en-US" dirty="0"/>
          </a:p>
        </p:txBody>
      </p:sp>
      <p:sp>
        <p:nvSpPr>
          <p:cNvPr id="3" name="Content Placeholder 2"/>
          <p:cNvSpPr>
            <a:spLocks noGrp="1"/>
          </p:cNvSpPr>
          <p:nvPr>
            <p:ph idx="1"/>
          </p:nvPr>
        </p:nvSpPr>
        <p:spPr>
          <a:xfrm>
            <a:off x="1981200" y="1676400"/>
            <a:ext cx="8305800" cy="5029200"/>
          </a:xfrm>
        </p:spPr>
        <p:txBody>
          <a:bodyPr/>
          <a:lstStyle/>
          <a:p>
            <a:pPr>
              <a:spcAft>
                <a:spcPts val="600"/>
              </a:spcAft>
              <a:defRPr/>
            </a:pPr>
            <a:r>
              <a:rPr lang="en-US" sz="1800" dirty="0"/>
              <a:t>Modeling sophistication is less important than the </a:t>
            </a:r>
            <a:r>
              <a:rPr lang="en-US" sz="1800" dirty="0"/>
              <a:t>rigor, consistency and data quality underpinning the analysis itself</a:t>
            </a:r>
            <a:r>
              <a:rPr lang="en-US" sz="1800" dirty="0"/>
              <a:t>. “</a:t>
            </a:r>
            <a:r>
              <a:rPr lang="en-US" sz="1800" dirty="0" err="1"/>
              <a:t>GiGo</a:t>
            </a:r>
            <a:r>
              <a:rPr lang="en-US" sz="1800" dirty="0"/>
              <a:t>”</a:t>
            </a:r>
            <a:endParaRPr lang="en-US" sz="1800" dirty="0"/>
          </a:p>
          <a:p>
            <a:pPr>
              <a:spcAft>
                <a:spcPts val="600"/>
              </a:spcAft>
              <a:defRPr/>
            </a:pPr>
            <a:r>
              <a:rPr lang="en-US" sz="1800" dirty="0"/>
              <a:t>Consider who will undertake the analysis.  </a:t>
            </a:r>
            <a:r>
              <a:rPr lang="en-US" sz="1800" dirty="0"/>
              <a:t>Outside consultants </a:t>
            </a:r>
            <a:r>
              <a:rPr lang="en-US" sz="1800" dirty="0"/>
              <a:t>provide ready </a:t>
            </a:r>
            <a:r>
              <a:rPr lang="en-US" sz="1800" dirty="0"/>
              <a:t>source of expertise</a:t>
            </a:r>
            <a:r>
              <a:rPr lang="en-US" sz="1800" dirty="0"/>
              <a:t>, but </a:t>
            </a:r>
            <a:r>
              <a:rPr lang="en-US" sz="1800" dirty="0"/>
              <a:t>may </a:t>
            </a:r>
            <a:r>
              <a:rPr lang="en-US" sz="1800" dirty="0"/>
              <a:t>do little to build capabilities </a:t>
            </a:r>
            <a:r>
              <a:rPr lang="en-US" sz="1800" dirty="0"/>
              <a:t>in-house.</a:t>
            </a:r>
            <a:endParaRPr lang="en-US" sz="1800" dirty="0"/>
          </a:p>
          <a:p>
            <a:pPr>
              <a:spcAft>
                <a:spcPts val="600"/>
              </a:spcAft>
              <a:defRPr/>
            </a:pPr>
            <a:r>
              <a:rPr lang="en-US" sz="1800" dirty="0"/>
              <a:t>Even relatively simple models </a:t>
            </a:r>
            <a:r>
              <a:rPr lang="en-US" sz="1800" dirty="0"/>
              <a:t>require many months and a good level of expertise.  </a:t>
            </a:r>
          </a:p>
          <a:p>
            <a:pPr>
              <a:spcAft>
                <a:spcPts val="600"/>
              </a:spcAft>
              <a:defRPr/>
            </a:pPr>
            <a:r>
              <a:rPr lang="en-US" sz="1800" dirty="0"/>
              <a:t>Modeling and policy policy analysis requires strong </a:t>
            </a:r>
            <a:r>
              <a:rPr lang="en-US" sz="1800" dirty="0"/>
              <a:t>guidance from </a:t>
            </a:r>
            <a:r>
              <a:rPr lang="en-US" sz="1800" dirty="0"/>
              <a:t>local experts and buy-in from high level decision makers.  Too important to be left to only modelers!</a:t>
            </a:r>
            <a:endParaRPr lang="en-US" sz="1800" dirty="0"/>
          </a:p>
          <a:p>
            <a:pPr>
              <a:spcAft>
                <a:spcPts val="600"/>
              </a:spcAft>
              <a:defRPr/>
            </a:pPr>
            <a:r>
              <a:rPr lang="en-US" sz="1800" dirty="0"/>
              <a:t>Strong, coordinated and diverse team </a:t>
            </a:r>
            <a:r>
              <a:rPr lang="en-US" sz="1800" dirty="0"/>
              <a:t>needed: economists, engineers, energy &amp; industrial engineers, agriculture </a:t>
            </a:r>
            <a:r>
              <a:rPr lang="en-US" sz="1800" dirty="0"/>
              <a:t>etc.  </a:t>
            </a:r>
          </a:p>
          <a:p>
            <a:pPr>
              <a:spcAft>
                <a:spcPts val="600"/>
              </a:spcAft>
              <a:defRPr/>
            </a:pPr>
            <a:r>
              <a:rPr lang="en-US" sz="1800" dirty="0"/>
              <a:t>Ideally setup up a permanent team responsible for LEDS modeling to ensure continuity of expertise.</a:t>
            </a:r>
          </a:p>
          <a:p>
            <a:pPr>
              <a:spcAft>
                <a:spcPts val="600"/>
              </a:spcAft>
              <a:defRPr/>
            </a:pPr>
            <a:r>
              <a:rPr lang="en-US" sz="1800" dirty="0"/>
              <a:t>Close </a:t>
            </a:r>
            <a:r>
              <a:rPr lang="en-US" sz="1800" dirty="0"/>
              <a:t>coordination </a:t>
            </a:r>
            <a:r>
              <a:rPr lang="en-US" sz="1800" dirty="0"/>
              <a:t>needed with other national groups: e.g. those working </a:t>
            </a:r>
            <a:r>
              <a:rPr lang="en-US" sz="1800" dirty="0"/>
              <a:t>on GHG inventories </a:t>
            </a:r>
            <a:r>
              <a:rPr lang="en-US" sz="1800" dirty="0"/>
              <a:t>and those doing national energy planning.</a:t>
            </a:r>
            <a:endParaRPr lang="en-US" sz="1800" dirty="0"/>
          </a:p>
          <a:p>
            <a:endParaRPr lang="en-US" sz="1800" dirty="0"/>
          </a:p>
          <a:p>
            <a:endParaRPr lang="en-US" sz="1800" dirty="0"/>
          </a:p>
          <a:p>
            <a:endParaRPr lang="en-US" sz="1800" dirty="0"/>
          </a:p>
          <a:p>
            <a:endParaRPr lang="en-US" sz="1800" dirty="0"/>
          </a:p>
          <a:p>
            <a:endParaRPr lang="en-US" sz="1800" dirty="0"/>
          </a:p>
        </p:txBody>
      </p:sp>
    </p:spTree>
    <p:extLst>
      <p:ext uri="{BB962C8B-B14F-4D97-AF65-F5344CB8AC3E}">
        <p14:creationId xmlns:p14="http://schemas.microsoft.com/office/powerpoint/2010/main" val="1005496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Limitations of models</a:t>
            </a:r>
            <a:endParaRPr lang="en-ZA" dirty="0"/>
          </a:p>
        </p:txBody>
      </p:sp>
      <p:sp>
        <p:nvSpPr>
          <p:cNvPr id="3" name="Content Placeholder 2"/>
          <p:cNvSpPr>
            <a:spLocks noGrp="1"/>
          </p:cNvSpPr>
          <p:nvPr>
            <p:ph idx="1"/>
          </p:nvPr>
        </p:nvSpPr>
        <p:spPr/>
        <p:txBody>
          <a:bodyPr/>
          <a:lstStyle/>
          <a:p>
            <a:r>
              <a:rPr lang="en-ZA" dirty="0"/>
              <a:t>Models are dumb. </a:t>
            </a:r>
          </a:p>
          <a:p>
            <a:r>
              <a:rPr lang="en-ZA" dirty="0"/>
              <a:t>They just process data into some result given rules.</a:t>
            </a:r>
          </a:p>
          <a:p>
            <a:r>
              <a:rPr lang="en-ZA" dirty="0"/>
              <a:t>An informed vision of the future must come from the users.</a:t>
            </a:r>
          </a:p>
          <a:p>
            <a:r>
              <a:rPr lang="en-ZA" dirty="0"/>
              <a:t>They don’t sense check themselves. The users need to do this.</a:t>
            </a:r>
          </a:p>
          <a:p>
            <a:r>
              <a:rPr lang="en-ZA" dirty="0"/>
              <a:t>We can only abstract the complexity we can observe, measure or deduce within a reasonable time frame.</a:t>
            </a:r>
          </a:p>
          <a:p>
            <a:endParaRPr lang="en-ZA" dirty="0"/>
          </a:p>
        </p:txBody>
      </p:sp>
    </p:spTree>
    <p:extLst>
      <p:ext uri="{BB962C8B-B14F-4D97-AF65-F5344CB8AC3E}">
        <p14:creationId xmlns:p14="http://schemas.microsoft.com/office/powerpoint/2010/main" val="1050431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Models</a:t>
            </a:r>
            <a:endParaRPr lang="en-US" dirty="0"/>
          </a:p>
        </p:txBody>
      </p:sp>
      <p:sp>
        <p:nvSpPr>
          <p:cNvPr id="3" name="Content Placeholder 2"/>
          <p:cNvSpPr>
            <a:spLocks noGrp="1"/>
          </p:cNvSpPr>
          <p:nvPr>
            <p:ph idx="1"/>
          </p:nvPr>
        </p:nvSpPr>
        <p:spPr/>
        <p:txBody>
          <a:bodyPr/>
          <a:lstStyle/>
          <a:p>
            <a:pPr>
              <a:spcBef>
                <a:spcPct val="0"/>
              </a:spcBef>
              <a:spcAft>
                <a:spcPts val="600"/>
              </a:spcAft>
            </a:pPr>
            <a:r>
              <a:rPr lang="en-US" sz="1800" dirty="0"/>
              <a:t>Both </a:t>
            </a:r>
            <a:r>
              <a:rPr lang="en-US" sz="1800" b="1" dirty="0"/>
              <a:t>Top-Down </a:t>
            </a:r>
            <a:r>
              <a:rPr lang="en-US" sz="1800" dirty="0"/>
              <a:t>and </a:t>
            </a:r>
            <a:r>
              <a:rPr lang="en-US" sz="1800" b="1" dirty="0"/>
              <a:t>Bottom-up </a:t>
            </a:r>
            <a:r>
              <a:rPr lang="en-US" sz="1800" dirty="0"/>
              <a:t>models can yield useful complementary insights on mitigation.</a:t>
            </a:r>
          </a:p>
          <a:p>
            <a:pPr>
              <a:spcBef>
                <a:spcPct val="0"/>
              </a:spcBef>
              <a:spcAft>
                <a:spcPts val="600"/>
              </a:spcAft>
            </a:pPr>
            <a:r>
              <a:rPr lang="en-US" sz="1800" dirty="0"/>
              <a:t>They are </a:t>
            </a:r>
            <a:r>
              <a:rPr lang="en-US" sz="1800" dirty="0"/>
              <a:t>the two basic approaches to examine the linkages between the economy and specific GHG emitting sectors such as the energy system. </a:t>
            </a:r>
            <a:endParaRPr lang="en-US" sz="1800" dirty="0"/>
          </a:p>
          <a:p>
            <a:pPr>
              <a:spcBef>
                <a:spcPct val="0"/>
              </a:spcBef>
              <a:spcAft>
                <a:spcPts val="600"/>
              </a:spcAft>
            </a:pPr>
            <a:r>
              <a:rPr lang="en-US" sz="1800" b="1" dirty="0"/>
              <a:t>Top-down </a:t>
            </a:r>
            <a:r>
              <a:rPr lang="en-US" sz="1800" b="1" dirty="0"/>
              <a:t>models </a:t>
            </a:r>
            <a:r>
              <a:rPr lang="en-US" sz="1800" dirty="0"/>
              <a:t>evaluate the system from aggregate economic </a:t>
            </a:r>
            <a:r>
              <a:rPr lang="en-US" sz="1800" dirty="0"/>
              <a:t>variables:</a:t>
            </a:r>
          </a:p>
          <a:p>
            <a:pPr lvl="1">
              <a:spcBef>
                <a:spcPct val="0"/>
              </a:spcBef>
              <a:spcAft>
                <a:spcPts val="600"/>
              </a:spcAft>
            </a:pPr>
            <a:r>
              <a:rPr lang="en-US" sz="1800" dirty="0"/>
              <a:t>Most useful </a:t>
            </a:r>
            <a:r>
              <a:rPr lang="en-US" sz="1800" dirty="0"/>
              <a:t>for studying broad macroeconomic and fiscal policies for mitigation such as carbon or other environmental taxes.</a:t>
            </a:r>
          </a:p>
          <a:p>
            <a:pPr>
              <a:spcBef>
                <a:spcPct val="0"/>
              </a:spcBef>
              <a:spcAft>
                <a:spcPts val="600"/>
              </a:spcAft>
            </a:pPr>
            <a:r>
              <a:rPr lang="en-US" sz="1800" dirty="0"/>
              <a:t>whereas </a:t>
            </a:r>
            <a:r>
              <a:rPr lang="en-US" sz="1800" b="1" dirty="0"/>
              <a:t>Bottom-up </a:t>
            </a:r>
            <a:r>
              <a:rPr lang="en-US" sz="1800" b="1" dirty="0"/>
              <a:t>models </a:t>
            </a:r>
            <a:r>
              <a:rPr lang="en-US" sz="1800" dirty="0"/>
              <a:t>consider technological options or project-specific climate change mitigation </a:t>
            </a:r>
            <a:r>
              <a:rPr lang="en-US" sz="1800" dirty="0"/>
              <a:t>policies:</a:t>
            </a:r>
          </a:p>
          <a:p>
            <a:pPr marL="742950" lvl="2" indent="-342900">
              <a:spcBef>
                <a:spcPct val="0"/>
              </a:spcBef>
              <a:spcAft>
                <a:spcPts val="600"/>
              </a:spcAft>
            </a:pPr>
            <a:r>
              <a:rPr lang="en-US" sz="1800" dirty="0"/>
              <a:t>Most </a:t>
            </a:r>
            <a:r>
              <a:rPr lang="en-US" sz="1800" dirty="0"/>
              <a:t>useful for studying options that have specific </a:t>
            </a:r>
            <a:r>
              <a:rPr lang="en-US" sz="1800" dirty="0" err="1"/>
              <a:t>sectoral</a:t>
            </a:r>
            <a:r>
              <a:rPr lang="en-US" sz="1800" dirty="0"/>
              <a:t> and technological implications. </a:t>
            </a:r>
          </a:p>
          <a:p>
            <a:pPr>
              <a:spcBef>
                <a:spcPct val="0"/>
              </a:spcBef>
              <a:spcAft>
                <a:spcPts val="600"/>
              </a:spcAft>
            </a:pPr>
            <a:endParaRPr lang="en-US" sz="1800" dirty="0"/>
          </a:p>
          <a:p>
            <a:pPr>
              <a:spcBef>
                <a:spcPct val="0"/>
              </a:spcBef>
              <a:spcAft>
                <a:spcPts val="600"/>
              </a:spcAft>
            </a:pPr>
            <a:endParaRPr lang="en-US" sz="1800" dirty="0"/>
          </a:p>
        </p:txBody>
      </p:sp>
    </p:spTree>
    <p:extLst>
      <p:ext uri="{BB962C8B-B14F-4D97-AF65-F5344CB8AC3E}">
        <p14:creationId xmlns:p14="http://schemas.microsoft.com/office/powerpoint/2010/main" val="2061713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1155</TotalTime>
  <Words>1217</Words>
  <Application>Microsoft Office PowerPoint</Application>
  <PresentationFormat>Widescreen</PresentationFormat>
  <Paragraphs>121</Paragraphs>
  <Slides>18</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ＭＳ Ｐゴシック</vt:lpstr>
      <vt:lpstr>ＭＳ Ｐゴシック</vt:lpstr>
      <vt:lpstr>Arial</vt:lpstr>
      <vt:lpstr>Arial Narrow</vt:lpstr>
      <vt:lpstr>Calibri</vt:lpstr>
      <vt:lpstr>Calibri Light</vt:lpstr>
      <vt:lpstr>Wingdings</vt:lpstr>
      <vt:lpstr>Office Theme</vt:lpstr>
      <vt:lpstr>LEAP software and energy modelling workshop</vt:lpstr>
      <vt:lpstr>Overview of this CPD LEAP workshop</vt:lpstr>
      <vt:lpstr>LEAP in SAMSET</vt:lpstr>
      <vt:lpstr>Model definition 1</vt:lpstr>
      <vt:lpstr>Model definition 2…</vt:lpstr>
      <vt:lpstr>Theory, Models &amp; Policy Decisions</vt:lpstr>
      <vt:lpstr>Using Models for LEDS/Sustainability/Planning:  Important Considerations</vt:lpstr>
      <vt:lpstr>Limitations of models</vt:lpstr>
      <vt:lpstr>Types of Models</vt:lpstr>
      <vt:lpstr>Types of Top-Down Models</vt:lpstr>
      <vt:lpstr>Types of Bottom-Up Energy Sector Models</vt:lpstr>
      <vt:lpstr>PowerPoint Presentation</vt:lpstr>
      <vt:lpstr>Hands on…</vt:lpstr>
      <vt:lpstr>(Second LEAP session) Modelling scenarios</vt:lpstr>
      <vt:lpstr>Background on the model you will be using</vt:lpstr>
      <vt:lpstr>Explore the LEAP model</vt:lpstr>
      <vt:lpstr> Making your own scenario</vt:lpstr>
      <vt:lpstr>How to make a scenario in LEAP</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LEAP software and energy modelling workshop</dc:title>
  <dc:creator>Bryce McCall</dc:creator>
  <cp:lastModifiedBy>Adrian Stone</cp:lastModifiedBy>
  <cp:revision>18</cp:revision>
  <dcterms:created xsi:type="dcterms:W3CDTF">2016-11-07T14:37:20Z</dcterms:created>
  <dcterms:modified xsi:type="dcterms:W3CDTF">2016-11-09T10:42:01Z</dcterms:modified>
</cp:coreProperties>
</file>