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5">
  <p:sldMasterIdLst>
    <p:sldMasterId id="2147483661" r:id="rId1"/>
  </p:sldMasterIdLst>
  <p:notesMasterIdLst>
    <p:notesMasterId r:id="rId61"/>
  </p:notesMasterIdLst>
  <p:handoutMasterIdLst>
    <p:handoutMasterId r:id="rId62"/>
  </p:handoutMasterIdLst>
  <p:sldIdLst>
    <p:sldId id="450" r:id="rId2"/>
    <p:sldId id="451" r:id="rId3"/>
    <p:sldId id="452" r:id="rId4"/>
    <p:sldId id="456" r:id="rId5"/>
    <p:sldId id="457" r:id="rId6"/>
    <p:sldId id="458" r:id="rId7"/>
    <p:sldId id="502" r:id="rId8"/>
    <p:sldId id="459" r:id="rId9"/>
    <p:sldId id="460" r:id="rId10"/>
    <p:sldId id="461" r:id="rId11"/>
    <p:sldId id="462" r:id="rId12"/>
    <p:sldId id="463" r:id="rId13"/>
    <p:sldId id="464" r:id="rId14"/>
    <p:sldId id="465" r:id="rId15"/>
    <p:sldId id="466" r:id="rId16"/>
    <p:sldId id="467" r:id="rId17"/>
    <p:sldId id="468" r:id="rId18"/>
    <p:sldId id="469" r:id="rId19"/>
    <p:sldId id="470" r:id="rId20"/>
    <p:sldId id="471" r:id="rId21"/>
    <p:sldId id="493" r:id="rId22"/>
    <p:sldId id="496" r:id="rId23"/>
    <p:sldId id="511" r:id="rId24"/>
    <p:sldId id="512" r:id="rId25"/>
    <p:sldId id="514" r:id="rId26"/>
    <p:sldId id="515" r:id="rId27"/>
    <p:sldId id="513" r:id="rId28"/>
    <p:sldId id="497" r:id="rId29"/>
    <p:sldId id="498" r:id="rId30"/>
    <p:sldId id="499" r:id="rId31"/>
    <p:sldId id="500" r:id="rId32"/>
    <p:sldId id="501" r:id="rId33"/>
    <p:sldId id="494" r:id="rId34"/>
    <p:sldId id="503" r:id="rId35"/>
    <p:sldId id="504" r:id="rId36"/>
    <p:sldId id="505" r:id="rId37"/>
    <p:sldId id="509" r:id="rId38"/>
    <p:sldId id="510" r:id="rId39"/>
    <p:sldId id="506" r:id="rId40"/>
    <p:sldId id="507" r:id="rId41"/>
    <p:sldId id="508" r:id="rId42"/>
    <p:sldId id="495" r:id="rId43"/>
    <p:sldId id="474" r:id="rId44"/>
    <p:sldId id="475" r:id="rId45"/>
    <p:sldId id="476" r:id="rId46"/>
    <p:sldId id="477" r:id="rId47"/>
    <p:sldId id="478" r:id="rId48"/>
    <p:sldId id="479" r:id="rId49"/>
    <p:sldId id="480" r:id="rId50"/>
    <p:sldId id="481" r:id="rId51"/>
    <p:sldId id="482" r:id="rId52"/>
    <p:sldId id="483" r:id="rId53"/>
    <p:sldId id="484" r:id="rId54"/>
    <p:sldId id="485" r:id="rId55"/>
    <p:sldId id="486" r:id="rId56"/>
    <p:sldId id="487" r:id="rId57"/>
    <p:sldId id="488" r:id="rId58"/>
    <p:sldId id="489" r:id="rId59"/>
    <p:sldId id="490" r:id="rId60"/>
  </p:sldIdLst>
  <p:sldSz cx="9144000" cy="6858000" type="screen4x3"/>
  <p:notesSz cx="6881813" cy="9296400"/>
  <p:defaultTextStyle>
    <a:defPPr>
      <a:defRPr lang="en-US"/>
    </a:defPPr>
    <a:lvl1pPr algn="l" rtl="0" eaLnBrk="0" fontAlgn="base" hangingPunct="0">
      <a:spcBef>
        <a:spcPct val="0"/>
      </a:spcBef>
      <a:spcAft>
        <a:spcPct val="0"/>
      </a:spcAft>
      <a:defRPr sz="28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8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8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Arial" pitchFamily="34" charset="0"/>
        <a:ea typeface="+mn-ea"/>
        <a:cs typeface="+mn-cs"/>
      </a:defRPr>
    </a:lvl5pPr>
    <a:lvl6pPr marL="2286000" algn="l" defTabSz="914400" rtl="0" eaLnBrk="1" latinLnBrk="0" hangingPunct="1">
      <a:defRPr sz="2800" kern="1200">
        <a:solidFill>
          <a:schemeClr val="tx1"/>
        </a:solidFill>
        <a:latin typeface="Arial" pitchFamily="34" charset="0"/>
        <a:ea typeface="+mn-ea"/>
        <a:cs typeface="+mn-cs"/>
      </a:defRPr>
    </a:lvl6pPr>
    <a:lvl7pPr marL="2743200" algn="l" defTabSz="914400" rtl="0" eaLnBrk="1" latinLnBrk="0" hangingPunct="1">
      <a:defRPr sz="2800" kern="1200">
        <a:solidFill>
          <a:schemeClr val="tx1"/>
        </a:solidFill>
        <a:latin typeface="Arial" pitchFamily="34" charset="0"/>
        <a:ea typeface="+mn-ea"/>
        <a:cs typeface="+mn-cs"/>
      </a:defRPr>
    </a:lvl7pPr>
    <a:lvl8pPr marL="3200400" algn="l" defTabSz="914400" rtl="0" eaLnBrk="1" latinLnBrk="0" hangingPunct="1">
      <a:defRPr sz="2800" kern="1200">
        <a:solidFill>
          <a:schemeClr val="tx1"/>
        </a:solidFill>
        <a:latin typeface="Arial" pitchFamily="34" charset="0"/>
        <a:ea typeface="+mn-ea"/>
        <a:cs typeface="+mn-cs"/>
      </a:defRPr>
    </a:lvl8pPr>
    <a:lvl9pPr marL="3657600" algn="l" defTabSz="914400" rtl="0" eaLnBrk="1" latinLnBrk="0" hangingPunct="1">
      <a:defRPr sz="28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AID" initials="U" lastIdx="5" clrIdx="0"/>
  <p:cmAuthor id="1" name="USAID" initials="NTM"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0040"/>
    <a:srgbClr val="002A6C"/>
    <a:srgbClr val="666666"/>
    <a:srgbClr val="DDDDDD"/>
    <a:srgbClr val="CCCCCC"/>
    <a:srgbClr val="1E4ABD"/>
    <a:srgbClr val="003366"/>
    <a:srgbClr val="C211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57" autoAdjust="0"/>
    <p:restoredTop sz="91538" autoAdjust="0"/>
  </p:normalViewPr>
  <p:slideViewPr>
    <p:cSldViewPr>
      <p:cViewPr varScale="1">
        <p:scale>
          <a:sx n="68" d="100"/>
          <a:sy n="68" d="100"/>
        </p:scale>
        <p:origin x="1182" y="84"/>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8406"/>
    </p:cViewPr>
  </p:sorterViewPr>
  <p:notesViewPr>
    <p:cSldViewPr>
      <p:cViewPr>
        <p:scale>
          <a:sx n="85" d="100"/>
          <a:sy n="85" d="100"/>
        </p:scale>
        <p:origin x="-3864" y="-498"/>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6D11F-52F5-4636-99D0-293729E17E8E}"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1CF1C1C1-4F9F-4DB4-86ED-8C7151B2EC42}">
      <dgm:prSet phldrT="[Text]"/>
      <dgm:spPr>
        <a:solidFill>
          <a:srgbClr val="92D050"/>
        </a:solidFill>
        <a:ln>
          <a:noFill/>
        </a:ln>
      </dgm:spPr>
      <dgm:t>
        <a:bodyPr/>
        <a:lstStyle/>
        <a:p>
          <a:r>
            <a:rPr lang="en-US" dirty="0" smtClean="0">
              <a:solidFill>
                <a:srgbClr val="FFFFFF"/>
              </a:solidFill>
            </a:rPr>
            <a:t>Investment requirements over 10 years</a:t>
          </a:r>
          <a:endParaRPr lang="en-US" dirty="0">
            <a:solidFill>
              <a:srgbClr val="FFFFFF"/>
            </a:solidFill>
          </a:endParaRPr>
        </a:p>
      </dgm:t>
    </dgm:pt>
    <dgm:pt modelId="{0FAF96FA-4EE7-4A09-B626-82DFE8220689}" type="parTrans" cxnId="{E824B14B-E8F4-45EE-8A69-4B32794B9227}">
      <dgm:prSet/>
      <dgm:spPr>
        <a:ln>
          <a:solidFill>
            <a:srgbClr val="5F5F5F"/>
          </a:solidFill>
        </a:ln>
      </dgm:spPr>
      <dgm:t>
        <a:bodyPr/>
        <a:lstStyle/>
        <a:p>
          <a:endParaRPr lang="en-US"/>
        </a:p>
      </dgm:t>
    </dgm:pt>
    <dgm:pt modelId="{3B4C4E95-DB8B-4461-AC47-7D9BD9F05323}" type="sibTrans" cxnId="{E824B14B-E8F4-45EE-8A69-4B32794B9227}">
      <dgm:prSet/>
      <dgm:spPr/>
      <dgm:t>
        <a:bodyPr/>
        <a:lstStyle/>
        <a:p>
          <a:endParaRPr lang="en-US"/>
        </a:p>
      </dgm:t>
    </dgm:pt>
    <dgm:pt modelId="{77CDD1C1-4256-48B4-9448-8AE318A01705}">
      <dgm:prSet phldrT="[Text]"/>
      <dgm:spPr>
        <a:solidFill>
          <a:srgbClr val="5F5F5F"/>
        </a:solidFill>
        <a:ln>
          <a:noFill/>
        </a:ln>
      </dgm:spPr>
      <dgm:t>
        <a:bodyPr/>
        <a:lstStyle/>
        <a:p>
          <a:r>
            <a:rPr lang="en-US" dirty="0" smtClean="0">
              <a:solidFill>
                <a:srgbClr val="FFFFFF"/>
              </a:solidFill>
            </a:rPr>
            <a:t>How investments may be financed</a:t>
          </a:r>
          <a:endParaRPr lang="en-US" dirty="0">
            <a:solidFill>
              <a:srgbClr val="FFFFFF"/>
            </a:solidFill>
          </a:endParaRPr>
        </a:p>
      </dgm:t>
    </dgm:pt>
    <dgm:pt modelId="{F7E7535F-105B-4CD1-A115-456B61E591FD}" type="parTrans" cxnId="{9E111A4B-95BA-43F3-BFBA-9AAF782E3E2D}">
      <dgm:prSet/>
      <dgm:spPr>
        <a:ln>
          <a:solidFill>
            <a:srgbClr val="5F5F5F"/>
          </a:solidFill>
        </a:ln>
      </dgm:spPr>
      <dgm:t>
        <a:bodyPr/>
        <a:lstStyle/>
        <a:p>
          <a:endParaRPr lang="en-US"/>
        </a:p>
      </dgm:t>
    </dgm:pt>
    <dgm:pt modelId="{31A407E2-1C82-48C6-8867-7AD549753C06}" type="sibTrans" cxnId="{9E111A4B-95BA-43F3-BFBA-9AAF782E3E2D}">
      <dgm:prSet/>
      <dgm:spPr/>
      <dgm:t>
        <a:bodyPr/>
        <a:lstStyle/>
        <a:p>
          <a:endParaRPr lang="en-US"/>
        </a:p>
      </dgm:t>
    </dgm:pt>
    <dgm:pt modelId="{15A20994-8826-4893-94D8-0F4FFE6CE35F}">
      <dgm:prSet phldrT="[Text]"/>
      <dgm:spPr>
        <a:solidFill>
          <a:srgbClr val="92D050"/>
        </a:solidFill>
        <a:ln>
          <a:noFill/>
        </a:ln>
      </dgm:spPr>
      <dgm:t>
        <a:bodyPr/>
        <a:lstStyle/>
        <a:p>
          <a:r>
            <a:rPr lang="en-US" dirty="0" smtClean="0">
              <a:solidFill>
                <a:srgbClr val="FFFFFF"/>
              </a:solidFill>
            </a:rPr>
            <a:t>Impacts on operating account</a:t>
          </a:r>
          <a:endParaRPr lang="en-US" dirty="0">
            <a:solidFill>
              <a:srgbClr val="FFFFFF"/>
            </a:solidFill>
          </a:endParaRPr>
        </a:p>
      </dgm:t>
    </dgm:pt>
    <dgm:pt modelId="{30328E54-3BB3-4A69-BB89-9AFB89769C98}" type="parTrans" cxnId="{742A1497-B07C-4D44-8E81-9374F8435A5C}">
      <dgm:prSet/>
      <dgm:spPr>
        <a:ln>
          <a:solidFill>
            <a:srgbClr val="5F5F5F"/>
          </a:solidFill>
        </a:ln>
      </dgm:spPr>
      <dgm:t>
        <a:bodyPr/>
        <a:lstStyle/>
        <a:p>
          <a:endParaRPr lang="en-US"/>
        </a:p>
      </dgm:t>
    </dgm:pt>
    <dgm:pt modelId="{B6F23D73-C0D8-42CB-B564-5F0D639C0F72}" type="sibTrans" cxnId="{742A1497-B07C-4D44-8E81-9374F8435A5C}">
      <dgm:prSet/>
      <dgm:spPr/>
      <dgm:t>
        <a:bodyPr/>
        <a:lstStyle/>
        <a:p>
          <a:endParaRPr lang="en-US"/>
        </a:p>
      </dgm:t>
    </dgm:pt>
    <dgm:pt modelId="{CDD7C063-544C-4FE9-B419-FA2EAD80C54C}" type="pres">
      <dgm:prSet presAssocID="{5266D11F-52F5-4636-99D0-293729E17E8E}" presName="composite" presStyleCnt="0">
        <dgm:presLayoutVars>
          <dgm:chMax val="5"/>
          <dgm:dir/>
          <dgm:animLvl val="ctr"/>
          <dgm:resizeHandles val="exact"/>
        </dgm:presLayoutVars>
      </dgm:prSet>
      <dgm:spPr/>
      <dgm:t>
        <a:bodyPr/>
        <a:lstStyle/>
        <a:p>
          <a:endParaRPr lang="en-US"/>
        </a:p>
      </dgm:t>
    </dgm:pt>
    <dgm:pt modelId="{39C54D0C-C574-42A3-9127-7813076B71E6}" type="pres">
      <dgm:prSet presAssocID="{5266D11F-52F5-4636-99D0-293729E17E8E}" presName="cycle" presStyleCnt="0"/>
      <dgm:spPr/>
    </dgm:pt>
    <dgm:pt modelId="{B6F2F14D-E8B4-439C-975D-9B84445E14E5}" type="pres">
      <dgm:prSet presAssocID="{5266D11F-52F5-4636-99D0-293729E17E8E}" presName="centerShape" presStyleCnt="0"/>
      <dgm:spPr/>
    </dgm:pt>
    <dgm:pt modelId="{4E48E6DD-ACD6-4FB5-9C65-DD2C58E11F0E}" type="pres">
      <dgm:prSet presAssocID="{5266D11F-52F5-4636-99D0-293729E17E8E}" presName="connSite" presStyleLbl="node1" presStyleIdx="0" presStyleCnt="4"/>
      <dgm:spPr/>
    </dgm:pt>
    <dgm:pt modelId="{A5395555-9537-406D-9E5E-BA4A9321F018}" type="pres">
      <dgm:prSet presAssocID="{5266D11F-52F5-4636-99D0-293729E17E8E}" presName="visible" presStyleLbl="node1" presStyleIdx="0" presStyleCnt="4" custScaleX="105544" custScaleY="103154"/>
      <dgm:spPr>
        <a:solidFill>
          <a:srgbClr val="519CD3"/>
        </a:solidFill>
        <a:ln>
          <a:noFill/>
        </a:ln>
      </dgm:spPr>
    </dgm:pt>
    <dgm:pt modelId="{388F8BC9-8980-4FB5-BD52-81AA7340C734}" type="pres">
      <dgm:prSet presAssocID="{0FAF96FA-4EE7-4A09-B626-82DFE8220689}" presName="Name25" presStyleLbl="parChTrans1D1" presStyleIdx="0" presStyleCnt="3"/>
      <dgm:spPr/>
      <dgm:t>
        <a:bodyPr/>
        <a:lstStyle/>
        <a:p>
          <a:endParaRPr lang="en-US"/>
        </a:p>
      </dgm:t>
    </dgm:pt>
    <dgm:pt modelId="{752DFF15-84BD-48EB-9787-837DB37E285F}" type="pres">
      <dgm:prSet presAssocID="{1CF1C1C1-4F9F-4DB4-86ED-8C7151B2EC42}" presName="node" presStyleCnt="0"/>
      <dgm:spPr/>
    </dgm:pt>
    <dgm:pt modelId="{A8A44549-3380-49DE-BA01-FE328186D242}" type="pres">
      <dgm:prSet presAssocID="{1CF1C1C1-4F9F-4DB4-86ED-8C7151B2EC42}" presName="parentNode" presStyleLbl="node1" presStyleIdx="1" presStyleCnt="4">
        <dgm:presLayoutVars>
          <dgm:chMax val="1"/>
          <dgm:bulletEnabled val="1"/>
        </dgm:presLayoutVars>
      </dgm:prSet>
      <dgm:spPr/>
      <dgm:t>
        <a:bodyPr/>
        <a:lstStyle/>
        <a:p>
          <a:endParaRPr lang="en-US"/>
        </a:p>
      </dgm:t>
    </dgm:pt>
    <dgm:pt modelId="{22F271DE-E9A1-418A-AE05-3838101C8CDF}" type="pres">
      <dgm:prSet presAssocID="{1CF1C1C1-4F9F-4DB4-86ED-8C7151B2EC42}" presName="childNode" presStyleLbl="revTx" presStyleIdx="0" presStyleCnt="0">
        <dgm:presLayoutVars>
          <dgm:bulletEnabled val="1"/>
        </dgm:presLayoutVars>
      </dgm:prSet>
      <dgm:spPr/>
      <dgm:t>
        <a:bodyPr/>
        <a:lstStyle/>
        <a:p>
          <a:endParaRPr lang="en-US"/>
        </a:p>
      </dgm:t>
    </dgm:pt>
    <dgm:pt modelId="{CDD18F3D-9F4B-4707-AAFB-CA147F669AD2}" type="pres">
      <dgm:prSet presAssocID="{F7E7535F-105B-4CD1-A115-456B61E591FD}" presName="Name25" presStyleLbl="parChTrans1D1" presStyleIdx="1" presStyleCnt="3"/>
      <dgm:spPr/>
      <dgm:t>
        <a:bodyPr/>
        <a:lstStyle/>
        <a:p>
          <a:endParaRPr lang="en-US"/>
        </a:p>
      </dgm:t>
    </dgm:pt>
    <dgm:pt modelId="{71172511-E65C-4C0C-A679-D38EFBC0D466}" type="pres">
      <dgm:prSet presAssocID="{77CDD1C1-4256-48B4-9448-8AE318A01705}" presName="node" presStyleCnt="0"/>
      <dgm:spPr/>
    </dgm:pt>
    <dgm:pt modelId="{8C8F77CA-9B99-4F94-A604-A31BB0762D2A}" type="pres">
      <dgm:prSet presAssocID="{77CDD1C1-4256-48B4-9448-8AE318A01705}" presName="parentNode" presStyleLbl="node1" presStyleIdx="2" presStyleCnt="4">
        <dgm:presLayoutVars>
          <dgm:chMax val="1"/>
          <dgm:bulletEnabled val="1"/>
        </dgm:presLayoutVars>
      </dgm:prSet>
      <dgm:spPr/>
      <dgm:t>
        <a:bodyPr/>
        <a:lstStyle/>
        <a:p>
          <a:endParaRPr lang="en-US"/>
        </a:p>
      </dgm:t>
    </dgm:pt>
    <dgm:pt modelId="{9D8220DF-A850-4D50-99E7-3D7AE240F7D2}" type="pres">
      <dgm:prSet presAssocID="{77CDD1C1-4256-48B4-9448-8AE318A01705}" presName="childNode" presStyleLbl="revTx" presStyleIdx="0" presStyleCnt="0">
        <dgm:presLayoutVars>
          <dgm:bulletEnabled val="1"/>
        </dgm:presLayoutVars>
      </dgm:prSet>
      <dgm:spPr/>
      <dgm:t>
        <a:bodyPr/>
        <a:lstStyle/>
        <a:p>
          <a:endParaRPr lang="en-US"/>
        </a:p>
      </dgm:t>
    </dgm:pt>
    <dgm:pt modelId="{D216666A-3CA3-4ECF-827C-FDCB8375FF96}" type="pres">
      <dgm:prSet presAssocID="{30328E54-3BB3-4A69-BB89-9AFB89769C98}" presName="Name25" presStyleLbl="parChTrans1D1" presStyleIdx="2" presStyleCnt="3"/>
      <dgm:spPr/>
      <dgm:t>
        <a:bodyPr/>
        <a:lstStyle/>
        <a:p>
          <a:endParaRPr lang="en-US"/>
        </a:p>
      </dgm:t>
    </dgm:pt>
    <dgm:pt modelId="{BC475C54-C16C-4CE8-B7A2-C4052132C640}" type="pres">
      <dgm:prSet presAssocID="{15A20994-8826-4893-94D8-0F4FFE6CE35F}" presName="node" presStyleCnt="0"/>
      <dgm:spPr/>
    </dgm:pt>
    <dgm:pt modelId="{A6D0C2EF-C897-49D7-93D9-891EAF82C8CF}" type="pres">
      <dgm:prSet presAssocID="{15A20994-8826-4893-94D8-0F4FFE6CE35F}" presName="parentNode" presStyleLbl="node1" presStyleIdx="3" presStyleCnt="4">
        <dgm:presLayoutVars>
          <dgm:chMax val="1"/>
          <dgm:bulletEnabled val="1"/>
        </dgm:presLayoutVars>
      </dgm:prSet>
      <dgm:spPr/>
      <dgm:t>
        <a:bodyPr/>
        <a:lstStyle/>
        <a:p>
          <a:endParaRPr lang="en-US"/>
        </a:p>
      </dgm:t>
    </dgm:pt>
    <dgm:pt modelId="{FD7BA61F-54B7-4752-BC95-847673E93B16}" type="pres">
      <dgm:prSet presAssocID="{15A20994-8826-4893-94D8-0F4FFE6CE35F}" presName="childNode" presStyleLbl="revTx" presStyleIdx="0" presStyleCnt="0">
        <dgm:presLayoutVars>
          <dgm:bulletEnabled val="1"/>
        </dgm:presLayoutVars>
      </dgm:prSet>
      <dgm:spPr/>
      <dgm:t>
        <a:bodyPr/>
        <a:lstStyle/>
        <a:p>
          <a:endParaRPr lang="en-US"/>
        </a:p>
      </dgm:t>
    </dgm:pt>
  </dgm:ptLst>
  <dgm:cxnLst>
    <dgm:cxn modelId="{F6709493-4F2A-44B5-9F19-212B005E68A0}" type="presOf" srcId="{30328E54-3BB3-4A69-BB89-9AFB89769C98}" destId="{D216666A-3CA3-4ECF-827C-FDCB8375FF96}" srcOrd="0" destOrd="0" presId="urn:microsoft.com/office/officeart/2005/8/layout/radial2"/>
    <dgm:cxn modelId="{95C0E9AD-CF98-44B9-AE44-1CC58DEBFF71}" type="presOf" srcId="{5266D11F-52F5-4636-99D0-293729E17E8E}" destId="{CDD7C063-544C-4FE9-B419-FA2EAD80C54C}" srcOrd="0" destOrd="0" presId="urn:microsoft.com/office/officeart/2005/8/layout/radial2"/>
    <dgm:cxn modelId="{5FD4B64B-203B-4E1C-9CFB-95417B7B01DD}" type="presOf" srcId="{1CF1C1C1-4F9F-4DB4-86ED-8C7151B2EC42}" destId="{A8A44549-3380-49DE-BA01-FE328186D242}" srcOrd="0" destOrd="0" presId="urn:microsoft.com/office/officeart/2005/8/layout/radial2"/>
    <dgm:cxn modelId="{8D910610-FAEA-4811-BCCA-6832AF60A7DA}" type="presOf" srcId="{77CDD1C1-4256-48B4-9448-8AE318A01705}" destId="{8C8F77CA-9B99-4F94-A604-A31BB0762D2A}" srcOrd="0" destOrd="0" presId="urn:microsoft.com/office/officeart/2005/8/layout/radial2"/>
    <dgm:cxn modelId="{44646EAB-12C1-4313-88AF-20C5FD4D068F}" type="presOf" srcId="{0FAF96FA-4EE7-4A09-B626-82DFE8220689}" destId="{388F8BC9-8980-4FB5-BD52-81AA7340C734}" srcOrd="0" destOrd="0" presId="urn:microsoft.com/office/officeart/2005/8/layout/radial2"/>
    <dgm:cxn modelId="{E824B14B-E8F4-45EE-8A69-4B32794B9227}" srcId="{5266D11F-52F5-4636-99D0-293729E17E8E}" destId="{1CF1C1C1-4F9F-4DB4-86ED-8C7151B2EC42}" srcOrd="0" destOrd="0" parTransId="{0FAF96FA-4EE7-4A09-B626-82DFE8220689}" sibTransId="{3B4C4E95-DB8B-4461-AC47-7D9BD9F05323}"/>
    <dgm:cxn modelId="{9E111A4B-95BA-43F3-BFBA-9AAF782E3E2D}" srcId="{5266D11F-52F5-4636-99D0-293729E17E8E}" destId="{77CDD1C1-4256-48B4-9448-8AE318A01705}" srcOrd="1" destOrd="0" parTransId="{F7E7535F-105B-4CD1-A115-456B61E591FD}" sibTransId="{31A407E2-1C82-48C6-8867-7AD549753C06}"/>
    <dgm:cxn modelId="{DE7705E1-2963-4979-8F0A-8ABE6D996CC7}" type="presOf" srcId="{F7E7535F-105B-4CD1-A115-456B61E591FD}" destId="{CDD18F3D-9F4B-4707-AAFB-CA147F669AD2}" srcOrd="0" destOrd="0" presId="urn:microsoft.com/office/officeart/2005/8/layout/radial2"/>
    <dgm:cxn modelId="{A90FBCCA-9C14-4B66-A5DA-23B7EA402C23}" type="presOf" srcId="{15A20994-8826-4893-94D8-0F4FFE6CE35F}" destId="{A6D0C2EF-C897-49D7-93D9-891EAF82C8CF}" srcOrd="0" destOrd="0" presId="urn:microsoft.com/office/officeart/2005/8/layout/radial2"/>
    <dgm:cxn modelId="{742A1497-B07C-4D44-8E81-9374F8435A5C}" srcId="{5266D11F-52F5-4636-99D0-293729E17E8E}" destId="{15A20994-8826-4893-94D8-0F4FFE6CE35F}" srcOrd="2" destOrd="0" parTransId="{30328E54-3BB3-4A69-BB89-9AFB89769C98}" sibTransId="{B6F23D73-C0D8-42CB-B564-5F0D639C0F72}"/>
    <dgm:cxn modelId="{BC1351B6-986E-47E1-AB44-B33BC31265D5}" type="presParOf" srcId="{CDD7C063-544C-4FE9-B419-FA2EAD80C54C}" destId="{39C54D0C-C574-42A3-9127-7813076B71E6}" srcOrd="0" destOrd="0" presId="urn:microsoft.com/office/officeart/2005/8/layout/radial2"/>
    <dgm:cxn modelId="{323A519D-F582-4F7E-AD10-8E1C2CA63FA0}" type="presParOf" srcId="{39C54D0C-C574-42A3-9127-7813076B71E6}" destId="{B6F2F14D-E8B4-439C-975D-9B84445E14E5}" srcOrd="0" destOrd="0" presId="urn:microsoft.com/office/officeart/2005/8/layout/radial2"/>
    <dgm:cxn modelId="{22A51768-903C-4914-8885-56000A92F144}" type="presParOf" srcId="{B6F2F14D-E8B4-439C-975D-9B84445E14E5}" destId="{4E48E6DD-ACD6-4FB5-9C65-DD2C58E11F0E}" srcOrd="0" destOrd="0" presId="urn:microsoft.com/office/officeart/2005/8/layout/radial2"/>
    <dgm:cxn modelId="{A726FF1B-94F6-4F7D-A8D7-57367FE1C7F8}" type="presParOf" srcId="{B6F2F14D-E8B4-439C-975D-9B84445E14E5}" destId="{A5395555-9537-406D-9E5E-BA4A9321F018}" srcOrd="1" destOrd="0" presId="urn:microsoft.com/office/officeart/2005/8/layout/radial2"/>
    <dgm:cxn modelId="{359B5061-E584-4E44-957B-89CC9EA82C17}" type="presParOf" srcId="{39C54D0C-C574-42A3-9127-7813076B71E6}" destId="{388F8BC9-8980-4FB5-BD52-81AA7340C734}" srcOrd="1" destOrd="0" presId="urn:microsoft.com/office/officeart/2005/8/layout/radial2"/>
    <dgm:cxn modelId="{E8C0B7F1-FCB2-40E2-BBD9-88E802392EB2}" type="presParOf" srcId="{39C54D0C-C574-42A3-9127-7813076B71E6}" destId="{752DFF15-84BD-48EB-9787-837DB37E285F}" srcOrd="2" destOrd="0" presId="urn:microsoft.com/office/officeart/2005/8/layout/radial2"/>
    <dgm:cxn modelId="{6F6A10F0-28FC-4B2F-BCFD-FA0BC8663308}" type="presParOf" srcId="{752DFF15-84BD-48EB-9787-837DB37E285F}" destId="{A8A44549-3380-49DE-BA01-FE328186D242}" srcOrd="0" destOrd="0" presId="urn:microsoft.com/office/officeart/2005/8/layout/radial2"/>
    <dgm:cxn modelId="{72073F8F-AFBE-4C31-9789-F29653171448}" type="presParOf" srcId="{752DFF15-84BD-48EB-9787-837DB37E285F}" destId="{22F271DE-E9A1-418A-AE05-3838101C8CDF}" srcOrd="1" destOrd="0" presId="urn:microsoft.com/office/officeart/2005/8/layout/radial2"/>
    <dgm:cxn modelId="{29E8CCF9-A83C-4318-B176-82D300DE025C}" type="presParOf" srcId="{39C54D0C-C574-42A3-9127-7813076B71E6}" destId="{CDD18F3D-9F4B-4707-AAFB-CA147F669AD2}" srcOrd="3" destOrd="0" presId="urn:microsoft.com/office/officeart/2005/8/layout/radial2"/>
    <dgm:cxn modelId="{5A5D4795-38FE-4A23-8E63-CE3DD8104011}" type="presParOf" srcId="{39C54D0C-C574-42A3-9127-7813076B71E6}" destId="{71172511-E65C-4C0C-A679-D38EFBC0D466}" srcOrd="4" destOrd="0" presId="urn:microsoft.com/office/officeart/2005/8/layout/radial2"/>
    <dgm:cxn modelId="{5A0FAF37-F9B7-4D77-9758-FC49ACD927E0}" type="presParOf" srcId="{71172511-E65C-4C0C-A679-D38EFBC0D466}" destId="{8C8F77CA-9B99-4F94-A604-A31BB0762D2A}" srcOrd="0" destOrd="0" presId="urn:microsoft.com/office/officeart/2005/8/layout/radial2"/>
    <dgm:cxn modelId="{4BAC0B13-3E24-4F1A-AE7A-CB3862DD4B3E}" type="presParOf" srcId="{71172511-E65C-4C0C-A679-D38EFBC0D466}" destId="{9D8220DF-A850-4D50-99E7-3D7AE240F7D2}" srcOrd="1" destOrd="0" presId="urn:microsoft.com/office/officeart/2005/8/layout/radial2"/>
    <dgm:cxn modelId="{32A586B9-B8F8-4857-836A-8D9CD08180D6}" type="presParOf" srcId="{39C54D0C-C574-42A3-9127-7813076B71E6}" destId="{D216666A-3CA3-4ECF-827C-FDCB8375FF96}" srcOrd="5" destOrd="0" presId="urn:microsoft.com/office/officeart/2005/8/layout/radial2"/>
    <dgm:cxn modelId="{216D84CF-A077-463E-8659-096209A54733}" type="presParOf" srcId="{39C54D0C-C574-42A3-9127-7813076B71E6}" destId="{BC475C54-C16C-4CE8-B7A2-C4052132C640}" srcOrd="6" destOrd="0" presId="urn:microsoft.com/office/officeart/2005/8/layout/radial2"/>
    <dgm:cxn modelId="{E601661C-8F25-43A4-8D01-772D035ACA4E}" type="presParOf" srcId="{BC475C54-C16C-4CE8-B7A2-C4052132C640}" destId="{A6D0C2EF-C897-49D7-93D9-891EAF82C8CF}" srcOrd="0" destOrd="0" presId="urn:microsoft.com/office/officeart/2005/8/layout/radial2"/>
    <dgm:cxn modelId="{30EA7565-D10D-4154-B42B-14611B8F7382}" type="presParOf" srcId="{BC475C54-C16C-4CE8-B7A2-C4052132C640}" destId="{FD7BA61F-54B7-4752-BC95-847673E93B16}"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5BBB3C-713A-4C4A-837F-2E1C4BD12B7E}" type="doc">
      <dgm:prSet loTypeId="urn:microsoft.com/office/officeart/2005/8/layout/cycle8" loCatId="cycle" qsTypeId="urn:microsoft.com/office/officeart/2005/8/quickstyle/simple1" qsCatId="simple" csTypeId="urn:microsoft.com/office/officeart/2005/8/colors/accent1_2" csCatId="accent1" phldr="1"/>
      <dgm:spPr/>
    </dgm:pt>
    <dgm:pt modelId="{4E6777AD-3B14-47AC-ABC4-AC142CAC9BFC}">
      <dgm:prSet phldrT="[Text]"/>
      <dgm:spPr/>
      <dgm:t>
        <a:bodyPr/>
        <a:lstStyle/>
        <a:p>
          <a:r>
            <a:rPr lang="en-ZA" dirty="0" smtClean="0">
              <a:solidFill>
                <a:schemeClr val="accent4"/>
              </a:solidFill>
            </a:rPr>
            <a:t>Low income households</a:t>
          </a:r>
          <a:endParaRPr lang="en-ZA" dirty="0">
            <a:solidFill>
              <a:schemeClr val="accent4"/>
            </a:solidFill>
          </a:endParaRPr>
        </a:p>
      </dgm:t>
    </dgm:pt>
    <dgm:pt modelId="{3FD650C1-802A-446C-87A2-C3E6014DBB71}" type="parTrans" cxnId="{8A7311C8-333A-45FC-8350-F04E628A81A3}">
      <dgm:prSet/>
      <dgm:spPr/>
      <dgm:t>
        <a:bodyPr/>
        <a:lstStyle/>
        <a:p>
          <a:endParaRPr lang="en-ZA"/>
        </a:p>
      </dgm:t>
    </dgm:pt>
    <dgm:pt modelId="{D8D23958-E76E-4C9A-BDD1-EA85B182163B}" type="sibTrans" cxnId="{8A7311C8-333A-45FC-8350-F04E628A81A3}">
      <dgm:prSet/>
      <dgm:spPr/>
      <dgm:t>
        <a:bodyPr/>
        <a:lstStyle/>
        <a:p>
          <a:endParaRPr lang="en-ZA"/>
        </a:p>
      </dgm:t>
    </dgm:pt>
    <dgm:pt modelId="{09C8DF8F-0D61-4499-8C1B-8DAA5247EF82}">
      <dgm:prSet phldrT="[Text]"/>
      <dgm:spPr/>
      <dgm:t>
        <a:bodyPr/>
        <a:lstStyle/>
        <a:p>
          <a:r>
            <a:rPr lang="en-ZA" dirty="0" smtClean="0">
              <a:solidFill>
                <a:schemeClr val="accent4"/>
              </a:solidFill>
            </a:rPr>
            <a:t>High income households</a:t>
          </a:r>
          <a:endParaRPr lang="en-ZA" dirty="0">
            <a:solidFill>
              <a:schemeClr val="accent4"/>
            </a:solidFill>
          </a:endParaRPr>
        </a:p>
      </dgm:t>
    </dgm:pt>
    <dgm:pt modelId="{0B0B2D06-C60F-461A-B6F8-2CE06C7197E9}" type="sibTrans" cxnId="{A31D182B-5C35-4B17-B1DA-0726D15E4659}">
      <dgm:prSet/>
      <dgm:spPr/>
      <dgm:t>
        <a:bodyPr/>
        <a:lstStyle/>
        <a:p>
          <a:endParaRPr lang="en-ZA"/>
        </a:p>
      </dgm:t>
    </dgm:pt>
    <dgm:pt modelId="{139A2CD4-F960-4466-A1B1-A96BD23F4FEB}" type="parTrans" cxnId="{A31D182B-5C35-4B17-B1DA-0726D15E4659}">
      <dgm:prSet/>
      <dgm:spPr/>
      <dgm:t>
        <a:bodyPr/>
        <a:lstStyle/>
        <a:p>
          <a:endParaRPr lang="en-ZA"/>
        </a:p>
      </dgm:t>
    </dgm:pt>
    <dgm:pt modelId="{934141CF-8915-4A09-B3DC-7FA169B6125B}">
      <dgm:prSet phldrT="[Text]"/>
      <dgm:spPr/>
      <dgm:t>
        <a:bodyPr/>
        <a:lstStyle/>
        <a:p>
          <a:r>
            <a:rPr lang="en-ZA" dirty="0" smtClean="0">
              <a:solidFill>
                <a:schemeClr val="accent4"/>
              </a:solidFill>
            </a:rPr>
            <a:t>Non-residential</a:t>
          </a:r>
        </a:p>
        <a:p>
          <a:r>
            <a:rPr lang="en-ZA" dirty="0" smtClean="0">
              <a:solidFill>
                <a:schemeClr val="accent4"/>
              </a:solidFill>
            </a:rPr>
            <a:t>consumers</a:t>
          </a:r>
          <a:endParaRPr lang="en-ZA" dirty="0">
            <a:solidFill>
              <a:schemeClr val="accent4"/>
            </a:solidFill>
          </a:endParaRPr>
        </a:p>
      </dgm:t>
    </dgm:pt>
    <dgm:pt modelId="{C9385E38-A1A5-43FF-AE25-21C1CF3C959E}" type="sibTrans" cxnId="{5CE5F0C1-A1D6-4C24-9540-E9820B2192E6}">
      <dgm:prSet/>
      <dgm:spPr/>
      <dgm:t>
        <a:bodyPr/>
        <a:lstStyle/>
        <a:p>
          <a:endParaRPr lang="en-ZA"/>
        </a:p>
      </dgm:t>
    </dgm:pt>
    <dgm:pt modelId="{63C74F4B-A629-41BE-A692-DFD1D04CA560}" type="parTrans" cxnId="{5CE5F0C1-A1D6-4C24-9540-E9820B2192E6}">
      <dgm:prSet/>
      <dgm:spPr/>
      <dgm:t>
        <a:bodyPr/>
        <a:lstStyle/>
        <a:p>
          <a:endParaRPr lang="en-ZA"/>
        </a:p>
      </dgm:t>
    </dgm:pt>
    <dgm:pt modelId="{F4BE5B1F-79C3-4D93-8447-788FD61B03D0}" type="pres">
      <dgm:prSet presAssocID="{A75BBB3C-713A-4C4A-837F-2E1C4BD12B7E}" presName="compositeShape" presStyleCnt="0">
        <dgm:presLayoutVars>
          <dgm:chMax val="7"/>
          <dgm:dir/>
          <dgm:resizeHandles val="exact"/>
        </dgm:presLayoutVars>
      </dgm:prSet>
      <dgm:spPr/>
    </dgm:pt>
    <dgm:pt modelId="{F820D716-5ECB-4322-8C27-7AF519CA7713}" type="pres">
      <dgm:prSet presAssocID="{A75BBB3C-713A-4C4A-837F-2E1C4BD12B7E}" presName="wedge1" presStyleLbl="node1" presStyleIdx="0" presStyleCnt="3"/>
      <dgm:spPr/>
      <dgm:t>
        <a:bodyPr/>
        <a:lstStyle/>
        <a:p>
          <a:endParaRPr lang="en-ZA"/>
        </a:p>
      </dgm:t>
    </dgm:pt>
    <dgm:pt modelId="{96DB9751-5DBC-42AC-BC5C-52E6606443EF}" type="pres">
      <dgm:prSet presAssocID="{A75BBB3C-713A-4C4A-837F-2E1C4BD12B7E}" presName="dummy1a" presStyleCnt="0"/>
      <dgm:spPr/>
    </dgm:pt>
    <dgm:pt modelId="{4B4728B5-CFFA-41D2-A84C-2ECF54877C5B}" type="pres">
      <dgm:prSet presAssocID="{A75BBB3C-713A-4C4A-837F-2E1C4BD12B7E}" presName="dummy1b" presStyleCnt="0"/>
      <dgm:spPr/>
    </dgm:pt>
    <dgm:pt modelId="{A08CB8F3-C215-4B6B-9A0D-973D96B4F9FA}" type="pres">
      <dgm:prSet presAssocID="{A75BBB3C-713A-4C4A-837F-2E1C4BD12B7E}" presName="wedge1Tx" presStyleLbl="node1" presStyleIdx="0" presStyleCnt="3">
        <dgm:presLayoutVars>
          <dgm:chMax val="0"/>
          <dgm:chPref val="0"/>
          <dgm:bulletEnabled val="1"/>
        </dgm:presLayoutVars>
      </dgm:prSet>
      <dgm:spPr/>
      <dgm:t>
        <a:bodyPr/>
        <a:lstStyle/>
        <a:p>
          <a:endParaRPr lang="en-ZA"/>
        </a:p>
      </dgm:t>
    </dgm:pt>
    <dgm:pt modelId="{8DDA3199-2EA3-4CA0-A62C-823D6DB71BF1}" type="pres">
      <dgm:prSet presAssocID="{A75BBB3C-713A-4C4A-837F-2E1C4BD12B7E}" presName="wedge2" presStyleLbl="node1" presStyleIdx="1" presStyleCnt="3"/>
      <dgm:spPr/>
      <dgm:t>
        <a:bodyPr/>
        <a:lstStyle/>
        <a:p>
          <a:endParaRPr lang="en-ZA"/>
        </a:p>
      </dgm:t>
    </dgm:pt>
    <dgm:pt modelId="{4DE14153-918D-4D95-8F4C-A96F08D4C782}" type="pres">
      <dgm:prSet presAssocID="{A75BBB3C-713A-4C4A-837F-2E1C4BD12B7E}" presName="dummy2a" presStyleCnt="0"/>
      <dgm:spPr/>
    </dgm:pt>
    <dgm:pt modelId="{FFAC5188-0468-4B38-BCDE-1F53BE597F6A}" type="pres">
      <dgm:prSet presAssocID="{A75BBB3C-713A-4C4A-837F-2E1C4BD12B7E}" presName="dummy2b" presStyleCnt="0"/>
      <dgm:spPr/>
    </dgm:pt>
    <dgm:pt modelId="{853A8972-6639-4EA2-88BE-A9ADB41874B3}" type="pres">
      <dgm:prSet presAssocID="{A75BBB3C-713A-4C4A-837F-2E1C4BD12B7E}" presName="wedge2Tx" presStyleLbl="node1" presStyleIdx="1" presStyleCnt="3">
        <dgm:presLayoutVars>
          <dgm:chMax val="0"/>
          <dgm:chPref val="0"/>
          <dgm:bulletEnabled val="1"/>
        </dgm:presLayoutVars>
      </dgm:prSet>
      <dgm:spPr/>
      <dgm:t>
        <a:bodyPr/>
        <a:lstStyle/>
        <a:p>
          <a:endParaRPr lang="en-ZA"/>
        </a:p>
      </dgm:t>
    </dgm:pt>
    <dgm:pt modelId="{20E77BD1-FE8A-4FAD-87A4-D322B75F1373}" type="pres">
      <dgm:prSet presAssocID="{A75BBB3C-713A-4C4A-837F-2E1C4BD12B7E}" presName="wedge3" presStyleLbl="node1" presStyleIdx="2" presStyleCnt="3"/>
      <dgm:spPr/>
      <dgm:t>
        <a:bodyPr/>
        <a:lstStyle/>
        <a:p>
          <a:endParaRPr lang="en-ZA"/>
        </a:p>
      </dgm:t>
    </dgm:pt>
    <dgm:pt modelId="{DCF99123-0B29-48F0-B0C0-FA5F03BF1067}" type="pres">
      <dgm:prSet presAssocID="{A75BBB3C-713A-4C4A-837F-2E1C4BD12B7E}" presName="dummy3a" presStyleCnt="0"/>
      <dgm:spPr/>
    </dgm:pt>
    <dgm:pt modelId="{03785258-E1E5-4828-8F32-A49055BA5B2D}" type="pres">
      <dgm:prSet presAssocID="{A75BBB3C-713A-4C4A-837F-2E1C4BD12B7E}" presName="dummy3b" presStyleCnt="0"/>
      <dgm:spPr/>
    </dgm:pt>
    <dgm:pt modelId="{F29480DC-4483-455F-921E-41077529FE63}" type="pres">
      <dgm:prSet presAssocID="{A75BBB3C-713A-4C4A-837F-2E1C4BD12B7E}" presName="wedge3Tx" presStyleLbl="node1" presStyleIdx="2" presStyleCnt="3">
        <dgm:presLayoutVars>
          <dgm:chMax val="0"/>
          <dgm:chPref val="0"/>
          <dgm:bulletEnabled val="1"/>
        </dgm:presLayoutVars>
      </dgm:prSet>
      <dgm:spPr/>
      <dgm:t>
        <a:bodyPr/>
        <a:lstStyle/>
        <a:p>
          <a:endParaRPr lang="en-ZA"/>
        </a:p>
      </dgm:t>
    </dgm:pt>
    <dgm:pt modelId="{FCDD1FF3-B57D-4F0C-9923-05024A83E2C4}" type="pres">
      <dgm:prSet presAssocID="{0B0B2D06-C60F-461A-B6F8-2CE06C7197E9}" presName="arrowWedge1" presStyleLbl="fgSibTrans2D1" presStyleIdx="0" presStyleCnt="3"/>
      <dgm:spPr/>
    </dgm:pt>
    <dgm:pt modelId="{9DA89A08-B0D0-420B-8E6B-EE7AF9586196}" type="pres">
      <dgm:prSet presAssocID="{C9385E38-A1A5-43FF-AE25-21C1CF3C959E}" presName="arrowWedge2" presStyleLbl="fgSibTrans2D1" presStyleIdx="1" presStyleCnt="3"/>
      <dgm:spPr/>
    </dgm:pt>
    <dgm:pt modelId="{0E7100FB-0400-402E-AC0D-2720F899F91D}" type="pres">
      <dgm:prSet presAssocID="{D8D23958-E76E-4C9A-BDD1-EA85B182163B}" presName="arrowWedge3" presStyleLbl="fgSibTrans2D1" presStyleIdx="2" presStyleCnt="3"/>
      <dgm:spPr/>
    </dgm:pt>
  </dgm:ptLst>
  <dgm:cxnLst>
    <dgm:cxn modelId="{47DF591B-3CF3-4B3A-B9F0-9D66CA5A10DE}" type="presOf" srcId="{09C8DF8F-0D61-4499-8C1B-8DAA5247EF82}" destId="{F820D716-5ECB-4322-8C27-7AF519CA7713}" srcOrd="0" destOrd="0" presId="urn:microsoft.com/office/officeart/2005/8/layout/cycle8"/>
    <dgm:cxn modelId="{AFBFFA15-941C-4BDE-A77F-F0463AD4A454}" type="presOf" srcId="{A75BBB3C-713A-4C4A-837F-2E1C4BD12B7E}" destId="{F4BE5B1F-79C3-4D93-8447-788FD61B03D0}" srcOrd="0" destOrd="0" presId="urn:microsoft.com/office/officeart/2005/8/layout/cycle8"/>
    <dgm:cxn modelId="{A31D182B-5C35-4B17-B1DA-0726D15E4659}" srcId="{A75BBB3C-713A-4C4A-837F-2E1C4BD12B7E}" destId="{09C8DF8F-0D61-4499-8C1B-8DAA5247EF82}" srcOrd="0" destOrd="0" parTransId="{139A2CD4-F960-4466-A1B1-A96BD23F4FEB}" sibTransId="{0B0B2D06-C60F-461A-B6F8-2CE06C7197E9}"/>
    <dgm:cxn modelId="{285C6658-B8DB-4471-AE4D-4684474C3CBD}" type="presOf" srcId="{4E6777AD-3B14-47AC-ABC4-AC142CAC9BFC}" destId="{20E77BD1-FE8A-4FAD-87A4-D322B75F1373}" srcOrd="0" destOrd="0" presId="urn:microsoft.com/office/officeart/2005/8/layout/cycle8"/>
    <dgm:cxn modelId="{5CE5F0C1-A1D6-4C24-9540-E9820B2192E6}" srcId="{A75BBB3C-713A-4C4A-837F-2E1C4BD12B7E}" destId="{934141CF-8915-4A09-B3DC-7FA169B6125B}" srcOrd="1" destOrd="0" parTransId="{63C74F4B-A629-41BE-A692-DFD1D04CA560}" sibTransId="{C9385E38-A1A5-43FF-AE25-21C1CF3C959E}"/>
    <dgm:cxn modelId="{DC8B6056-3A30-4342-89F6-258DA8BA34DC}" type="presOf" srcId="{4E6777AD-3B14-47AC-ABC4-AC142CAC9BFC}" destId="{F29480DC-4483-455F-921E-41077529FE63}" srcOrd="1" destOrd="0" presId="urn:microsoft.com/office/officeart/2005/8/layout/cycle8"/>
    <dgm:cxn modelId="{7F25D578-F64F-475B-A564-8989E7759417}" type="presOf" srcId="{09C8DF8F-0D61-4499-8C1B-8DAA5247EF82}" destId="{A08CB8F3-C215-4B6B-9A0D-973D96B4F9FA}" srcOrd="1" destOrd="0" presId="urn:microsoft.com/office/officeart/2005/8/layout/cycle8"/>
    <dgm:cxn modelId="{5DEDB594-4E05-47E9-9764-4583030ED9EB}" type="presOf" srcId="{934141CF-8915-4A09-B3DC-7FA169B6125B}" destId="{8DDA3199-2EA3-4CA0-A62C-823D6DB71BF1}" srcOrd="0" destOrd="0" presId="urn:microsoft.com/office/officeart/2005/8/layout/cycle8"/>
    <dgm:cxn modelId="{8A7311C8-333A-45FC-8350-F04E628A81A3}" srcId="{A75BBB3C-713A-4C4A-837F-2E1C4BD12B7E}" destId="{4E6777AD-3B14-47AC-ABC4-AC142CAC9BFC}" srcOrd="2" destOrd="0" parTransId="{3FD650C1-802A-446C-87A2-C3E6014DBB71}" sibTransId="{D8D23958-E76E-4C9A-BDD1-EA85B182163B}"/>
    <dgm:cxn modelId="{AD751230-F7A5-4006-B47B-F6AE428B7671}" type="presOf" srcId="{934141CF-8915-4A09-B3DC-7FA169B6125B}" destId="{853A8972-6639-4EA2-88BE-A9ADB41874B3}" srcOrd="1" destOrd="0" presId="urn:microsoft.com/office/officeart/2005/8/layout/cycle8"/>
    <dgm:cxn modelId="{C656DE1A-3F83-449A-8F83-AED7EF82B6FF}" type="presParOf" srcId="{F4BE5B1F-79C3-4D93-8447-788FD61B03D0}" destId="{F820D716-5ECB-4322-8C27-7AF519CA7713}" srcOrd="0" destOrd="0" presId="urn:microsoft.com/office/officeart/2005/8/layout/cycle8"/>
    <dgm:cxn modelId="{E4F9E27B-F15A-42CF-881D-F97252473A7C}" type="presParOf" srcId="{F4BE5B1F-79C3-4D93-8447-788FD61B03D0}" destId="{96DB9751-5DBC-42AC-BC5C-52E6606443EF}" srcOrd="1" destOrd="0" presId="urn:microsoft.com/office/officeart/2005/8/layout/cycle8"/>
    <dgm:cxn modelId="{A200E2F0-08FB-4FE5-A33C-ABE5FD45D977}" type="presParOf" srcId="{F4BE5B1F-79C3-4D93-8447-788FD61B03D0}" destId="{4B4728B5-CFFA-41D2-A84C-2ECF54877C5B}" srcOrd="2" destOrd="0" presId="urn:microsoft.com/office/officeart/2005/8/layout/cycle8"/>
    <dgm:cxn modelId="{ACA91B26-A9BA-4A37-9D5D-F17D0E1AA5D8}" type="presParOf" srcId="{F4BE5B1F-79C3-4D93-8447-788FD61B03D0}" destId="{A08CB8F3-C215-4B6B-9A0D-973D96B4F9FA}" srcOrd="3" destOrd="0" presId="urn:microsoft.com/office/officeart/2005/8/layout/cycle8"/>
    <dgm:cxn modelId="{14695AB5-A3DD-462C-8CA4-202663EF036F}" type="presParOf" srcId="{F4BE5B1F-79C3-4D93-8447-788FD61B03D0}" destId="{8DDA3199-2EA3-4CA0-A62C-823D6DB71BF1}" srcOrd="4" destOrd="0" presId="urn:microsoft.com/office/officeart/2005/8/layout/cycle8"/>
    <dgm:cxn modelId="{887A2400-BD16-4978-B55E-606DC340A148}" type="presParOf" srcId="{F4BE5B1F-79C3-4D93-8447-788FD61B03D0}" destId="{4DE14153-918D-4D95-8F4C-A96F08D4C782}" srcOrd="5" destOrd="0" presId="urn:microsoft.com/office/officeart/2005/8/layout/cycle8"/>
    <dgm:cxn modelId="{267BEF1A-977C-4E9D-BD38-726296166F08}" type="presParOf" srcId="{F4BE5B1F-79C3-4D93-8447-788FD61B03D0}" destId="{FFAC5188-0468-4B38-BCDE-1F53BE597F6A}" srcOrd="6" destOrd="0" presId="urn:microsoft.com/office/officeart/2005/8/layout/cycle8"/>
    <dgm:cxn modelId="{9992FB82-177F-46B3-A0D9-6478FC97A1F0}" type="presParOf" srcId="{F4BE5B1F-79C3-4D93-8447-788FD61B03D0}" destId="{853A8972-6639-4EA2-88BE-A9ADB41874B3}" srcOrd="7" destOrd="0" presId="urn:microsoft.com/office/officeart/2005/8/layout/cycle8"/>
    <dgm:cxn modelId="{19443C1F-78D8-47CA-8A30-2D20977DD2F9}" type="presParOf" srcId="{F4BE5B1F-79C3-4D93-8447-788FD61B03D0}" destId="{20E77BD1-FE8A-4FAD-87A4-D322B75F1373}" srcOrd="8" destOrd="0" presId="urn:microsoft.com/office/officeart/2005/8/layout/cycle8"/>
    <dgm:cxn modelId="{F91CF46B-1AF8-4B62-8D0C-17C1963045AA}" type="presParOf" srcId="{F4BE5B1F-79C3-4D93-8447-788FD61B03D0}" destId="{DCF99123-0B29-48F0-B0C0-FA5F03BF1067}" srcOrd="9" destOrd="0" presId="urn:microsoft.com/office/officeart/2005/8/layout/cycle8"/>
    <dgm:cxn modelId="{BDE20134-A407-4665-B6C1-030A73413B2B}" type="presParOf" srcId="{F4BE5B1F-79C3-4D93-8447-788FD61B03D0}" destId="{03785258-E1E5-4828-8F32-A49055BA5B2D}" srcOrd="10" destOrd="0" presId="urn:microsoft.com/office/officeart/2005/8/layout/cycle8"/>
    <dgm:cxn modelId="{B214AFCD-784F-4201-9F82-6914EEF9F080}" type="presParOf" srcId="{F4BE5B1F-79C3-4D93-8447-788FD61B03D0}" destId="{F29480DC-4483-455F-921E-41077529FE63}" srcOrd="11" destOrd="0" presId="urn:microsoft.com/office/officeart/2005/8/layout/cycle8"/>
    <dgm:cxn modelId="{B486C16E-5FB7-4A05-97CE-3A2A7D2FCC30}" type="presParOf" srcId="{F4BE5B1F-79C3-4D93-8447-788FD61B03D0}" destId="{FCDD1FF3-B57D-4F0C-9923-05024A83E2C4}" srcOrd="12" destOrd="0" presId="urn:microsoft.com/office/officeart/2005/8/layout/cycle8"/>
    <dgm:cxn modelId="{645A3CCD-6996-489B-8F58-485906D46AF1}" type="presParOf" srcId="{F4BE5B1F-79C3-4D93-8447-788FD61B03D0}" destId="{9DA89A08-B0D0-420B-8E6B-EE7AF9586196}" srcOrd="13" destOrd="0" presId="urn:microsoft.com/office/officeart/2005/8/layout/cycle8"/>
    <dgm:cxn modelId="{A7E8F7D0-E162-45F9-8D03-8DA681147881}" type="presParOf" srcId="{F4BE5B1F-79C3-4D93-8447-788FD61B03D0}" destId="{0E7100FB-0400-402E-AC0D-2720F899F91D}"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t" anchorCtr="0" compatLnSpc="1">
            <a:prstTxWarp prst="textNoShape">
              <a:avLst/>
            </a:prstTxWarp>
          </a:bodyPr>
          <a:lstStyle>
            <a:lvl1pPr>
              <a:defRPr sz="1200">
                <a:latin typeface="Times" charset="0"/>
              </a:defRPr>
            </a:lvl1pPr>
          </a:lstStyle>
          <a:p>
            <a:endParaRPr lang="en-US"/>
          </a:p>
        </p:txBody>
      </p:sp>
      <p:sp>
        <p:nvSpPr>
          <p:cNvPr id="124931" name="Rectangle 3"/>
          <p:cNvSpPr>
            <a:spLocks noGrp="1" noChangeArrowheads="1"/>
          </p:cNvSpPr>
          <p:nvPr>
            <p:ph type="dt" sz="quarter" idx="1"/>
          </p:nvPr>
        </p:nvSpPr>
        <p:spPr bwMode="auto">
          <a:xfrm>
            <a:off x="3875678" y="0"/>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t" anchorCtr="0" compatLnSpc="1">
            <a:prstTxWarp prst="textNoShape">
              <a:avLst/>
            </a:prstTxWarp>
          </a:bodyPr>
          <a:lstStyle>
            <a:lvl1pPr algn="r">
              <a:defRPr sz="1200">
                <a:latin typeface="Times" charset="0"/>
              </a:defRPr>
            </a:lvl1pPr>
          </a:lstStyle>
          <a:p>
            <a:endParaRPr lang="en-US"/>
          </a:p>
        </p:txBody>
      </p:sp>
      <p:sp>
        <p:nvSpPr>
          <p:cNvPr id="124932" name="Rectangle 4"/>
          <p:cNvSpPr>
            <a:spLocks noGrp="1" noChangeArrowheads="1"/>
          </p:cNvSpPr>
          <p:nvPr>
            <p:ph type="ftr" sz="quarter" idx="2"/>
          </p:nvPr>
        </p:nvSpPr>
        <p:spPr bwMode="auto">
          <a:xfrm>
            <a:off x="0" y="8815115"/>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b" anchorCtr="0" compatLnSpc="1">
            <a:prstTxWarp prst="textNoShape">
              <a:avLst/>
            </a:prstTxWarp>
          </a:bodyPr>
          <a:lstStyle>
            <a:lvl1pPr>
              <a:defRPr sz="1200">
                <a:latin typeface="Times" charset="0"/>
              </a:defRPr>
            </a:lvl1pPr>
          </a:lstStyle>
          <a:p>
            <a:endParaRPr lang="en-US"/>
          </a:p>
        </p:txBody>
      </p:sp>
      <p:sp>
        <p:nvSpPr>
          <p:cNvPr id="124933" name="Rectangle 5"/>
          <p:cNvSpPr>
            <a:spLocks noGrp="1" noChangeArrowheads="1"/>
          </p:cNvSpPr>
          <p:nvPr>
            <p:ph type="sldNum" sz="quarter" idx="3"/>
          </p:nvPr>
        </p:nvSpPr>
        <p:spPr bwMode="auto">
          <a:xfrm>
            <a:off x="3875678" y="8815115"/>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b" anchorCtr="0" compatLnSpc="1">
            <a:prstTxWarp prst="textNoShape">
              <a:avLst/>
            </a:prstTxWarp>
          </a:bodyPr>
          <a:lstStyle>
            <a:lvl1pPr algn="r">
              <a:defRPr sz="1200">
                <a:latin typeface="Times" charset="0"/>
              </a:defRPr>
            </a:lvl1pPr>
          </a:lstStyle>
          <a:p>
            <a:fld id="{884FC051-86C4-47ED-90D7-EA7D42F21324}" type="slidenum">
              <a:rPr lang="en-US"/>
              <a:pPr/>
              <a:t>‹#›</a:t>
            </a:fld>
            <a:endParaRPr lang="en-US"/>
          </a:p>
        </p:txBody>
      </p:sp>
    </p:spTree>
    <p:extLst>
      <p:ext uri="{BB962C8B-B14F-4D97-AF65-F5344CB8AC3E}">
        <p14:creationId xmlns:p14="http://schemas.microsoft.com/office/powerpoint/2010/main" val="2961282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t" anchorCtr="0" compatLnSpc="1">
            <a:prstTxWarp prst="textNoShape">
              <a:avLst/>
            </a:prstTxWarp>
          </a:bodyPr>
          <a:lstStyle>
            <a:lvl1pPr>
              <a:defRPr sz="1200">
                <a:latin typeface="Times" charset="0"/>
              </a:defRPr>
            </a:lvl1pPr>
          </a:lstStyle>
          <a:p>
            <a:endParaRPr lang="en-US"/>
          </a:p>
        </p:txBody>
      </p:sp>
      <p:sp>
        <p:nvSpPr>
          <p:cNvPr id="129027" name="Rectangle 3"/>
          <p:cNvSpPr>
            <a:spLocks noGrp="1" noChangeArrowheads="1"/>
          </p:cNvSpPr>
          <p:nvPr>
            <p:ph type="dt" idx="1"/>
          </p:nvPr>
        </p:nvSpPr>
        <p:spPr bwMode="auto">
          <a:xfrm>
            <a:off x="3875678" y="0"/>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t" anchorCtr="0" compatLnSpc="1">
            <a:prstTxWarp prst="textNoShape">
              <a:avLst/>
            </a:prstTxWarp>
          </a:bodyPr>
          <a:lstStyle>
            <a:lvl1pPr algn="r">
              <a:defRPr sz="1200">
                <a:latin typeface="Times" charset="0"/>
              </a:defRPr>
            </a:lvl1pPr>
          </a:lstStyle>
          <a:p>
            <a:endParaRPr lang="en-US"/>
          </a:p>
        </p:txBody>
      </p:sp>
      <p:sp>
        <p:nvSpPr>
          <p:cNvPr id="129028" name="Rectangle 4"/>
          <p:cNvSpPr>
            <a:spLocks noGrp="1" noRot="1" noChangeAspect="1" noChangeArrowheads="1" noTextEdit="1"/>
          </p:cNvSpPr>
          <p:nvPr>
            <p:ph type="sldImg" idx="2"/>
          </p:nvPr>
        </p:nvSpPr>
        <p:spPr bwMode="auto">
          <a:xfrm>
            <a:off x="1098550" y="684213"/>
            <a:ext cx="4659313" cy="34956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9029" name="Rectangle 5"/>
          <p:cNvSpPr>
            <a:spLocks noGrp="1" noChangeArrowheads="1"/>
          </p:cNvSpPr>
          <p:nvPr>
            <p:ph type="body" sz="quarter" idx="3"/>
          </p:nvPr>
        </p:nvSpPr>
        <p:spPr bwMode="auto">
          <a:xfrm>
            <a:off x="894387" y="4407558"/>
            <a:ext cx="5068194" cy="4179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9030" name="Rectangle 6"/>
          <p:cNvSpPr>
            <a:spLocks noGrp="1" noChangeArrowheads="1"/>
          </p:cNvSpPr>
          <p:nvPr>
            <p:ph type="ftr" sz="quarter" idx="4"/>
          </p:nvPr>
        </p:nvSpPr>
        <p:spPr bwMode="auto">
          <a:xfrm>
            <a:off x="0" y="8815115"/>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b" anchorCtr="0" compatLnSpc="1">
            <a:prstTxWarp prst="textNoShape">
              <a:avLst/>
            </a:prstTxWarp>
          </a:bodyPr>
          <a:lstStyle>
            <a:lvl1pPr>
              <a:defRPr sz="1200">
                <a:latin typeface="Times" charset="0"/>
              </a:defRPr>
            </a:lvl1pPr>
          </a:lstStyle>
          <a:p>
            <a:endParaRPr lang="en-US"/>
          </a:p>
        </p:txBody>
      </p:sp>
      <p:sp>
        <p:nvSpPr>
          <p:cNvPr id="129031" name="Rectangle 7"/>
          <p:cNvSpPr>
            <a:spLocks noGrp="1" noChangeArrowheads="1"/>
          </p:cNvSpPr>
          <p:nvPr>
            <p:ph type="sldNum" sz="quarter" idx="5"/>
          </p:nvPr>
        </p:nvSpPr>
        <p:spPr bwMode="auto">
          <a:xfrm>
            <a:off x="3875678" y="8815115"/>
            <a:ext cx="2981291" cy="45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34" tIns="45217" rIns="90434" bIns="45217" numCol="1" anchor="b" anchorCtr="0" compatLnSpc="1">
            <a:prstTxWarp prst="textNoShape">
              <a:avLst/>
            </a:prstTxWarp>
          </a:bodyPr>
          <a:lstStyle>
            <a:lvl1pPr algn="r">
              <a:defRPr sz="1200">
                <a:latin typeface="Times" charset="0"/>
              </a:defRPr>
            </a:lvl1pPr>
          </a:lstStyle>
          <a:p>
            <a:fld id="{A73D71D2-56C1-4AD5-9828-111676D71268}" type="slidenum">
              <a:rPr lang="en-US"/>
              <a:pPr/>
              <a:t>‹#›</a:t>
            </a:fld>
            <a:endParaRPr lang="en-US"/>
          </a:p>
        </p:txBody>
      </p:sp>
    </p:spTree>
    <p:extLst>
      <p:ext uri="{BB962C8B-B14F-4D97-AF65-F5344CB8AC3E}">
        <p14:creationId xmlns:p14="http://schemas.microsoft.com/office/powerpoint/2010/main" val="7728589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charset="0"/>
        <a:ea typeface="+mn-ea"/>
        <a:cs typeface="+mn-cs"/>
      </a:defRPr>
    </a:lvl1pPr>
    <a:lvl2pPr marL="457200" algn="l" rtl="0" fontAlgn="base">
      <a:spcBef>
        <a:spcPct val="30000"/>
      </a:spcBef>
      <a:spcAft>
        <a:spcPct val="0"/>
      </a:spcAft>
      <a:defRPr sz="1200" kern="1200">
        <a:solidFill>
          <a:schemeClr val="tx1"/>
        </a:solidFill>
        <a:latin typeface="Times" charset="0"/>
        <a:ea typeface="+mn-ea"/>
        <a:cs typeface="+mn-cs"/>
      </a:defRPr>
    </a:lvl2pPr>
    <a:lvl3pPr marL="914400" algn="l" rtl="0" fontAlgn="base">
      <a:spcBef>
        <a:spcPct val="30000"/>
      </a:spcBef>
      <a:spcAft>
        <a:spcPct val="0"/>
      </a:spcAft>
      <a:defRPr sz="1200" kern="1200">
        <a:solidFill>
          <a:schemeClr val="tx1"/>
        </a:solidFill>
        <a:latin typeface="Times" charset="0"/>
        <a:ea typeface="+mn-ea"/>
        <a:cs typeface="+mn-cs"/>
      </a:defRPr>
    </a:lvl3pPr>
    <a:lvl4pPr marL="1371600" algn="l" rtl="0" fontAlgn="base">
      <a:spcBef>
        <a:spcPct val="30000"/>
      </a:spcBef>
      <a:spcAft>
        <a:spcPct val="0"/>
      </a:spcAft>
      <a:defRPr sz="1200" kern="1200">
        <a:solidFill>
          <a:schemeClr val="tx1"/>
        </a:solidFill>
        <a:latin typeface="Times" charset="0"/>
        <a:ea typeface="+mn-ea"/>
        <a:cs typeface="+mn-cs"/>
      </a:defRPr>
    </a:lvl4pPr>
    <a:lvl5pPr marL="1828800" algn="l" rtl="0" fontAlgn="base">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Times" pitchFamily="-110" charset="0"/>
              <a:ea typeface="ＭＳ Ｐゴシック" pitchFamily="-110" charset="-128"/>
            </a:endParaRPr>
          </a:p>
          <a:p>
            <a:endParaRPr lang="en-US" dirty="0" smtClean="0">
              <a:latin typeface="Times" pitchFamily="-110" charset="0"/>
              <a:ea typeface="ＭＳ Ｐゴシック" pitchFamily="-110" charset="-128"/>
            </a:endParaRPr>
          </a:p>
        </p:txBody>
      </p:sp>
      <p:sp>
        <p:nvSpPr>
          <p:cNvPr id="327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ea typeface="ＭＳ Ｐゴシック" pitchFamily="-110" charset="-128"/>
              </a:defRPr>
            </a:lvl1pPr>
            <a:lvl2pPr marL="734778" indent="-282607" eaLnBrk="0" hangingPunct="0">
              <a:defRPr sz="2800">
                <a:solidFill>
                  <a:schemeClr val="tx1"/>
                </a:solidFill>
                <a:latin typeface="Arial" charset="0"/>
                <a:ea typeface="ＭＳ Ｐゴシック" pitchFamily="-110" charset="-128"/>
              </a:defRPr>
            </a:lvl2pPr>
            <a:lvl3pPr marL="1130427" indent="-226085" eaLnBrk="0" hangingPunct="0">
              <a:defRPr sz="2800">
                <a:solidFill>
                  <a:schemeClr val="tx1"/>
                </a:solidFill>
                <a:latin typeface="Arial" charset="0"/>
                <a:ea typeface="ＭＳ Ｐゴシック" pitchFamily="-110" charset="-128"/>
              </a:defRPr>
            </a:lvl3pPr>
            <a:lvl4pPr marL="1582598" indent="-226085" eaLnBrk="0" hangingPunct="0">
              <a:defRPr sz="2800">
                <a:solidFill>
                  <a:schemeClr val="tx1"/>
                </a:solidFill>
                <a:latin typeface="Arial" charset="0"/>
                <a:ea typeface="ＭＳ Ｐゴシック" pitchFamily="-110" charset="-128"/>
              </a:defRPr>
            </a:lvl4pPr>
            <a:lvl5pPr marL="2034769" indent="-226085" eaLnBrk="0" hangingPunct="0">
              <a:defRPr sz="2800">
                <a:solidFill>
                  <a:schemeClr val="tx1"/>
                </a:solidFill>
                <a:latin typeface="Arial" charset="0"/>
                <a:ea typeface="ＭＳ Ｐゴシック" pitchFamily="-110" charset="-128"/>
              </a:defRPr>
            </a:lvl5pPr>
            <a:lvl6pPr marL="2486939" indent="-226085" eaLnBrk="0" fontAlgn="base" hangingPunct="0">
              <a:spcBef>
                <a:spcPct val="0"/>
              </a:spcBef>
              <a:spcAft>
                <a:spcPct val="0"/>
              </a:spcAft>
              <a:defRPr sz="2800">
                <a:solidFill>
                  <a:schemeClr val="tx1"/>
                </a:solidFill>
                <a:latin typeface="Arial" charset="0"/>
                <a:ea typeface="ＭＳ Ｐゴシック" pitchFamily="-110" charset="-128"/>
              </a:defRPr>
            </a:lvl6pPr>
            <a:lvl7pPr marL="2939110" indent="-226085" eaLnBrk="0" fontAlgn="base" hangingPunct="0">
              <a:spcBef>
                <a:spcPct val="0"/>
              </a:spcBef>
              <a:spcAft>
                <a:spcPct val="0"/>
              </a:spcAft>
              <a:defRPr sz="2800">
                <a:solidFill>
                  <a:schemeClr val="tx1"/>
                </a:solidFill>
                <a:latin typeface="Arial" charset="0"/>
                <a:ea typeface="ＭＳ Ｐゴシック" pitchFamily="-110" charset="-128"/>
              </a:defRPr>
            </a:lvl7pPr>
            <a:lvl8pPr marL="3391281" indent="-226085" eaLnBrk="0" fontAlgn="base" hangingPunct="0">
              <a:spcBef>
                <a:spcPct val="0"/>
              </a:spcBef>
              <a:spcAft>
                <a:spcPct val="0"/>
              </a:spcAft>
              <a:defRPr sz="2800">
                <a:solidFill>
                  <a:schemeClr val="tx1"/>
                </a:solidFill>
                <a:latin typeface="Arial" charset="0"/>
                <a:ea typeface="ＭＳ Ｐゴシック" pitchFamily="-110" charset="-128"/>
              </a:defRPr>
            </a:lvl8pPr>
            <a:lvl9pPr marL="3843452" indent="-226085" eaLnBrk="0" fontAlgn="base" hangingPunct="0">
              <a:spcBef>
                <a:spcPct val="0"/>
              </a:spcBef>
              <a:spcAft>
                <a:spcPct val="0"/>
              </a:spcAft>
              <a:defRPr sz="2800">
                <a:solidFill>
                  <a:schemeClr val="tx1"/>
                </a:solidFill>
                <a:latin typeface="Arial" charset="0"/>
                <a:ea typeface="ＭＳ Ｐゴシック" pitchFamily="-110" charset="-128"/>
              </a:defRPr>
            </a:lvl9pPr>
          </a:lstStyle>
          <a:p>
            <a:fld id="{4A289514-5818-4AC2-B6EF-B0B41A518257}" type="slidenum">
              <a:rPr lang="en-US" sz="1200">
                <a:latin typeface="Times" pitchFamily="-110" charset="0"/>
              </a:rPr>
              <a:pPr/>
              <a:t>1</a:t>
            </a:fld>
            <a:endParaRPr lang="en-US" sz="1200">
              <a:latin typeface="Times" pitchFamily="-110" charset="0"/>
            </a:endParaRPr>
          </a:p>
        </p:txBody>
      </p:sp>
    </p:spTree>
    <p:extLst>
      <p:ext uri="{BB962C8B-B14F-4D97-AF65-F5344CB8AC3E}">
        <p14:creationId xmlns:p14="http://schemas.microsoft.com/office/powerpoint/2010/main" val="2562126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9D7929-6C67-4290-94BD-6F098F7CF483}" type="slidenum">
              <a:rPr lang="de-DE"/>
              <a:pPr/>
              <a:t>24</a:t>
            </a:fld>
            <a:endParaRPr lang="de-DE"/>
          </a:p>
        </p:txBody>
      </p:sp>
      <p:sp>
        <p:nvSpPr>
          <p:cNvPr id="305154" name="Rectangle 2"/>
          <p:cNvSpPr>
            <a:spLocks noGrp="1" noRot="1" noChangeAspect="1" noChangeArrowheads="1" noTextEdit="1"/>
          </p:cNvSpPr>
          <p:nvPr>
            <p:ph type="sldImg"/>
          </p:nvPr>
        </p:nvSpPr>
        <p:spPr>
          <a:ln/>
        </p:spPr>
      </p:sp>
      <p:sp>
        <p:nvSpPr>
          <p:cNvPr id="5" name="Notes Placeholder 4"/>
          <p:cNvSpPr>
            <a:spLocks noGrp="1"/>
          </p:cNvSpPr>
          <p:nvPr>
            <p:ph type="body" sz="quarter" idx="10"/>
          </p:nvPr>
        </p:nvSpPr>
        <p:spPr/>
        <p:txBody>
          <a:bodyPr>
            <a:normAutofit/>
          </a:bodyPr>
          <a:lstStyle/>
          <a:p>
            <a:endParaRPr lang="en-GB"/>
          </a:p>
        </p:txBody>
      </p:sp>
    </p:spTree>
    <p:extLst>
      <p:ext uri="{BB962C8B-B14F-4D97-AF65-F5344CB8AC3E}">
        <p14:creationId xmlns:p14="http://schemas.microsoft.com/office/powerpoint/2010/main" val="2181117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10486" indent="-273264" eaLnBrk="0" hangingPunct="0">
              <a:defRPr>
                <a:solidFill>
                  <a:schemeClr val="tx1"/>
                </a:solidFill>
                <a:latin typeface="Arial" charset="0"/>
              </a:defRPr>
            </a:lvl2pPr>
            <a:lvl3pPr marL="1093057" indent="-218612" eaLnBrk="0" hangingPunct="0">
              <a:defRPr>
                <a:solidFill>
                  <a:schemeClr val="tx1"/>
                </a:solidFill>
                <a:latin typeface="Arial" charset="0"/>
              </a:defRPr>
            </a:lvl3pPr>
            <a:lvl4pPr marL="1530279" indent="-218612" eaLnBrk="0" hangingPunct="0">
              <a:defRPr>
                <a:solidFill>
                  <a:schemeClr val="tx1"/>
                </a:solidFill>
                <a:latin typeface="Arial" charset="0"/>
              </a:defRPr>
            </a:lvl4pPr>
            <a:lvl5pPr marL="1967502" indent="-218612" eaLnBrk="0" hangingPunct="0">
              <a:defRPr>
                <a:solidFill>
                  <a:schemeClr val="tx1"/>
                </a:solidFill>
                <a:latin typeface="Arial" charset="0"/>
              </a:defRPr>
            </a:lvl5pPr>
            <a:lvl6pPr marL="2404724" indent="-218612" eaLnBrk="0" fontAlgn="base" hangingPunct="0">
              <a:spcBef>
                <a:spcPct val="0"/>
              </a:spcBef>
              <a:spcAft>
                <a:spcPct val="0"/>
              </a:spcAft>
              <a:defRPr>
                <a:solidFill>
                  <a:schemeClr val="tx1"/>
                </a:solidFill>
                <a:latin typeface="Arial" charset="0"/>
              </a:defRPr>
            </a:lvl6pPr>
            <a:lvl7pPr marL="2841947" indent="-218612" eaLnBrk="0" fontAlgn="base" hangingPunct="0">
              <a:spcBef>
                <a:spcPct val="0"/>
              </a:spcBef>
              <a:spcAft>
                <a:spcPct val="0"/>
              </a:spcAft>
              <a:defRPr>
                <a:solidFill>
                  <a:schemeClr val="tx1"/>
                </a:solidFill>
                <a:latin typeface="Arial" charset="0"/>
              </a:defRPr>
            </a:lvl7pPr>
            <a:lvl8pPr marL="3279169" indent="-218612" eaLnBrk="0" fontAlgn="base" hangingPunct="0">
              <a:spcBef>
                <a:spcPct val="0"/>
              </a:spcBef>
              <a:spcAft>
                <a:spcPct val="0"/>
              </a:spcAft>
              <a:defRPr>
                <a:solidFill>
                  <a:schemeClr val="tx1"/>
                </a:solidFill>
                <a:latin typeface="Arial" charset="0"/>
              </a:defRPr>
            </a:lvl8pPr>
            <a:lvl9pPr marL="3716393" indent="-218612" eaLnBrk="0" fontAlgn="base" hangingPunct="0">
              <a:spcBef>
                <a:spcPct val="0"/>
              </a:spcBef>
              <a:spcAft>
                <a:spcPct val="0"/>
              </a:spcAft>
              <a:defRPr>
                <a:solidFill>
                  <a:schemeClr val="tx1"/>
                </a:solidFill>
                <a:latin typeface="Arial" charset="0"/>
              </a:defRPr>
            </a:lvl9pPr>
          </a:lstStyle>
          <a:p>
            <a:pPr eaLnBrk="1" hangingPunct="1"/>
            <a:fld id="{D58A9B96-1EAC-4FA2-B47A-37148D85BBB1}" type="slidenum">
              <a:rPr lang="en-US" smtClean="0"/>
              <a:pPr eaLnBrk="1" hangingPunct="1"/>
              <a:t>27</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N: e.g. Number of households</a:t>
            </a:r>
          </a:p>
          <a:p>
            <a:pPr eaLnBrk="1" hangingPunct="1"/>
            <a:r>
              <a:rPr lang="en-US" smtClean="0"/>
              <a:t>P: e.g. 70% use fridges</a:t>
            </a:r>
          </a:p>
          <a:p>
            <a:pPr eaLnBrk="1" hangingPunct="1"/>
            <a:r>
              <a:rPr lang="en-US" smtClean="0"/>
              <a:t>M: e.g. number of tons of a product produced</a:t>
            </a:r>
          </a:p>
        </p:txBody>
      </p:sp>
    </p:spTree>
    <p:extLst>
      <p:ext uri="{BB962C8B-B14F-4D97-AF65-F5344CB8AC3E}">
        <p14:creationId xmlns:p14="http://schemas.microsoft.com/office/powerpoint/2010/main" val="256198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10486" indent="-273264" eaLnBrk="0" hangingPunct="0">
              <a:defRPr>
                <a:solidFill>
                  <a:schemeClr val="tx1"/>
                </a:solidFill>
                <a:latin typeface="Arial" charset="0"/>
              </a:defRPr>
            </a:lvl2pPr>
            <a:lvl3pPr marL="1093057" indent="-218612" eaLnBrk="0" hangingPunct="0">
              <a:defRPr>
                <a:solidFill>
                  <a:schemeClr val="tx1"/>
                </a:solidFill>
                <a:latin typeface="Arial" charset="0"/>
              </a:defRPr>
            </a:lvl3pPr>
            <a:lvl4pPr marL="1530279" indent="-218612" eaLnBrk="0" hangingPunct="0">
              <a:defRPr>
                <a:solidFill>
                  <a:schemeClr val="tx1"/>
                </a:solidFill>
                <a:latin typeface="Arial" charset="0"/>
              </a:defRPr>
            </a:lvl4pPr>
            <a:lvl5pPr marL="1967502" indent="-218612" eaLnBrk="0" hangingPunct="0">
              <a:defRPr>
                <a:solidFill>
                  <a:schemeClr val="tx1"/>
                </a:solidFill>
                <a:latin typeface="Arial" charset="0"/>
              </a:defRPr>
            </a:lvl5pPr>
            <a:lvl6pPr marL="2404724" indent="-218612" eaLnBrk="0" fontAlgn="base" hangingPunct="0">
              <a:spcBef>
                <a:spcPct val="0"/>
              </a:spcBef>
              <a:spcAft>
                <a:spcPct val="0"/>
              </a:spcAft>
              <a:defRPr>
                <a:solidFill>
                  <a:schemeClr val="tx1"/>
                </a:solidFill>
                <a:latin typeface="Arial" charset="0"/>
              </a:defRPr>
            </a:lvl6pPr>
            <a:lvl7pPr marL="2841947" indent="-218612" eaLnBrk="0" fontAlgn="base" hangingPunct="0">
              <a:spcBef>
                <a:spcPct val="0"/>
              </a:spcBef>
              <a:spcAft>
                <a:spcPct val="0"/>
              </a:spcAft>
              <a:defRPr>
                <a:solidFill>
                  <a:schemeClr val="tx1"/>
                </a:solidFill>
                <a:latin typeface="Arial" charset="0"/>
              </a:defRPr>
            </a:lvl7pPr>
            <a:lvl8pPr marL="3279169" indent="-218612" eaLnBrk="0" fontAlgn="base" hangingPunct="0">
              <a:spcBef>
                <a:spcPct val="0"/>
              </a:spcBef>
              <a:spcAft>
                <a:spcPct val="0"/>
              </a:spcAft>
              <a:defRPr>
                <a:solidFill>
                  <a:schemeClr val="tx1"/>
                </a:solidFill>
                <a:latin typeface="Arial" charset="0"/>
              </a:defRPr>
            </a:lvl8pPr>
            <a:lvl9pPr marL="3716393" indent="-218612" eaLnBrk="0" fontAlgn="base" hangingPunct="0">
              <a:spcBef>
                <a:spcPct val="0"/>
              </a:spcBef>
              <a:spcAft>
                <a:spcPct val="0"/>
              </a:spcAft>
              <a:defRPr>
                <a:solidFill>
                  <a:schemeClr val="tx1"/>
                </a:solidFill>
                <a:latin typeface="Arial" charset="0"/>
              </a:defRPr>
            </a:lvl9pPr>
          </a:lstStyle>
          <a:p>
            <a:pPr eaLnBrk="1" hangingPunct="1"/>
            <a:fld id="{D58A9B96-1EAC-4FA2-B47A-37148D85BBB1}" type="slidenum">
              <a:rPr lang="en-US" smtClean="0"/>
              <a:pPr eaLnBrk="1" hangingPunct="1"/>
              <a:t>28</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N: e.g. Number of households</a:t>
            </a:r>
          </a:p>
          <a:p>
            <a:pPr eaLnBrk="1" hangingPunct="1"/>
            <a:r>
              <a:rPr lang="en-US" smtClean="0"/>
              <a:t>P: e.g. 70% use fridges</a:t>
            </a:r>
          </a:p>
          <a:p>
            <a:pPr eaLnBrk="1" hangingPunct="1"/>
            <a:r>
              <a:rPr lang="en-US" smtClean="0"/>
              <a:t>M: e.g. number of tons of a product produced</a:t>
            </a:r>
          </a:p>
        </p:txBody>
      </p:sp>
    </p:spTree>
    <p:extLst>
      <p:ext uri="{BB962C8B-B14F-4D97-AF65-F5344CB8AC3E}">
        <p14:creationId xmlns:p14="http://schemas.microsoft.com/office/powerpoint/2010/main" val="1592889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583994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Decommissioning, Salvage value</a:t>
            </a:r>
            <a:endParaRPr lang="en-US" dirty="0"/>
          </a:p>
        </p:txBody>
      </p:sp>
      <p:sp>
        <p:nvSpPr>
          <p:cNvPr id="4" name="Slide Number Placeholder 3"/>
          <p:cNvSpPr>
            <a:spLocks noGrp="1"/>
          </p:cNvSpPr>
          <p:nvPr>
            <p:ph type="sldNum" sz="quarter" idx="10"/>
          </p:nvPr>
        </p:nvSpPr>
        <p:spPr/>
        <p:txBody>
          <a:bodyPr/>
          <a:lstStyle/>
          <a:p>
            <a:pPr>
              <a:defRPr/>
            </a:pPr>
            <a:fld id="{0A675538-D104-4275-97DB-ABADB530D3A8}" type="slidenum">
              <a:rPr lang="en-US" smtClean="0"/>
              <a:pPr>
                <a:defRPr/>
              </a:pPr>
              <a:t>35</a:t>
            </a:fld>
            <a:endParaRPr lang="en-US"/>
          </a:p>
        </p:txBody>
      </p:sp>
    </p:spTree>
    <p:extLst>
      <p:ext uri="{BB962C8B-B14F-4D97-AF65-F5344CB8AC3E}">
        <p14:creationId xmlns:p14="http://schemas.microsoft.com/office/powerpoint/2010/main" val="494125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Decommissioning, Salvage value</a:t>
            </a:r>
            <a:endParaRPr lang="en-US" dirty="0"/>
          </a:p>
        </p:txBody>
      </p:sp>
      <p:sp>
        <p:nvSpPr>
          <p:cNvPr id="4" name="Slide Number Placeholder 3"/>
          <p:cNvSpPr>
            <a:spLocks noGrp="1"/>
          </p:cNvSpPr>
          <p:nvPr>
            <p:ph type="sldNum" sz="quarter" idx="10"/>
          </p:nvPr>
        </p:nvSpPr>
        <p:spPr/>
        <p:txBody>
          <a:bodyPr/>
          <a:lstStyle/>
          <a:p>
            <a:pPr>
              <a:defRPr/>
            </a:pPr>
            <a:fld id="{0A675538-D104-4275-97DB-ABADB530D3A8}" type="slidenum">
              <a:rPr lang="en-US" smtClean="0"/>
              <a:pPr>
                <a:defRPr/>
              </a:pPr>
              <a:t>36</a:t>
            </a:fld>
            <a:endParaRPr lang="en-US"/>
          </a:p>
        </p:txBody>
      </p:sp>
    </p:spTree>
    <p:extLst>
      <p:ext uri="{BB962C8B-B14F-4D97-AF65-F5344CB8AC3E}">
        <p14:creationId xmlns:p14="http://schemas.microsoft.com/office/powerpoint/2010/main" val="1973375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Decommissioning, Salvage value</a:t>
            </a:r>
            <a:endParaRPr lang="en-US" dirty="0"/>
          </a:p>
        </p:txBody>
      </p:sp>
      <p:sp>
        <p:nvSpPr>
          <p:cNvPr id="4" name="Slide Number Placeholder 3"/>
          <p:cNvSpPr>
            <a:spLocks noGrp="1"/>
          </p:cNvSpPr>
          <p:nvPr>
            <p:ph type="sldNum" sz="quarter" idx="10"/>
          </p:nvPr>
        </p:nvSpPr>
        <p:spPr/>
        <p:txBody>
          <a:bodyPr/>
          <a:lstStyle/>
          <a:p>
            <a:pPr>
              <a:defRPr/>
            </a:pPr>
            <a:fld id="{0A675538-D104-4275-97DB-ABADB530D3A8}" type="slidenum">
              <a:rPr lang="en-US" smtClean="0"/>
              <a:pPr>
                <a:defRPr/>
              </a:pPr>
              <a:t>37</a:t>
            </a:fld>
            <a:endParaRPr lang="en-US"/>
          </a:p>
        </p:txBody>
      </p:sp>
    </p:spTree>
    <p:extLst>
      <p:ext uri="{BB962C8B-B14F-4D97-AF65-F5344CB8AC3E}">
        <p14:creationId xmlns:p14="http://schemas.microsoft.com/office/powerpoint/2010/main" val="17562039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Decommissioning, Salvage value</a:t>
            </a:r>
            <a:endParaRPr lang="en-US" dirty="0"/>
          </a:p>
        </p:txBody>
      </p:sp>
      <p:sp>
        <p:nvSpPr>
          <p:cNvPr id="4" name="Slide Number Placeholder 3"/>
          <p:cNvSpPr>
            <a:spLocks noGrp="1"/>
          </p:cNvSpPr>
          <p:nvPr>
            <p:ph type="sldNum" sz="quarter" idx="10"/>
          </p:nvPr>
        </p:nvSpPr>
        <p:spPr/>
        <p:txBody>
          <a:bodyPr/>
          <a:lstStyle/>
          <a:p>
            <a:pPr>
              <a:defRPr/>
            </a:pPr>
            <a:fld id="{0A675538-D104-4275-97DB-ABADB530D3A8}" type="slidenum">
              <a:rPr lang="en-US" smtClean="0"/>
              <a:pPr>
                <a:defRPr/>
              </a:pPr>
              <a:t>38</a:t>
            </a:fld>
            <a:endParaRPr lang="en-US"/>
          </a:p>
        </p:txBody>
      </p:sp>
    </p:spTree>
    <p:extLst>
      <p:ext uri="{BB962C8B-B14F-4D97-AF65-F5344CB8AC3E}">
        <p14:creationId xmlns:p14="http://schemas.microsoft.com/office/powerpoint/2010/main" val="2993296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9D7929-6C67-4290-94BD-6F098F7CF483}" type="slidenum">
              <a:rPr lang="de-DE"/>
              <a:pPr/>
              <a:t>43</a:t>
            </a:fld>
            <a:endParaRPr lang="de-DE"/>
          </a:p>
        </p:txBody>
      </p:sp>
      <p:sp>
        <p:nvSpPr>
          <p:cNvPr id="305154" name="Rectangle 2"/>
          <p:cNvSpPr>
            <a:spLocks noGrp="1" noRot="1" noChangeAspect="1" noChangeArrowheads="1" noTextEdit="1"/>
          </p:cNvSpPr>
          <p:nvPr>
            <p:ph type="sldImg"/>
          </p:nvPr>
        </p:nvSpPr>
        <p:spPr>
          <a:ln/>
        </p:spPr>
      </p:sp>
      <p:sp>
        <p:nvSpPr>
          <p:cNvPr id="5" name="Notes Placeholder 4"/>
          <p:cNvSpPr>
            <a:spLocks noGrp="1"/>
          </p:cNvSpPr>
          <p:nvPr>
            <p:ph type="body" sz="quarter" idx="10"/>
          </p:nvPr>
        </p:nvSpPr>
        <p:spPr/>
        <p:txBody>
          <a:bodyPr>
            <a:normAutofit/>
          </a:bodyPr>
          <a:lstStyle/>
          <a:p>
            <a:endParaRPr lang="en-GB"/>
          </a:p>
        </p:txBody>
      </p:sp>
    </p:spTree>
    <p:extLst>
      <p:ext uri="{BB962C8B-B14F-4D97-AF65-F5344CB8AC3E}">
        <p14:creationId xmlns:p14="http://schemas.microsoft.com/office/powerpoint/2010/main" val="28861994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9D7929-6C67-4290-94BD-6F098F7CF483}" type="slidenum">
              <a:rPr lang="de-DE"/>
              <a:pPr/>
              <a:t>45</a:t>
            </a:fld>
            <a:endParaRPr lang="de-DE"/>
          </a:p>
        </p:txBody>
      </p:sp>
      <p:sp>
        <p:nvSpPr>
          <p:cNvPr id="305154" name="Rectangle 2"/>
          <p:cNvSpPr>
            <a:spLocks noGrp="1" noRot="1" noChangeAspect="1" noChangeArrowheads="1" noTextEdit="1"/>
          </p:cNvSpPr>
          <p:nvPr>
            <p:ph type="sldImg"/>
          </p:nvPr>
        </p:nvSpPr>
        <p:spPr>
          <a:ln/>
        </p:spPr>
      </p:sp>
      <p:sp>
        <p:nvSpPr>
          <p:cNvPr id="5" name="Notes Placeholder 4"/>
          <p:cNvSpPr>
            <a:spLocks noGrp="1"/>
          </p:cNvSpPr>
          <p:nvPr>
            <p:ph type="body" sz="quarter" idx="10"/>
          </p:nvPr>
        </p:nvSpPr>
        <p:spPr/>
        <p:txBody>
          <a:bodyPr>
            <a:normAutofit/>
          </a:bodyPr>
          <a:lstStyle/>
          <a:p>
            <a:endParaRPr lang="en-GB"/>
          </a:p>
        </p:txBody>
      </p:sp>
    </p:spTree>
    <p:extLst>
      <p:ext uri="{BB962C8B-B14F-4D97-AF65-F5344CB8AC3E}">
        <p14:creationId xmlns:p14="http://schemas.microsoft.com/office/powerpoint/2010/main" val="1016068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What do we understand by ‘models’ and ‘modelling’?</a:t>
            </a:r>
            <a:endParaRPr lang="en-ZA" dirty="0"/>
          </a:p>
        </p:txBody>
      </p:sp>
      <p:sp>
        <p:nvSpPr>
          <p:cNvPr id="4" name="Slide Number Placeholder 3"/>
          <p:cNvSpPr>
            <a:spLocks noGrp="1"/>
          </p:cNvSpPr>
          <p:nvPr>
            <p:ph type="sldNum" sz="quarter" idx="10"/>
          </p:nvPr>
        </p:nvSpPr>
        <p:spPr/>
        <p:txBody>
          <a:bodyPr/>
          <a:lstStyle/>
          <a:p>
            <a:fld id="{90D4F1D2-2594-4B7B-878A-EA29A0527524}" type="slidenum">
              <a:rPr lang="en-ZA" smtClean="0"/>
              <a:t>2</a:t>
            </a:fld>
            <a:endParaRPr lang="en-ZA"/>
          </a:p>
        </p:txBody>
      </p:sp>
    </p:spTree>
    <p:extLst>
      <p:ext uri="{BB962C8B-B14F-4D97-AF65-F5344CB8AC3E}">
        <p14:creationId xmlns:p14="http://schemas.microsoft.com/office/powerpoint/2010/main" val="11701590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fontAlgn="auto">
              <a:spcBef>
                <a:spcPts val="0"/>
              </a:spcBef>
              <a:spcAft>
                <a:spcPts val="0"/>
              </a:spcAft>
              <a:defRPr/>
            </a:pPr>
            <a:r>
              <a:rPr lang="en-ZA" dirty="0" smtClean="0"/>
              <a:t>Freely distributed </a:t>
            </a:r>
            <a:r>
              <a:rPr lang="en-ZA" dirty="0" err="1" smtClean="0"/>
              <a:t>spreadsheet</a:t>
            </a:r>
            <a:r>
              <a:rPr lang="en-ZA" dirty="0" smtClean="0"/>
              <a:t> model</a:t>
            </a:r>
          </a:p>
          <a:p>
            <a:r>
              <a:rPr lang="en-ZA" dirty="0" smtClean="0"/>
              <a:t>Developed by the IAEA</a:t>
            </a:r>
          </a:p>
          <a:p>
            <a:r>
              <a:rPr lang="en-ZA" dirty="0" smtClean="0"/>
              <a:t>Quite</a:t>
            </a:r>
            <a:r>
              <a:rPr lang="en-ZA" baseline="0" dirty="0" smtClean="0"/>
              <a:t> data intensive – technology and economic data</a:t>
            </a:r>
            <a:endParaRPr lang="en-ZA" dirty="0"/>
          </a:p>
        </p:txBody>
      </p:sp>
      <p:sp>
        <p:nvSpPr>
          <p:cNvPr id="4" name="Slide Number Placeholder 3"/>
          <p:cNvSpPr>
            <a:spLocks noGrp="1"/>
          </p:cNvSpPr>
          <p:nvPr>
            <p:ph type="sldNum" sz="quarter" idx="10"/>
          </p:nvPr>
        </p:nvSpPr>
        <p:spPr/>
        <p:txBody>
          <a:bodyPr/>
          <a:lstStyle/>
          <a:p>
            <a:fld id="{90D4F1D2-2594-4B7B-878A-EA29A0527524}" type="slidenum">
              <a:rPr lang="en-ZA" smtClean="0"/>
              <a:t>47</a:t>
            </a:fld>
            <a:endParaRPr lang="en-ZA"/>
          </a:p>
        </p:txBody>
      </p:sp>
    </p:spTree>
    <p:extLst>
      <p:ext uri="{BB962C8B-B14F-4D97-AF65-F5344CB8AC3E}">
        <p14:creationId xmlns:p14="http://schemas.microsoft.com/office/powerpoint/2010/main" val="1085357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0D4F1D2-2594-4B7B-878A-EA29A0527524}" type="slidenum">
              <a:rPr lang="en-ZA" smtClean="0"/>
              <a:t>49</a:t>
            </a:fld>
            <a:endParaRPr lang="en-ZA"/>
          </a:p>
        </p:txBody>
      </p:sp>
    </p:spTree>
    <p:extLst>
      <p:ext uri="{BB962C8B-B14F-4D97-AF65-F5344CB8AC3E}">
        <p14:creationId xmlns:p14="http://schemas.microsoft.com/office/powerpoint/2010/main" val="2732222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Developed by Consultants – PDG</a:t>
            </a:r>
          </a:p>
          <a:p>
            <a:r>
              <a:rPr lang="en-US" dirty="0" smtClean="0"/>
              <a:t>Spreadsheet based – has many counterparts in many </a:t>
            </a:r>
            <a:r>
              <a:rPr lang="en-US" dirty="0" err="1" smtClean="0"/>
              <a:t>organisations</a:t>
            </a:r>
            <a:endParaRPr lang="en-US" dirty="0"/>
          </a:p>
        </p:txBody>
      </p:sp>
      <p:sp>
        <p:nvSpPr>
          <p:cNvPr id="4" name="Slide Number Placeholder 3"/>
          <p:cNvSpPr>
            <a:spLocks noGrp="1"/>
          </p:cNvSpPr>
          <p:nvPr>
            <p:ph type="sldNum" sz="quarter" idx="10"/>
          </p:nvPr>
        </p:nvSpPr>
        <p:spPr/>
        <p:txBody>
          <a:bodyPr/>
          <a:lstStyle/>
          <a:p>
            <a:fld id="{CF7E9C85-318D-43A2-B95E-DD4F5C0BC383}" type="slidenum">
              <a:rPr lang="en-US" smtClean="0"/>
              <a:pPr/>
              <a:t>52</a:t>
            </a:fld>
            <a:endParaRPr lang="en-US"/>
          </a:p>
        </p:txBody>
      </p:sp>
    </p:spTree>
    <p:extLst>
      <p:ext uri="{BB962C8B-B14F-4D97-AF65-F5344CB8AC3E}">
        <p14:creationId xmlns:p14="http://schemas.microsoft.com/office/powerpoint/2010/main" val="31740522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Browser application</a:t>
            </a:r>
          </a:p>
          <a:p>
            <a:r>
              <a:rPr lang="en-ZA" dirty="0" smtClean="0"/>
              <a:t>Less</a:t>
            </a:r>
            <a:r>
              <a:rPr lang="en-ZA" baseline="0" dirty="0" smtClean="0"/>
              <a:t> intensive</a:t>
            </a:r>
          </a:p>
          <a:p>
            <a:r>
              <a:rPr lang="en-ZA" baseline="0" dirty="0" smtClean="0"/>
              <a:t>World Bank</a:t>
            </a:r>
          </a:p>
          <a:p>
            <a:r>
              <a:rPr lang="en-ZA" baseline="0" dirty="0" smtClean="0"/>
              <a:t>Focussed on Energy Efficiency Measures</a:t>
            </a:r>
            <a:endParaRPr lang="en-ZA" dirty="0"/>
          </a:p>
        </p:txBody>
      </p:sp>
      <p:sp>
        <p:nvSpPr>
          <p:cNvPr id="4" name="Slide Number Placeholder 3"/>
          <p:cNvSpPr>
            <a:spLocks noGrp="1"/>
          </p:cNvSpPr>
          <p:nvPr>
            <p:ph type="sldNum" sz="quarter" idx="10"/>
          </p:nvPr>
        </p:nvSpPr>
        <p:spPr/>
        <p:txBody>
          <a:bodyPr/>
          <a:lstStyle/>
          <a:p>
            <a:fld id="{90D4F1D2-2594-4B7B-878A-EA29A0527524}" type="slidenum">
              <a:rPr lang="en-ZA" smtClean="0"/>
              <a:t>57</a:t>
            </a:fld>
            <a:endParaRPr lang="en-ZA"/>
          </a:p>
        </p:txBody>
      </p:sp>
    </p:spTree>
    <p:extLst>
      <p:ext uri="{BB962C8B-B14F-4D97-AF65-F5344CB8AC3E}">
        <p14:creationId xmlns:p14="http://schemas.microsoft.com/office/powerpoint/2010/main" val="1339526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1" dirty="0">
                <a:latin typeface="+mn-lt"/>
              </a:rPr>
              <a:t>Dr </a:t>
            </a:r>
            <a:r>
              <a:rPr lang="en-ZA" b="1" dirty="0" err="1">
                <a:latin typeface="+mn-lt"/>
              </a:rPr>
              <a:t>Gabrial</a:t>
            </a:r>
            <a:r>
              <a:rPr lang="en-ZA" b="1" dirty="0">
                <a:latin typeface="+mn-lt"/>
              </a:rPr>
              <a:t> </a:t>
            </a:r>
            <a:r>
              <a:rPr lang="en-ZA" b="1" dirty="0" err="1">
                <a:latin typeface="+mn-lt"/>
              </a:rPr>
              <a:t>Anandarajah</a:t>
            </a:r>
            <a:r>
              <a:rPr lang="en-ZA" b="1" dirty="0">
                <a:latin typeface="+mn-lt"/>
              </a:rPr>
              <a:t> – UCL, UK </a:t>
            </a:r>
            <a:r>
              <a:rPr lang="en-ZA" b="1" dirty="0" err="1">
                <a:latin typeface="+mn-lt"/>
              </a:rPr>
              <a:t>Markal</a:t>
            </a:r>
            <a:r>
              <a:rPr lang="en-ZA" b="1" dirty="0">
                <a:latin typeface="+mn-lt"/>
              </a:rPr>
              <a:t> Model, TIAM </a:t>
            </a:r>
            <a:r>
              <a:rPr lang="en-ZA" b="1" dirty="0" err="1">
                <a:latin typeface="+mn-lt"/>
              </a:rPr>
              <a:t>etc</a:t>
            </a:r>
            <a:endParaRPr lang="en-ZA" b="1" dirty="0">
              <a:latin typeface="+mn-lt"/>
            </a:endParaRPr>
          </a:p>
          <a:p>
            <a:endParaRPr lang="en-ZA" dirty="0">
              <a:latin typeface="+mn-lt"/>
            </a:endParaRPr>
          </a:p>
          <a:p>
            <a:r>
              <a:rPr lang="en-ZA" dirty="0">
                <a:latin typeface="+mn-lt"/>
              </a:rPr>
              <a:t> </a:t>
            </a:r>
            <a:r>
              <a:rPr lang="en-ZA" b="1" dirty="0">
                <a:latin typeface="+mn-lt"/>
              </a:rPr>
              <a:t>Paul E. </a:t>
            </a:r>
            <a:r>
              <a:rPr lang="en-ZA" b="1" dirty="0" err="1">
                <a:latin typeface="+mn-lt"/>
              </a:rPr>
              <a:t>Dodds</a:t>
            </a:r>
            <a:r>
              <a:rPr lang="en-ZA" b="1" dirty="0">
                <a:latin typeface="+mn-lt"/>
              </a:rPr>
              <a:t> and Will McDowall </a:t>
            </a:r>
            <a:endParaRPr lang="en-ZA" dirty="0">
              <a:latin typeface="+mn-lt"/>
            </a:endParaRPr>
          </a:p>
          <a:p>
            <a:r>
              <a:rPr lang="en-ZA" dirty="0">
                <a:latin typeface="+mn-lt"/>
              </a:rPr>
              <a:t>UCL Energy Institute, University College London </a:t>
            </a:r>
            <a:endParaRPr lang="en-ZA" dirty="0"/>
          </a:p>
        </p:txBody>
      </p:sp>
      <p:sp>
        <p:nvSpPr>
          <p:cNvPr id="4" name="Slide Number Placeholder 3"/>
          <p:cNvSpPr>
            <a:spLocks noGrp="1"/>
          </p:cNvSpPr>
          <p:nvPr>
            <p:ph type="sldNum" sz="quarter" idx="10"/>
          </p:nvPr>
        </p:nvSpPr>
        <p:spPr/>
        <p:txBody>
          <a:bodyPr/>
          <a:lstStyle/>
          <a:p>
            <a:fld id="{90D4F1D2-2594-4B7B-878A-EA29A0527524}" type="slidenum">
              <a:rPr lang="en-ZA" smtClean="0"/>
              <a:t>3</a:t>
            </a:fld>
            <a:endParaRPr lang="en-ZA"/>
          </a:p>
        </p:txBody>
      </p:sp>
    </p:spTree>
    <p:extLst>
      <p:ext uri="{BB962C8B-B14F-4D97-AF65-F5344CB8AC3E}">
        <p14:creationId xmlns:p14="http://schemas.microsoft.com/office/powerpoint/2010/main" val="1275352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51122" indent="-288893" eaLnBrk="0" hangingPunct="0">
              <a:defRPr>
                <a:solidFill>
                  <a:schemeClr val="tx1"/>
                </a:solidFill>
                <a:latin typeface="Arial" charset="0"/>
                <a:cs typeface="Arial" charset="0"/>
              </a:defRPr>
            </a:lvl2pPr>
            <a:lvl3pPr marL="1155573" indent="-231115" eaLnBrk="0" hangingPunct="0">
              <a:defRPr>
                <a:solidFill>
                  <a:schemeClr val="tx1"/>
                </a:solidFill>
                <a:latin typeface="Arial" charset="0"/>
                <a:cs typeface="Arial" charset="0"/>
              </a:defRPr>
            </a:lvl3pPr>
            <a:lvl4pPr marL="1617802" indent="-231115" eaLnBrk="0" hangingPunct="0">
              <a:defRPr>
                <a:solidFill>
                  <a:schemeClr val="tx1"/>
                </a:solidFill>
                <a:latin typeface="Arial" charset="0"/>
                <a:cs typeface="Arial" charset="0"/>
              </a:defRPr>
            </a:lvl4pPr>
            <a:lvl5pPr marL="2080031" indent="-231115" eaLnBrk="0" hangingPunct="0">
              <a:defRPr>
                <a:solidFill>
                  <a:schemeClr val="tx1"/>
                </a:solidFill>
                <a:latin typeface="Arial" charset="0"/>
                <a:cs typeface="Arial" charset="0"/>
              </a:defRPr>
            </a:lvl5pPr>
            <a:lvl6pPr marL="2542261" indent="-231115" eaLnBrk="0" fontAlgn="base" hangingPunct="0">
              <a:spcBef>
                <a:spcPct val="0"/>
              </a:spcBef>
              <a:spcAft>
                <a:spcPct val="0"/>
              </a:spcAft>
              <a:defRPr>
                <a:solidFill>
                  <a:schemeClr val="tx1"/>
                </a:solidFill>
                <a:latin typeface="Arial" charset="0"/>
                <a:cs typeface="Arial" charset="0"/>
              </a:defRPr>
            </a:lvl6pPr>
            <a:lvl7pPr marL="3004490" indent="-231115" eaLnBrk="0" fontAlgn="base" hangingPunct="0">
              <a:spcBef>
                <a:spcPct val="0"/>
              </a:spcBef>
              <a:spcAft>
                <a:spcPct val="0"/>
              </a:spcAft>
              <a:defRPr>
                <a:solidFill>
                  <a:schemeClr val="tx1"/>
                </a:solidFill>
                <a:latin typeface="Arial" charset="0"/>
                <a:cs typeface="Arial" charset="0"/>
              </a:defRPr>
            </a:lvl7pPr>
            <a:lvl8pPr marL="3466719" indent="-231115" eaLnBrk="0" fontAlgn="base" hangingPunct="0">
              <a:spcBef>
                <a:spcPct val="0"/>
              </a:spcBef>
              <a:spcAft>
                <a:spcPct val="0"/>
              </a:spcAft>
              <a:defRPr>
                <a:solidFill>
                  <a:schemeClr val="tx1"/>
                </a:solidFill>
                <a:latin typeface="Arial" charset="0"/>
                <a:cs typeface="Arial" charset="0"/>
              </a:defRPr>
            </a:lvl8pPr>
            <a:lvl9pPr marL="3928948" indent="-231115" eaLnBrk="0" fontAlgn="base" hangingPunct="0">
              <a:spcBef>
                <a:spcPct val="0"/>
              </a:spcBef>
              <a:spcAft>
                <a:spcPct val="0"/>
              </a:spcAft>
              <a:defRPr>
                <a:solidFill>
                  <a:schemeClr val="tx1"/>
                </a:solidFill>
                <a:latin typeface="Arial" charset="0"/>
                <a:cs typeface="Arial" charset="0"/>
              </a:defRPr>
            </a:lvl9pPr>
          </a:lstStyle>
          <a:p>
            <a:pPr eaLnBrk="1" hangingPunct="1"/>
            <a:fld id="{CDFC488A-3412-4126-A763-E94DFD101046}" type="slidenum">
              <a:rPr lang="en-GB">
                <a:latin typeface="Times New Roman" pitchFamily="18" charset="0"/>
                <a:cs typeface="Times New Roman" pitchFamily="18" charset="0"/>
              </a:rPr>
              <a:pPr eaLnBrk="1" hangingPunct="1"/>
              <a:t>6</a:t>
            </a:fld>
            <a:endParaRPr lang="en-GB" dirty="0">
              <a:latin typeface="Times New Roman" pitchFamily="18" charset="0"/>
              <a:cs typeface="Times New Roman" pitchFamily="18"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dirty="0" smtClean="0"/>
          </a:p>
        </p:txBody>
      </p:sp>
    </p:spTree>
    <p:extLst>
      <p:ext uri="{BB962C8B-B14F-4D97-AF65-F5344CB8AC3E}">
        <p14:creationId xmlns:p14="http://schemas.microsoft.com/office/powerpoint/2010/main" val="1080839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FF0D9B3-F114-4963-BAC9-9350FD86C961}" type="slidenum">
              <a:rPr lang="en-US" smtClean="0"/>
              <a:pPr/>
              <a:t>8</a:t>
            </a:fld>
            <a:endParaRPr lang="en-US" dirty="0"/>
          </a:p>
        </p:txBody>
      </p:sp>
    </p:spTree>
    <p:extLst>
      <p:ext uri="{BB962C8B-B14F-4D97-AF65-F5344CB8AC3E}">
        <p14:creationId xmlns:p14="http://schemas.microsoft.com/office/powerpoint/2010/main" val="2619722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0D4F1D2-2594-4B7B-878A-EA29A0527524}" type="slidenum">
              <a:rPr lang="en-ZA" smtClean="0"/>
              <a:t>12</a:t>
            </a:fld>
            <a:endParaRPr lang="en-ZA"/>
          </a:p>
        </p:txBody>
      </p:sp>
    </p:spTree>
    <p:extLst>
      <p:ext uri="{BB962C8B-B14F-4D97-AF65-F5344CB8AC3E}">
        <p14:creationId xmlns:p14="http://schemas.microsoft.com/office/powerpoint/2010/main" val="1842406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smtClean="0"/>
          </a:p>
        </p:txBody>
      </p:sp>
      <p:sp>
        <p:nvSpPr>
          <p:cNvPr id="4" name="Slide Number Placeholder 3"/>
          <p:cNvSpPr>
            <a:spLocks noGrp="1"/>
          </p:cNvSpPr>
          <p:nvPr>
            <p:ph type="sldNum" sz="quarter" idx="5"/>
          </p:nvPr>
        </p:nvSpPr>
        <p:spPr/>
        <p:txBody>
          <a:bodyPr/>
          <a:lstStyle/>
          <a:p>
            <a:pPr>
              <a:defRPr/>
            </a:pPr>
            <a:fld id="{C818C345-AD0D-4E55-A41A-CC9BC4C3ECD4}" type="slidenum">
              <a:rPr lang="en-GB" smtClean="0"/>
              <a:pPr>
                <a:defRPr/>
              </a:pPr>
              <a:t>18</a:t>
            </a:fld>
            <a:endParaRPr lang="en-GB"/>
          </a:p>
        </p:txBody>
      </p:sp>
    </p:spTree>
    <p:extLst>
      <p:ext uri="{BB962C8B-B14F-4D97-AF65-F5344CB8AC3E}">
        <p14:creationId xmlns:p14="http://schemas.microsoft.com/office/powerpoint/2010/main" val="459493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Represent whole energy system of commodities linked</a:t>
            </a:r>
            <a:r>
              <a:rPr lang="en-ZA" baseline="0" dirty="0" smtClean="0"/>
              <a:t> to technologies</a:t>
            </a:r>
          </a:p>
          <a:p>
            <a:r>
              <a:rPr lang="en-ZA" baseline="0" dirty="0" smtClean="0"/>
              <a:t>These form alternative pathways for supplying energy services</a:t>
            </a:r>
          </a:p>
          <a:p>
            <a:r>
              <a:rPr lang="en-ZA" baseline="0" dirty="0" smtClean="0"/>
              <a:t>Also enables us to see the knock-on effects of decisions in one sector on another sector in the energy system</a:t>
            </a:r>
          </a:p>
          <a:p>
            <a:r>
              <a:rPr lang="en-ZA" baseline="0" dirty="0" smtClean="0"/>
              <a:t>Horizontal integration – the reference energy system links supply and demand from left to right</a:t>
            </a:r>
          </a:p>
          <a:p>
            <a:r>
              <a:rPr lang="en-ZA" baseline="0" dirty="0" smtClean="0"/>
              <a:t>The energy services in different sectors integrate vertically drawing from the same primary energy sources and in some cases secondary energy sources</a:t>
            </a:r>
            <a:r>
              <a:rPr lang="en-ZA" dirty="0" smtClean="0"/>
              <a:t> </a:t>
            </a:r>
            <a:endParaRPr lang="en-ZA" dirty="0"/>
          </a:p>
        </p:txBody>
      </p:sp>
      <p:sp>
        <p:nvSpPr>
          <p:cNvPr id="4" name="Slide Number Placeholder 3"/>
          <p:cNvSpPr>
            <a:spLocks noGrp="1"/>
          </p:cNvSpPr>
          <p:nvPr>
            <p:ph type="sldNum" sz="quarter" idx="10"/>
          </p:nvPr>
        </p:nvSpPr>
        <p:spPr/>
        <p:txBody>
          <a:bodyPr/>
          <a:lstStyle/>
          <a:p>
            <a:fld id="{90D4F1D2-2594-4B7B-878A-EA29A0527524}" type="slidenum">
              <a:rPr lang="en-ZA" smtClean="0"/>
              <a:t>20</a:t>
            </a:fld>
            <a:endParaRPr lang="en-ZA"/>
          </a:p>
        </p:txBody>
      </p:sp>
    </p:spTree>
    <p:extLst>
      <p:ext uri="{BB962C8B-B14F-4D97-AF65-F5344CB8AC3E}">
        <p14:creationId xmlns:p14="http://schemas.microsoft.com/office/powerpoint/2010/main" val="75743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9D7929-6C67-4290-94BD-6F098F7CF483}" type="slidenum">
              <a:rPr lang="de-DE"/>
              <a:pPr/>
              <a:t>23</a:t>
            </a:fld>
            <a:endParaRPr lang="de-DE"/>
          </a:p>
        </p:txBody>
      </p:sp>
      <p:sp>
        <p:nvSpPr>
          <p:cNvPr id="305154" name="Rectangle 2"/>
          <p:cNvSpPr>
            <a:spLocks noGrp="1" noRot="1" noChangeAspect="1" noChangeArrowheads="1" noTextEdit="1"/>
          </p:cNvSpPr>
          <p:nvPr>
            <p:ph type="sldImg"/>
          </p:nvPr>
        </p:nvSpPr>
        <p:spPr>
          <a:ln/>
        </p:spPr>
      </p:sp>
      <p:sp>
        <p:nvSpPr>
          <p:cNvPr id="5" name="Notes Placeholder 4"/>
          <p:cNvSpPr>
            <a:spLocks noGrp="1"/>
          </p:cNvSpPr>
          <p:nvPr>
            <p:ph type="body" sz="quarter" idx="10"/>
          </p:nvPr>
        </p:nvSpPr>
        <p:spPr/>
        <p:txBody>
          <a:bodyPr>
            <a:normAutofit/>
          </a:bodyPr>
          <a:lstStyle/>
          <a:p>
            <a:endParaRPr lang="en-GB"/>
          </a:p>
        </p:txBody>
      </p:sp>
    </p:spTree>
    <p:extLst>
      <p:ext uri="{BB962C8B-B14F-4D97-AF65-F5344CB8AC3E}">
        <p14:creationId xmlns:p14="http://schemas.microsoft.com/office/powerpoint/2010/main" val="34336124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9A259-A3B3-4FB7-B844-6761D5AC1B50}" type="slidenum">
              <a:rPr lang="en-US" smtClean="0"/>
              <a:pPr/>
              <a:t>‹#›</a:t>
            </a:fld>
            <a:r>
              <a:rPr lang="en-US" smtClean="0"/>
              <a:t>a</a:t>
            </a:r>
            <a:endParaRPr lang="en-US"/>
          </a:p>
        </p:txBody>
      </p:sp>
      <p:sp>
        <p:nvSpPr>
          <p:cNvPr id="7" name="Rectangle 10"/>
          <p:cNvSpPr>
            <a:spLocks noChangeArrowheads="1"/>
          </p:cNvSpPr>
          <p:nvPr userDrawn="1"/>
        </p:nvSpPr>
        <p:spPr bwMode="auto">
          <a:xfrm>
            <a:off x="152400" y="1752600"/>
            <a:ext cx="8991600" cy="5105400"/>
          </a:xfrm>
          <a:prstGeom prst="rect">
            <a:avLst/>
          </a:prstGeom>
          <a:solidFill>
            <a:srgbClr val="DDDDDD"/>
          </a:solidFill>
          <a:ln>
            <a:noFill/>
          </a:ln>
          <a:effectLst/>
          <a:extLst>
            <a:ext uri="{91240B29-F687-4F45-9708-019B960494DF}">
              <a14:hiddenLine xmlns:a14="http://schemas.microsoft.com/office/drawing/2010/main" w="9525">
                <a:solidFill>
                  <a:schemeClr val="tx1">
                    <a:alpha val="50000"/>
                  </a:schemeClr>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Rectangle 8"/>
          <p:cNvSpPr>
            <a:spLocks noChangeArrowheads="1"/>
          </p:cNvSpPr>
          <p:nvPr userDrawn="1"/>
        </p:nvSpPr>
        <p:spPr bwMode="auto">
          <a:xfrm>
            <a:off x="0" y="1752600"/>
            <a:ext cx="9144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Rectangle 9"/>
          <p:cNvSpPr>
            <a:spLocks noChangeArrowheads="1"/>
          </p:cNvSpPr>
          <p:nvPr userDrawn="1"/>
        </p:nvSpPr>
        <p:spPr bwMode="auto">
          <a:xfrm>
            <a:off x="0" y="1905000"/>
            <a:ext cx="152400" cy="49530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0" name="Picture 20"/>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227013" y="228600"/>
            <a:ext cx="312578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9411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FD73D-7CF2-4A79-A6BE-9B699D405D22}" type="slidenum">
              <a:rPr lang="en-US" smtClean="0"/>
              <a:pPr/>
              <a:t>‹#›</a:t>
            </a:fld>
            <a:endParaRPr lang="en-US"/>
          </a:p>
        </p:txBody>
      </p:sp>
    </p:spTree>
    <p:extLst>
      <p:ext uri="{BB962C8B-B14F-4D97-AF65-F5344CB8AC3E}">
        <p14:creationId xmlns:p14="http://schemas.microsoft.com/office/powerpoint/2010/main" val="3278016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AAC37-EC50-4B9C-9165-B469D07A598C}" type="slidenum">
              <a:rPr lang="en-US" smtClean="0"/>
              <a:pPr/>
              <a:t>‹#›</a:t>
            </a:fld>
            <a:endParaRPr lang="en-US"/>
          </a:p>
        </p:txBody>
      </p:sp>
    </p:spTree>
    <p:extLst>
      <p:ext uri="{BB962C8B-B14F-4D97-AF65-F5344CB8AC3E}">
        <p14:creationId xmlns:p14="http://schemas.microsoft.com/office/powerpoint/2010/main" val="4182523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58CD02-4044-4610-9EE5-770F3FA3F00B}" type="slidenum">
              <a:rPr lang="en-US"/>
              <a:pPr>
                <a:defRPr/>
              </a:pPr>
              <a:t>‹#›</a:t>
            </a:fld>
            <a:endParaRPr lang="en-US"/>
          </a:p>
        </p:txBody>
      </p:sp>
    </p:spTree>
    <p:extLst>
      <p:ext uri="{BB962C8B-B14F-4D97-AF65-F5344CB8AC3E}">
        <p14:creationId xmlns:p14="http://schemas.microsoft.com/office/powerpoint/2010/main" val="4100402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F4EB8-5D5E-4253-9E09-ED1A6AE41057}" type="slidenum">
              <a:rPr lang="en-US" smtClean="0"/>
              <a:pPr/>
              <a:t>‹#›</a:t>
            </a:fld>
            <a:endParaRPr lang="en-US"/>
          </a:p>
        </p:txBody>
      </p:sp>
    </p:spTree>
    <p:extLst>
      <p:ext uri="{BB962C8B-B14F-4D97-AF65-F5344CB8AC3E}">
        <p14:creationId xmlns:p14="http://schemas.microsoft.com/office/powerpoint/2010/main" val="2368633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AF5681-721F-47A1-B10D-418A047FA7BC}" type="slidenum">
              <a:rPr lang="en-US" smtClean="0"/>
              <a:pPr/>
              <a:t>‹#›</a:t>
            </a:fld>
            <a:endParaRPr lang="en-US"/>
          </a:p>
        </p:txBody>
      </p:sp>
    </p:spTree>
    <p:extLst>
      <p:ext uri="{BB962C8B-B14F-4D97-AF65-F5344CB8AC3E}">
        <p14:creationId xmlns:p14="http://schemas.microsoft.com/office/powerpoint/2010/main" val="1213369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E96B2-463D-41BD-BCCC-E7F456CCFB4D}" type="slidenum">
              <a:rPr lang="en-US" smtClean="0"/>
              <a:pPr/>
              <a:t>‹#›</a:t>
            </a:fld>
            <a:endParaRPr lang="en-US"/>
          </a:p>
        </p:txBody>
      </p:sp>
    </p:spTree>
    <p:extLst>
      <p:ext uri="{BB962C8B-B14F-4D97-AF65-F5344CB8AC3E}">
        <p14:creationId xmlns:p14="http://schemas.microsoft.com/office/powerpoint/2010/main" val="973592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653287-D7AE-401B-9C29-33D00486F0CD}" type="slidenum">
              <a:rPr lang="en-US" smtClean="0"/>
              <a:pPr/>
              <a:t>‹#›</a:t>
            </a:fld>
            <a:endParaRPr lang="en-US"/>
          </a:p>
        </p:txBody>
      </p:sp>
    </p:spTree>
    <p:extLst>
      <p:ext uri="{BB962C8B-B14F-4D97-AF65-F5344CB8AC3E}">
        <p14:creationId xmlns:p14="http://schemas.microsoft.com/office/powerpoint/2010/main" val="311544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B14CED-1B56-437C-8820-4F5A5AA08499}" type="slidenum">
              <a:rPr lang="en-US" smtClean="0"/>
              <a:pPr/>
              <a:t>‹#›</a:t>
            </a:fld>
            <a:endParaRPr lang="en-US"/>
          </a:p>
        </p:txBody>
      </p:sp>
    </p:spTree>
    <p:extLst>
      <p:ext uri="{BB962C8B-B14F-4D97-AF65-F5344CB8AC3E}">
        <p14:creationId xmlns:p14="http://schemas.microsoft.com/office/powerpoint/2010/main" val="2676694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B3250C-FB72-4B47-B08E-129C1D9FA03E}" type="slidenum">
              <a:rPr lang="en-US" smtClean="0"/>
              <a:pPr/>
              <a:t>‹#›</a:t>
            </a:fld>
            <a:endParaRPr lang="en-US"/>
          </a:p>
        </p:txBody>
      </p:sp>
    </p:spTree>
    <p:extLst>
      <p:ext uri="{BB962C8B-B14F-4D97-AF65-F5344CB8AC3E}">
        <p14:creationId xmlns:p14="http://schemas.microsoft.com/office/powerpoint/2010/main" val="3391473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70674B-05DE-44FC-8AC4-2C620D1ED6BF}" type="slidenum">
              <a:rPr lang="en-US" smtClean="0"/>
              <a:pPr/>
              <a:t>‹#›</a:t>
            </a:fld>
            <a:endParaRPr lang="en-US"/>
          </a:p>
        </p:txBody>
      </p:sp>
    </p:spTree>
    <p:extLst>
      <p:ext uri="{BB962C8B-B14F-4D97-AF65-F5344CB8AC3E}">
        <p14:creationId xmlns:p14="http://schemas.microsoft.com/office/powerpoint/2010/main" val="3778062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3BE325-785C-4E96-BD19-892B82E21390}" type="slidenum">
              <a:rPr lang="en-US" smtClean="0"/>
              <a:pPr/>
              <a:t>‹#›</a:t>
            </a:fld>
            <a:endParaRPr lang="en-US"/>
          </a:p>
        </p:txBody>
      </p:sp>
    </p:spTree>
    <p:extLst>
      <p:ext uri="{BB962C8B-B14F-4D97-AF65-F5344CB8AC3E}">
        <p14:creationId xmlns:p14="http://schemas.microsoft.com/office/powerpoint/2010/main" val="2145052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283832-4C0B-4388-A521-599D71E9E452}" type="slidenum">
              <a:rPr lang="en-US" smtClean="0"/>
              <a:pPr/>
              <a:t>‹#›</a:t>
            </a:fld>
            <a:endParaRPr lang="en-US"/>
          </a:p>
        </p:txBody>
      </p:sp>
      <p:sp>
        <p:nvSpPr>
          <p:cNvPr id="7" name="Rectangle 10"/>
          <p:cNvSpPr>
            <a:spLocks noChangeArrowheads="1"/>
          </p:cNvSpPr>
          <p:nvPr userDrawn="1"/>
        </p:nvSpPr>
        <p:spPr bwMode="auto">
          <a:xfrm>
            <a:off x="0" y="1066800"/>
            <a:ext cx="9144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Rectangle 11"/>
          <p:cNvSpPr>
            <a:spLocks noChangeArrowheads="1"/>
          </p:cNvSpPr>
          <p:nvPr userDrawn="1"/>
        </p:nvSpPr>
        <p:spPr bwMode="auto">
          <a:xfrm>
            <a:off x="0" y="1219200"/>
            <a:ext cx="1524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002A6C"/>
              </a:solidFill>
              <a:latin typeface="Times" charset="0"/>
            </a:endParaRPr>
          </a:p>
        </p:txBody>
      </p:sp>
    </p:spTree>
    <p:extLst>
      <p:ext uri="{BB962C8B-B14F-4D97-AF65-F5344CB8AC3E}">
        <p14:creationId xmlns:p14="http://schemas.microsoft.com/office/powerpoint/2010/main" val="21819868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7"/>
          <p:cNvSpPr>
            <a:spLocks noGrp="1" noChangeArrowheads="1"/>
          </p:cNvSpPr>
          <p:nvPr>
            <p:ph type="subTitle" idx="1"/>
          </p:nvPr>
        </p:nvSpPr>
        <p:spPr>
          <a:xfrm>
            <a:off x="606972" y="3264489"/>
            <a:ext cx="8029575" cy="3200400"/>
          </a:xfrm>
        </p:spPr>
        <p:txBody>
          <a:bodyPr/>
          <a:lstStyle/>
          <a:p>
            <a:pPr eaLnBrk="1" hangingPunct="1"/>
            <a:endParaRPr lang="en-US" dirty="0">
              <a:ea typeface="ＭＳ Ｐゴシック" pitchFamily="-110" charset="-128"/>
            </a:endParaRPr>
          </a:p>
          <a:p>
            <a:pPr eaLnBrk="1" hangingPunct="1"/>
            <a:endParaRPr lang="en-US" dirty="0" smtClean="0">
              <a:ea typeface="ＭＳ Ｐゴシック" pitchFamily="-110" charset="-128"/>
            </a:endParaRPr>
          </a:p>
          <a:p>
            <a:pPr eaLnBrk="1" hangingPunct="1"/>
            <a:endParaRPr lang="en-US" dirty="0" smtClean="0">
              <a:ea typeface="ＭＳ Ｐゴシック" pitchFamily="-110" charset="-128"/>
            </a:endParaRPr>
          </a:p>
        </p:txBody>
      </p:sp>
      <p:sp>
        <p:nvSpPr>
          <p:cNvPr id="2" name="TextBox 1"/>
          <p:cNvSpPr txBox="1"/>
          <p:nvPr/>
        </p:nvSpPr>
        <p:spPr>
          <a:xfrm>
            <a:off x="609600" y="2064160"/>
            <a:ext cx="7772400" cy="1200329"/>
          </a:xfrm>
          <a:prstGeom prst="rect">
            <a:avLst/>
          </a:prstGeom>
          <a:noFill/>
        </p:spPr>
        <p:txBody>
          <a:bodyPr wrap="square" rtlCol="0">
            <a:spAutoFit/>
          </a:bodyPr>
          <a:lstStyle/>
          <a:p>
            <a:pPr algn="ctr"/>
            <a:r>
              <a:rPr lang="en-US" sz="2400" dirty="0" smtClean="0"/>
              <a:t>An Overview of Energy System Modelling for Evaluating Energy Demand, GHG Mitigation Measures &amp; Scenarios – LEAP and Other Platforms</a:t>
            </a:r>
            <a:endParaRPr lang="en-US" sz="2400" b="1"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902" y="228600"/>
            <a:ext cx="3352801" cy="1114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2225" y="6003288"/>
            <a:ext cx="2881775" cy="638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6902" y="6003287"/>
            <a:ext cx="2937325" cy="6659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7" descr="http://www.clker.com/cliparts/d/0/2/6/11949868341712633854toy_paper_plane_01.svg.hi.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37245" y="4698887"/>
            <a:ext cx="1765976" cy="1548172"/>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Curved Connector 11"/>
          <p:cNvCxnSpPr/>
          <p:nvPr/>
        </p:nvCxnSpPr>
        <p:spPr>
          <a:xfrm rot="10800000" flipV="1">
            <a:off x="3657600" y="3295188"/>
            <a:ext cx="2969841" cy="1634297"/>
          </a:xfrm>
          <a:prstGeom prst="curvedConnector3">
            <a:avLst>
              <a:gd name="adj1" fmla="val 50000"/>
            </a:avLst>
          </a:prstGeom>
          <a:ln w="57150">
            <a:solidFill>
              <a:srgbClr val="00B05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9" name="Picture 4" descr="\\SEASRVR\Folder Redirection\Zanie\My Documents\Zanie\Project 19 EED\CPD course 2014\SEA logo tex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1680" y="5638801"/>
            <a:ext cx="2287079" cy="1050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0519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52128"/>
          </a:xfrm>
        </p:spPr>
        <p:txBody>
          <a:bodyPr>
            <a:normAutofit fontScale="90000"/>
          </a:bodyPr>
          <a:lstStyle/>
          <a:p>
            <a:r>
              <a:rPr lang="en-ZA" dirty="0" smtClean="0"/>
              <a:t>Modelling Best Practice</a:t>
            </a:r>
            <a:endParaRPr lang="en-ZA" dirty="0"/>
          </a:p>
        </p:txBody>
      </p:sp>
      <p:sp>
        <p:nvSpPr>
          <p:cNvPr id="3" name="Content Placeholder 2"/>
          <p:cNvSpPr>
            <a:spLocks noGrp="1"/>
          </p:cNvSpPr>
          <p:nvPr>
            <p:ph idx="1"/>
          </p:nvPr>
        </p:nvSpPr>
        <p:spPr>
          <a:xfrm>
            <a:off x="326368" y="1371600"/>
            <a:ext cx="8229600" cy="4128864"/>
          </a:xfrm>
        </p:spPr>
        <p:txBody>
          <a:bodyPr>
            <a:normAutofit fontScale="85000" lnSpcReduction="20000"/>
          </a:bodyPr>
          <a:lstStyle/>
          <a:p>
            <a:r>
              <a:rPr lang="en-ZA" dirty="0" smtClean="0"/>
              <a:t>Well documented</a:t>
            </a:r>
          </a:p>
          <a:p>
            <a:r>
              <a:rPr lang="en-ZA" dirty="0" smtClean="0"/>
              <a:t>Well explained to stakeholders</a:t>
            </a:r>
          </a:p>
          <a:p>
            <a:r>
              <a:rPr lang="en-ZA" dirty="0" smtClean="0"/>
              <a:t>Replicable methodology in the public domain</a:t>
            </a:r>
          </a:p>
          <a:p>
            <a:r>
              <a:rPr lang="en-ZA" dirty="0" smtClean="0"/>
              <a:t>Transparent assumptions</a:t>
            </a:r>
          </a:p>
          <a:p>
            <a:r>
              <a:rPr lang="en-ZA" dirty="0" smtClean="0"/>
              <a:t>Aggregate sensitive information so you can publish into the public domain</a:t>
            </a:r>
          </a:p>
          <a:p>
            <a:r>
              <a:rPr lang="en-ZA" dirty="0" smtClean="0"/>
              <a:t>Data – make do with what you have to make an analysis.</a:t>
            </a:r>
          </a:p>
          <a:p>
            <a:r>
              <a:rPr lang="en-ZA" dirty="0" smtClean="0"/>
              <a:t>Exercise caution on spending time on data improvement if returns are limited</a:t>
            </a:r>
            <a:endParaRPr lang="en-ZA" dirty="0"/>
          </a:p>
        </p:txBody>
      </p:sp>
      <p:sp>
        <p:nvSpPr>
          <p:cNvPr id="4" name="AutoShape 2" descr="data:image/jpeg;base64,/9j/4AAQSkZJRgABAQAAAQABAAD/2wCEAAkGBxQTEhUUExQWFhQXGBwaGBgYGBgXFhgYHhQdFxwbFBgYHCggHhwlHRcXITEiJSkuLi4uGh8zODMsNygtLisBCgoKDg0OFxAQGiwcHBwsLCwsLCwsLCwsLCwsLCwsLCwsLCwsLCwsLCwsLCwsLCwsLCwsLCwsLCwsLCwsNywsN//AABEIAKgBLAMBIgACEQEDEQH/xAAcAAEAAgMBAQEAAAAAAAAAAAAABAUDBgcIAgH/xABIEAABAwIDBAcFBQYDBQkAAAABAAIRAwQSITEFBkFRBxMiYXGBkTKhscHwFHKC0fEjQlJikqIVsuEWJTNUswgkNENTc4OU0v/EABcBAQEBAQAAAAAAAAAAAAAAAAABAgP/xAAcEQEBAQADAAMAAAAAAAAAAAAAARECEjEhQVH/2gAMAwEAAhEDEQA/AO4oiICIiAiIgIiICIiAqLeDb3UuFNsF5EmeAnlzOf0VM27tVtvSxnU5NHM9/cPrVc+2ptOQ6rMvPH8lKsmtibvDWGcFw+6PlCzt3zY3/i0qjdfZE/GIy5rntLb7jxKz3O2w5oxctZIPNTW+sdY2btSlXaHU3SDIg5GRrkVMXCqm1yCRAg8TrHfGqlW+8zmjsOLfBx+I8SU1OrtajXd/Tp+24D1J9BmuTXm8tSoO27ENYdmAeYB4xksH+NvdkTkNPLlwhLyJwdOvd5abB2QXn+kc8yc/cta2lvnV0DmUwTEtGJze8l0j+1az/iOLMRMc4dy5Z6Kuu8UnCcs4BaAfdpr71m2tTjF7cb11nAtNaoZ5FrTE86YBVRX2i0mde8kn4yqurkA08TIyzHPF2ZgwNDl2ljqWVSTGcx2gObRInTQwY5qNZi/oX4BzDfQeIWZu8OH2SW+BLfgVrLtnV9QCIOYOUT7o4TPJfdDY1Z2rSJ4HX9FfhlsrN8arYw1Knm8u/wA8rYNldIDgAKrQ/vnA7zEYSfCFo1LYTxqDllrx+ipf+FOABjziRCaZHVtnb029Ue3gPJ8D+6cPvVxTqBwlpBHMGR7lxKtbvByGnl8lYbK2pXomWlzfAa95BEHzV7J0dfRapsnfFruzWbhI/eaDHm3X0lbRRqhwDmkEHQhallYvGz19oiKoIiICIiAiIgIiICIiAiIgIiIC+ajw0EkgAak5BfS59vNvCalRzGmKbCRw7RBgk+eiUkfm9d02tWxF37NjSGDnxc4+OQjkFzu+2wS4jRoOQ7pV9eV3GmXHQjIcYWm3rCZLQp63PhOFdpzalBrqjixvaIBcRIHZETAOpz+oWv297hJaealbDuHC5ZVa72DJzgEaYTPP5LOLqfWqwJOnDwWG2q9ozkrXfFjRUphnsOaXtHKXaHwiFS3tQNblqrhq31AzUqlbQyXeK1zZly8vDStouH4qceqlhquF6S6Bp9aK9tWYm4gB2e1mcgZ0k8TOXh3qlbQwqys6wLQMsuf13LLS6s7FsB2EtGZGogAgQCTlm4cTIJ145mMaRAECdJJHdOnjoNVTi5wfMc+Wevfl71lZW4kjkPlp3ZSUXVsKg5QNDB0/LULM2SJbOkcz4g5Z6Z+KrbavmBIg/u8JHEyOMfXG1pXIzBEnvMmUQD5kuPDIBozHfPnr6Sc32xsCY9xyP19SsVW8YQYBE5yfLMEdw7lX1cBknugzM93cfXXmkKsatdgMCPo/qo5eHzy5aDy9FFNdgAGuus55e79Fktmtzyju/JVPGStUw+yBl+asNi7cNN06HiOB8R89VXYuGfpl6rDc0JEjI/XBWJXUdm7RZWbLTmNRxH+nepi45sza76LwQS13PmPy8V0TYe9FOtDXEMf35NPgTp4FalYsX6IiqCIiAiIgIiICIiAiIgIiII20q5ZSqPGrWOI8Q0ke9cMv6+Elzz2Qc+ZA/P5rqO/W1gyn1QOsF/hwb5xPgBzXFN5bnFI4FY5VvjEe43nc9+U4fDKPBfr7mWYiddFqZtzOvFWmy77AMLicIOusJVlfF1Sk8lWfZXPe2mCcTnBo5STAPlK2O6rUjERn5R9FV1pUH2im7+fLliIIHvISVLGzb9VuqY2MyH9k/wArw6fRzPf3qi2dLzicfAcltW99mH0HEDSNeQdJI849StToUixXTK2rZtFrRPE6n5K2kFs8tO9VuyafZBKmXjQBkZKlViqOBmAsNAQ5frXwFFbU7SirOpVgLE24znjzGSg1a2ULB1pVRe2t36DgpbrrF5+fDmfitfpVxCz07kqYur0VXHQR4ZzqeKhvqEZAxznu5/ko7LidSR+i+eu14hMNZmOMj61+gpX2nQAyRr3KvZVHE+AWQHIEajVIVfWjiR9QpTY0VLbXZAzhTKVbOVph+7Ssw5ukEeqo7dzmHUkLYjVB1VHtJhaSW+f1zRZW37ub2ubhY4yNMJ1HgeHvW9Wm0adTQweRyP8Ar5LgX2lwh3HQL7/2tLNXn5eK0zXoQFfq87V+klzD2SRGk5Qtk3X6VQXBrn4uYJHu5ImOyooeytpMrsD2HxHEeP5qYgIiICIiAiIgKBtu/wCpoueIxQQwHi+DA79J8ip65t0lbb/adSM2sHa4EPImRlnDSBrx5oNY21tA1HE4iSTnOs961a/ZInmfRSH3RdJOfnmQvl2HDLjmPTRcnVrO2LYszGUnIKDZ1Do5SdtXcuDR6qMxwOi1nwms4pgfJfrGgPYToHtJ8A4FYqdbPNZSJSFbvebapPa+mXAOLC1o75DgTHhEqmq0zhgjNaxQr/tQeGQ+vNbPUuIY2ecH68/epVjYNjklhnLl38FmujlHFRba4AAjVYri6jVEfNR8DNRRcQZIUOvegmFDuLo6KyFqwfdAnLivnrVUUKpJnnr4qZ1nBVNTqdSFmp1lAbUiF9trILNt3wX2+tyVK+4718/aiNCg2BhGvHvU22uGnUwPrmtXtq5hTaLyT+SDaKrWQC0j5eim2zQMyQtdp58VPLBGRlWIu31aQ4j4Knv7tucKurVTmCVX17qJn3aqoj7S2k3TTWIWbdTo9vNptFVrm0LckjrXyXuA1NJgjEJymQNczC0/a9QkkDmvUvR8P92WMf8ALUf+k1Ea/uD0W0dm1uv651argLAXMa1rcRBLmjMz2YGejnDOVtm8OwKF7SNK4YHN1adHsd/FTdq136GRkrREHJd3a9XZl6La5cSwmG1D7L6ZMNcOWmY4EeBPWlqPSdu/9rsnlgPX0Zq0iPaJaJcwfebIjnhPBfXRzt77RY03VXjrGdhxJiYAIOevZLc+corbEREQREQEREGOvWDGue4w1oJJ5ACSfRed94tquq1XvcAC5xcc5iTkCO4ZeS7B0l7T6mzLZg1Th/CM3eRgD8S4LeVy52Wfr8Fnk3xn2/TXwjF4/XfzS2o17tlzUpBoZbUTVquOQAgw0QM3ODTHDsmSFit7apcPp0KQxPe4MaNBJPEx7I1mMhJXeaG47aGyq1jQLesq0ntdUcID6rmRifAJDZgACYAGqSLyrzzuhuldbTqltBoAAJdUfiFJsRDS5rT2jOTdVuVx0KbQA7L7V3cKlQE+tKPeuz7j7uDZ9nStsWMtkudwL3HE7D/LJMTnCvlcY15x2f0P7SfUwvZTpNiesdUa5vgGsJcT4gDvW0bV6FiLNvUVi68aCXg5UqvHCyc2EaAnXjrI7MiZDtXjipYPp1HMe0texxa9p1a4GCD5q0p1CWhrtR9SvR+9m5NrfiarMNUCG1mQ2oOQcf3m9zp4xC5xvd0XNtbd9wy5LxTw9h1MS7E8M9oOy9qdDp35Zsrc5Ro1vUMa+nzWG5qHQSVMoUkrUhHf6eqkVU0qZ1KiXlfPwVhcnC1UgaXGc4WmL6mUqkacfis9vUJMqE1yktMaIqWavBfBqLAayNKozBfgk5c/hyTFCF0Z+X170TVpQpgNA4qdSYSI+vcq62uM5yVtQqn6+SFfTHEQFldWd5awv0PWB7x9SiMVVxhVt1kJU+4cqXa1Q4YCCtv2gx4L1burbdVZWtMiCyhSafEUmj5Lzz0d7D+131CmfYaesf8AcpkEjwJwt/EvTSQoiIqgqenutaNxYaDG4jiIEgSeQBgacFcIgIiICIiAvl7wASTAAknkF+VagaC5xDWgSSTAA5klcg6SOkEVAbe2d2P336Ys9Bxw/H4hRb97yfbLlxA7DRhYP5QSQT3mSfOOC1J9AZmYaOXNBUyJOY4k8V0/oz3HqOfTvLlpZTYcVGk5sF5ggPe0jstBMt4kgHIDtY+3TyLnop3M+zs+1V2/t6jew1wzpU9fJ7sieIEDLtT0REW3OiIiAiIgLTulG8DbTqv3qrmwO5jhUJ9Q0fiW4rlG/wDd9beubnhpNDBykjG4j+oD8KlWeue1pBy/1X7cMJAJgDgrC8pgZ8FDILjA9nksxuqjatP2W8zmo1VgaIhT9rVWUyXO4aDieQC1attR7jwHcPgqmpNVkLG2oov2w8VMs6Tqk9Wx74GIhrXOIbIBcQ0GBJGfeEQ60r9FZYmlp0ISE0SBUlZx2vRQmAqXZ0iSixZbOaS1WtuI4+H6qNY04ACntbGeXwWma/QDn8+HgsR1KlVHNgn9fgodMyfqEHxcRC166rYn+A96udpVcLC7u/RUVoJ0Ek8eJ8FnVx2noL2GW06t24Rj/ZUvuNMvI7i4AeNMrqyr939nC3tqNAf+XTa095DRJ8zJ81YLTNEREBERBW3m3rek4tfVaHDUZkjxwgx5qN/tbZ/8wz3/AJLRNsdGN0XvFvdM6lzi6KmIPE5kuLWkOMk55Ktu+hq5ABp3VF54hzH0x/UC+fRZ2/jpOPH9dNO9ln/67SeQn8lT7Z6QaNIHAA483ODW+6SfcuW3fRVtNp7LKbvuVgB5Yw1YKfRhtZ+tJre99ann/QXFNp14/rPvZvrXujhfU7A0Yzssn3k+ZWq2lKpXqCnRpuq1HaMYCT4nkBxJgDiV0TYXQlVJBvLlrW/wUJcSP/ceAB/SfFdX2Bu9bWVPq7ak2m3iRm5x5vee04+JTLU2Txo24nRgKLm3F7hfVbBZSGdNhBkOef3njgPZB/iMEdNRFqRm3REREEREBERAXDdr3U3FckmTVqenWOj3QF3JcC247Dc3DCNK1X06x0KVYgX9QPjD+iwVKuEeCysZ+vL81K2PaNqXVvTqNDqdSqxrhGrS6CHdxWW2ob42Fem+k6tTdTbVZipYo7TecAkg5jIwcxktb6pekumndN15aNrUh+1tcT8PF1MtBe1sfvdhpA4wRxXnRXxn1gfRXYf+zhZNNa7qmcbKdNjeWF73Odlzmkz3rlrWLqHQDc4b2tT4VKGLzp1AAPSo70SUsdh2zuxaXX/iLalUP8TmDGPB47Q8itRvOhjZr/Y6+l9yrP8A1Q9dFRaZc2tuhXZ7ZxVLl/IOqMEd46um33rCOhe3a6ad1cAcj1TveGBdPRF15kFPDUcwaNcQJyJgxnlrlyUtx8PVXnSfuzVtbh9y1uK2rPnE3WlUccxUHAOcTDtM4yMYtVbcSAoqS+oc4X7QdHKeawUqJdnCmULccZQUe3qmQaeJmOJj6CuujDYpudoUg4din+1dyDWEFo8C8sB8Sqa9AdVdHDIfP3rsfQ1u+6jRfcvEGtAYOPVtJ7X4ifRrTxWftb46OiItsCIiAiIgIiICIiAiIgIiICIiAiIgIiIC4b0gU8G0bgRk4tcPxU2z/diXclxTpcEbRbOQNFhn8b2/JStcWv2/DM+5XW6FPFfWwPCpPo0lUtvUkg8NFf7nA/b7c/zH3tKzGq7YvM3SluoLC9IpiLesDUpcm5w+mPukgjuc0cF6ZWndK27gvLCpEdbRmrTPe1pxN/E2R44TwWqxHnCmxbd0W3XVbTtjMBziw9+Km5oH9Rb6Bala5jJTrKqab2Pb7THBw8WmR8Flt6xRfFCqHta5uYcAR4ESF9rbmIiIMV1bsqMdTqND2PBa5rhLXNIggg6heY7qxNC4rUc5pVHMz1Ia4gHzAB816hXAd+7T/et1GmJh8zQYT7yVKsVNOq6IB14R+SyVLrAwkjQeRPDPxXxWZllkearNo3OGGO4kHujP5/BFqZuvsl91Xp0m61HZu4hur3eQxHxhelqFEMa1jRDWgNA5ACAPRc66HdhhtN124QagwU/uA9o+bgB+HvXSUkS0REVQREQEREBERAREQEREBERAREQEREBERAXJum60PWWtUDVr2E+Ba5v+Zy6ytE6Y7MvsWvGtKq0nwcCz4ub6KXxePrk9o7LXNbRuOZv7ef4ne6m5aWCWkahbZuHU/wC/W2vtHPxpuHzWY3Xc1+OE5HRfqLbm8n7WsRb3dxQA7NKs9jfuh5Df7YX1RaOPFWfSVTc3a13iGZeD+E0mlseUeioH3MLnXSPTW4Ncv2fbkmS1mDyYSwe5oWwLUuioO/wu3c4QXhzgP5S84fVsHzW2rpHOiIiAvP22No9fc1qsDtPJH3Rk3+0Bdu3mvOptK9SYLabo+8Ww33kLgYYcj5FStR+F2ecQqS+r4qzjyAA46CfmrC+MGFW0GTVjm6PfCGPTO61o6lZ29N4h7aTA4cnYRIy5GQrREVZEREBERAREQEREBERAREQEREBERAREQEREBVW9ezW3NnXou0fTdHc4DE0+TgCrVUG+e1hQt3tB/a1GlrANRORd4AH1hB53sbVwPanu0jyhbHu3c9TeW7nEANqsn7pcAT6FQ7q1LRJIjgOCjWtKalMk4hjaIzkjEMua5utemVE2ptKnb0nVarg1jRnzPcBxJ5KWuD78bwvubqs3FNOi8sa0QGtjnnmef6LduOcmta342qby8qXGHCHQ1reTWiBJ56k+Kqth7KN1dULacIq1A0u4tbq4g88IMd8LNVqsJzPpwWSxqdVWZUpHthzSzmXYhhA5mYyWG3qKytWUqbKVNoaxjQ1rRoGtEADyCzIi6OYiIg1LpRuMGz3j+NzG/wB4d8GlcXo18v5Sul9K+0w807ZueE43EcHYSA3xgz5hcuubd2cSfio1PC5YC4Z8Qo2ymY7qm3+Ks0etQD5rNZUO0JPHQ6rHutdtF/bPPC4pmP8A5RopVj1EiItMCIiAiIgIiICIiAiIgIiICIiAiIgIiICIiAuNb1Vro1+uq7OuajQ4ggA1GuABwwKeIhozOkHKczmRSzVlxqu3tutqwKdlXoOHtNLHYTlywyCsdK5FZ1Kna0a5rh7YDmdkukH90dkDUydJzRFOq9npMKFf7Ht63/GoUqn36bX/AOYIi0yr/wDYvZ3/ACFp/wDXpf8A5UvZ+79pQOKhbUKTudOkxh9WgIiCyREQFB25Ve2hUNIEvwwIBcczEhozJAJMdyIg5NZ7Hqux9dbXM4iGltJ0RwdBB1VZT2Vey4OtKwAmCaLzOeUBsnNEWerXZTizuH1GRa3DKhcAGmjVAzyl0tyAPE5LrWxei6yt67K7TWe9jsTQ97SwO4GA0aHMZ6gIiuJreERFUEREBERAREQf/9k="/>
          <p:cNvSpPr>
            <a:spLocks noChangeAspect="1" noChangeArrowheads="1"/>
          </p:cNvSpPr>
          <p:nvPr/>
        </p:nvSpPr>
        <p:spPr bwMode="auto">
          <a:xfrm>
            <a:off x="155575" y="-1790700"/>
            <a:ext cx="6657975"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ZA"/>
          </a:p>
        </p:txBody>
      </p:sp>
      <p:sp>
        <p:nvSpPr>
          <p:cNvPr id="5" name="AutoShape 4" descr="data:image/jpeg;base64,/9j/4AAQSkZJRgABAQAAAQABAAD/2wCEAAkGBxQTEhUUExQWFhQXGBwaGBgYGBgXFhgYHhQdFxwbFBgYHCggHhwlHRcXITEiJSkuLi4uGh8zODMsNygtLisBCgoKDg0OFxAQGiwcHBwsLCwsLCwsLCwsLCwsLCwsLCwsLCwsLCwsLCwsLCwsLCwsLCwsLCwsLCwsLCwsNywsN//AABEIAKgBLAMBIgACEQEDEQH/xAAcAAEAAgMBAQEAAAAAAAAAAAAABAUDBgcIAgH/xABIEAABAwIDBAcFBQYDBQkAAAABAAIRAwQSITEFBkFRBxMiYXGBkTKhscHwFHKC0fEjQlJikqIVsuEWJTNUswgkNENTc4OU0v/EABcBAQEBAQAAAAAAAAAAAAAAAAABAgP/xAAcEQEBAQADAAMAAAAAAAAAAAAAARECEjEhQVH/2gAMAwEAAhEDEQA/AO4oiICIiAiIgIiICIiAqLeDb3UuFNsF5EmeAnlzOf0VM27tVtvSxnU5NHM9/cPrVc+2ptOQ6rMvPH8lKsmtibvDWGcFw+6PlCzt3zY3/i0qjdfZE/GIy5rntLb7jxKz3O2w5oxctZIPNTW+sdY2btSlXaHU3SDIg5GRrkVMXCqm1yCRAg8TrHfGqlW+8zmjsOLfBx+I8SU1OrtajXd/Tp+24D1J9BmuTXm8tSoO27ENYdmAeYB4xksH+NvdkTkNPLlwhLyJwdOvd5abB2QXn+kc8yc/cta2lvnV0DmUwTEtGJze8l0j+1az/iOLMRMc4dy5Z6Kuu8UnCcs4BaAfdpr71m2tTjF7cb11nAtNaoZ5FrTE86YBVRX2i0mde8kn4yqurkA08TIyzHPF2ZgwNDl2ljqWVSTGcx2gObRInTQwY5qNZi/oX4BzDfQeIWZu8OH2SW+BLfgVrLtnV9QCIOYOUT7o4TPJfdDY1Z2rSJ4HX9FfhlsrN8arYw1Knm8u/wA8rYNldIDgAKrQ/vnA7zEYSfCFo1LYTxqDllrx+ipf+FOABjziRCaZHVtnb029Ue3gPJ8D+6cPvVxTqBwlpBHMGR7lxKtbvByGnl8lYbK2pXomWlzfAa95BEHzV7J0dfRapsnfFruzWbhI/eaDHm3X0lbRRqhwDmkEHQhallYvGz19oiKoIiICIiAiIgIiICIiAiIgIiIC+ajw0EkgAak5BfS59vNvCalRzGmKbCRw7RBgk+eiUkfm9d02tWxF37NjSGDnxc4+OQjkFzu+2wS4jRoOQ7pV9eV3GmXHQjIcYWm3rCZLQp63PhOFdpzalBrqjixvaIBcRIHZETAOpz+oWv297hJaealbDuHC5ZVa72DJzgEaYTPP5LOLqfWqwJOnDwWG2q9ozkrXfFjRUphnsOaXtHKXaHwiFS3tQNblqrhq31AzUqlbQyXeK1zZly8vDStouH4qceqlhquF6S6Bp9aK9tWYm4gB2e1mcgZ0k8TOXh3qlbQwqys6wLQMsuf13LLS6s7FsB2EtGZGogAgQCTlm4cTIJ145mMaRAECdJJHdOnjoNVTi5wfMc+Wevfl71lZW4kjkPlp3ZSUXVsKg5QNDB0/LULM2SJbOkcz4g5Z6Z+KrbavmBIg/u8JHEyOMfXG1pXIzBEnvMmUQD5kuPDIBozHfPnr6Sc32xsCY9xyP19SsVW8YQYBE5yfLMEdw7lX1cBknugzM93cfXXmkKsatdgMCPo/qo5eHzy5aDy9FFNdgAGuus55e79Fktmtzyju/JVPGStUw+yBl+asNi7cNN06HiOB8R89VXYuGfpl6rDc0JEjI/XBWJXUdm7RZWbLTmNRxH+nepi45sza76LwQS13PmPy8V0TYe9FOtDXEMf35NPgTp4FalYsX6IiqCIiAiIgIiICIiAiIgIiII20q5ZSqPGrWOI8Q0ke9cMv6+Elzz2Qc+ZA/P5rqO/W1gyn1QOsF/hwb5xPgBzXFN5bnFI4FY5VvjEe43nc9+U4fDKPBfr7mWYiddFqZtzOvFWmy77AMLicIOusJVlfF1Sk8lWfZXPe2mCcTnBo5STAPlK2O6rUjERn5R9FV1pUH2im7+fLliIIHvISVLGzb9VuqY2MyH9k/wArw6fRzPf3qi2dLzicfAcltW99mH0HEDSNeQdJI849StToUixXTK2rZtFrRPE6n5K2kFs8tO9VuyafZBKmXjQBkZKlViqOBmAsNAQ5frXwFFbU7SirOpVgLE24znjzGSg1a2ULB1pVRe2t36DgpbrrF5+fDmfitfpVxCz07kqYur0VXHQR4ZzqeKhvqEZAxznu5/ko7LidSR+i+eu14hMNZmOMj61+gpX2nQAyRr3KvZVHE+AWQHIEajVIVfWjiR9QpTY0VLbXZAzhTKVbOVph+7Ssw5ukEeqo7dzmHUkLYjVB1VHtJhaSW+f1zRZW37ub2ubhY4yNMJ1HgeHvW9Wm0adTQweRyP8Ar5LgX2lwh3HQL7/2tLNXn5eK0zXoQFfq87V+klzD2SRGk5Qtk3X6VQXBrn4uYJHu5ImOyooeytpMrsD2HxHEeP5qYgIiICIiAiIgKBtu/wCpoueIxQQwHi+DA79J8ip65t0lbb/adSM2sHa4EPImRlnDSBrx5oNY21tA1HE4iSTnOs961a/ZInmfRSH3RdJOfnmQvl2HDLjmPTRcnVrO2LYszGUnIKDZ1Do5SdtXcuDR6qMxwOi1nwms4pgfJfrGgPYToHtJ8A4FYqdbPNZSJSFbvebapPa+mXAOLC1o75DgTHhEqmq0zhgjNaxQr/tQeGQ+vNbPUuIY2ecH68/epVjYNjklhnLl38FmujlHFRba4AAjVYri6jVEfNR8DNRRcQZIUOvegmFDuLo6KyFqwfdAnLivnrVUUKpJnnr4qZ1nBVNTqdSFmp1lAbUiF9trILNt3wX2+tyVK+4718/aiNCg2BhGvHvU22uGnUwPrmtXtq5hTaLyT+SDaKrWQC0j5eim2zQMyQtdp58VPLBGRlWIu31aQ4j4Knv7tucKurVTmCVX17qJn3aqoj7S2k3TTWIWbdTo9vNptFVrm0LckjrXyXuA1NJgjEJymQNczC0/a9QkkDmvUvR8P92WMf8ALUf+k1Ea/uD0W0dm1uv651argLAXMa1rcRBLmjMz2YGejnDOVtm8OwKF7SNK4YHN1adHsd/FTdq136GRkrREHJd3a9XZl6La5cSwmG1D7L6ZMNcOWmY4EeBPWlqPSdu/9rsnlgPX0Zq0iPaJaJcwfebIjnhPBfXRzt77RY03VXjrGdhxJiYAIOevZLc+corbEREQREQEREGOvWDGue4w1oJJ5ACSfRed94tquq1XvcAC5xcc5iTkCO4ZeS7B0l7T6mzLZg1Th/CM3eRgD8S4LeVy52Wfr8Fnk3xn2/TXwjF4/XfzS2o17tlzUpBoZbUTVquOQAgw0QM3ODTHDsmSFit7apcPp0KQxPe4MaNBJPEx7I1mMhJXeaG47aGyq1jQLesq0ntdUcID6rmRifAJDZgACYAGqSLyrzzuhuldbTqltBoAAJdUfiFJsRDS5rT2jOTdVuVx0KbQA7L7V3cKlQE+tKPeuz7j7uDZ9nStsWMtkudwL3HE7D/LJMTnCvlcY15x2f0P7SfUwvZTpNiesdUa5vgGsJcT4gDvW0bV6FiLNvUVi68aCXg5UqvHCyc2EaAnXjrI7MiZDtXjipYPp1HMe0texxa9p1a4GCD5q0p1CWhrtR9SvR+9m5NrfiarMNUCG1mQ2oOQcf3m9zp4xC5xvd0XNtbd9wy5LxTw9h1MS7E8M9oOy9qdDp35Zsrc5Ro1vUMa+nzWG5qHQSVMoUkrUhHf6eqkVU0qZ1KiXlfPwVhcnC1UgaXGc4WmL6mUqkacfis9vUJMqE1yktMaIqWavBfBqLAayNKozBfgk5c/hyTFCF0Z+X170TVpQpgNA4qdSYSI+vcq62uM5yVtQqn6+SFfTHEQFldWd5awv0PWB7x9SiMVVxhVt1kJU+4cqXa1Q4YCCtv2gx4L1burbdVZWtMiCyhSafEUmj5Lzz0d7D+131CmfYaesf8AcpkEjwJwt/EvTSQoiIqgqenutaNxYaDG4jiIEgSeQBgacFcIgIiICIiAvl7wASTAAknkF+VagaC5xDWgSSTAA5klcg6SOkEVAbe2d2P336Ys9Bxw/H4hRb97yfbLlxA7DRhYP5QSQT3mSfOOC1J9AZmYaOXNBUyJOY4k8V0/oz3HqOfTvLlpZTYcVGk5sF5ggPe0jstBMt4kgHIDtY+3TyLnop3M+zs+1V2/t6jew1wzpU9fJ7sieIEDLtT0REW3OiIiAiIgLTulG8DbTqv3qrmwO5jhUJ9Q0fiW4rlG/wDd9beubnhpNDBykjG4j+oD8KlWeue1pBy/1X7cMJAJgDgrC8pgZ8FDILjA9nksxuqjatP2W8zmo1VgaIhT9rVWUyXO4aDieQC1attR7jwHcPgqmpNVkLG2oov2w8VMs6Tqk9Wx74GIhrXOIbIBcQ0GBJGfeEQ60r9FZYmlp0ISE0SBUlZx2vRQmAqXZ0iSixZbOaS1WtuI4+H6qNY04ACntbGeXwWma/QDn8+HgsR1KlVHNgn9fgodMyfqEHxcRC166rYn+A96udpVcLC7u/RUVoJ0Ek8eJ8FnVx2noL2GW06t24Rj/ZUvuNMvI7i4AeNMrqyr939nC3tqNAf+XTa095DRJ8zJ81YLTNEREBERBW3m3rek4tfVaHDUZkjxwgx5qN/tbZ/8wz3/AJLRNsdGN0XvFvdM6lzi6KmIPE5kuLWkOMk55Ktu+hq5ABp3VF54hzH0x/UC+fRZ2/jpOPH9dNO9ln/67SeQn8lT7Z6QaNIHAA483ODW+6SfcuW3fRVtNp7LKbvuVgB5Yw1YKfRhtZ+tJre99ann/QXFNp14/rPvZvrXujhfU7A0Yzssn3k+ZWq2lKpXqCnRpuq1HaMYCT4nkBxJgDiV0TYXQlVJBvLlrW/wUJcSP/ceAB/SfFdX2Bu9bWVPq7ak2m3iRm5x5vee04+JTLU2Txo24nRgKLm3F7hfVbBZSGdNhBkOef3njgPZB/iMEdNRFqRm3REREEREBERAXDdr3U3FckmTVqenWOj3QF3JcC247Dc3DCNK1X06x0KVYgX9QPjD+iwVKuEeCysZ+vL81K2PaNqXVvTqNDqdSqxrhGrS6CHdxWW2ob42Fem+k6tTdTbVZipYo7TecAkg5jIwcxktb6pekumndN15aNrUh+1tcT8PF1MtBe1sfvdhpA4wRxXnRXxn1gfRXYf+zhZNNa7qmcbKdNjeWF73Odlzmkz3rlrWLqHQDc4b2tT4VKGLzp1AAPSo70SUsdh2zuxaXX/iLalUP8TmDGPB47Q8itRvOhjZr/Y6+l9yrP8A1Q9dFRaZc2tuhXZ7ZxVLl/IOqMEd46um33rCOhe3a6ad1cAcj1TveGBdPRF15kFPDUcwaNcQJyJgxnlrlyUtx8PVXnSfuzVtbh9y1uK2rPnE3WlUccxUHAOcTDtM4yMYtVbcSAoqS+oc4X7QdHKeawUqJdnCmULccZQUe3qmQaeJmOJj6CuujDYpudoUg4din+1dyDWEFo8C8sB8Sqa9AdVdHDIfP3rsfQ1u+6jRfcvEGtAYOPVtJ7X4ifRrTxWftb46OiItsCIiAiIgIiICIiAiIgIiICIiAiIgIiIC4b0gU8G0bgRk4tcPxU2z/diXclxTpcEbRbOQNFhn8b2/JStcWv2/DM+5XW6FPFfWwPCpPo0lUtvUkg8NFf7nA/b7c/zH3tKzGq7YvM3SluoLC9IpiLesDUpcm5w+mPukgjuc0cF6ZWndK27gvLCpEdbRmrTPe1pxN/E2R44TwWqxHnCmxbd0W3XVbTtjMBziw9+Km5oH9Rb6Bala5jJTrKqab2Pb7THBw8WmR8Flt6xRfFCqHta5uYcAR4ESF9rbmIiIMV1bsqMdTqND2PBa5rhLXNIggg6heY7qxNC4rUc5pVHMz1Ia4gHzAB816hXAd+7T/et1GmJh8zQYT7yVKsVNOq6IB14R+SyVLrAwkjQeRPDPxXxWZllkearNo3OGGO4kHujP5/BFqZuvsl91Xp0m61HZu4hur3eQxHxhelqFEMa1jRDWgNA5ACAPRc66HdhhtN124QagwU/uA9o+bgB+HvXSUkS0REVQREQEREBERAREQEREBERAREQEREBERAXJum60PWWtUDVr2E+Ba5v+Zy6ytE6Y7MvsWvGtKq0nwcCz4ub6KXxePrk9o7LXNbRuOZv7ef4ne6m5aWCWkahbZuHU/wC/W2vtHPxpuHzWY3Xc1+OE5HRfqLbm8n7WsRb3dxQA7NKs9jfuh5Df7YX1RaOPFWfSVTc3a13iGZeD+E0mlseUeioH3MLnXSPTW4Ncv2fbkmS1mDyYSwe5oWwLUuioO/wu3c4QXhzgP5S84fVsHzW2rpHOiIiAvP22No9fc1qsDtPJH3Rk3+0Bdu3mvOptK9SYLabo+8Ww33kLgYYcj5FStR+F2ecQqS+r4qzjyAA46CfmrC+MGFW0GTVjm6PfCGPTO61o6lZ29N4h7aTA4cnYRIy5GQrREVZEREBERAREQEREBERAREQEREBERAREQEREBVW9ezW3NnXou0fTdHc4DE0+TgCrVUG+e1hQt3tB/a1GlrANRORd4AH1hB53sbVwPanu0jyhbHu3c9TeW7nEANqsn7pcAT6FQ7q1LRJIjgOCjWtKalMk4hjaIzkjEMua5utemVE2ptKnb0nVarg1jRnzPcBxJ5KWuD78bwvubqs3FNOi8sa0QGtjnnmef6LduOcmta342qby8qXGHCHQ1reTWiBJ56k+Kqth7KN1dULacIq1A0u4tbq4g88IMd8LNVqsJzPpwWSxqdVWZUpHthzSzmXYhhA5mYyWG3qKytWUqbKVNoaxjQ1rRoGtEADyCzIi6OYiIg1LpRuMGz3j+NzG/wB4d8GlcXo18v5Sul9K+0w807ZueE43EcHYSA3xgz5hcuubd2cSfio1PC5YC4Z8Qo2ymY7qm3+Ks0etQD5rNZUO0JPHQ6rHutdtF/bPPC4pmP8A5RopVj1EiItMCIiAiIgIiICIiAiIgIiICIiAiIgIiICIiAuNb1Vro1+uq7OuajQ4ggA1GuABwwKeIhozOkHKczmRSzVlxqu3tutqwKdlXoOHtNLHYTlywyCsdK5FZ1Kna0a5rh7YDmdkukH90dkDUydJzRFOq9npMKFf7Ht63/GoUqn36bX/AOYIi0yr/wDYvZ3/ACFp/wDXpf8A5UvZ+79pQOKhbUKTudOkxh9WgIiCyREQFB25Ve2hUNIEvwwIBcczEhozJAJMdyIg5NZ7Hqux9dbXM4iGltJ0RwdBB1VZT2Vey4OtKwAmCaLzOeUBsnNEWerXZTizuH1GRa3DKhcAGmjVAzyl0tyAPE5LrWxei6yt67K7TWe9jsTQ97SwO4GA0aHMZ6gIiuJreERFUEREBERAREQf/9k="/>
          <p:cNvSpPr>
            <a:spLocks noChangeAspect="1" noChangeArrowheads="1"/>
          </p:cNvSpPr>
          <p:nvPr/>
        </p:nvSpPr>
        <p:spPr bwMode="auto">
          <a:xfrm>
            <a:off x="307975" y="-1638300"/>
            <a:ext cx="6657975"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ZA"/>
          </a:p>
        </p:txBody>
      </p:sp>
      <p:pic>
        <p:nvPicPr>
          <p:cNvPr id="2054" name="Picture 6" descr="http://thumbs.gograph.com/gg600835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5771" y="5927670"/>
            <a:ext cx="1619250" cy="9620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1414" y="4850774"/>
            <a:ext cx="2743200" cy="1933956"/>
          </a:xfrm>
          <a:prstGeom prst="rect">
            <a:avLst/>
          </a:prstGeom>
        </p:spPr>
      </p:pic>
    </p:spTree>
    <p:extLst>
      <p:ext uri="{BB962C8B-B14F-4D97-AF65-F5344CB8AC3E}">
        <p14:creationId xmlns:p14="http://schemas.microsoft.com/office/powerpoint/2010/main" val="28825767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52704"/>
          </a:xfrm>
        </p:spPr>
        <p:txBody>
          <a:bodyPr/>
          <a:lstStyle/>
          <a:p>
            <a:pPr algn="ctr"/>
            <a:r>
              <a:rPr lang="en-ZA" b="1" dirty="0" smtClean="0"/>
              <a:t>The Data Issue </a:t>
            </a:r>
            <a:endParaRPr lang="en-ZA" b="1" dirty="0"/>
          </a:p>
        </p:txBody>
      </p:sp>
      <p:sp>
        <p:nvSpPr>
          <p:cNvPr id="3" name="Content Placeholder 2"/>
          <p:cNvSpPr>
            <a:spLocks noGrp="1"/>
          </p:cNvSpPr>
          <p:nvPr>
            <p:ph idx="1"/>
          </p:nvPr>
        </p:nvSpPr>
        <p:spPr>
          <a:xfrm>
            <a:off x="179512" y="1340768"/>
            <a:ext cx="8856984" cy="4608512"/>
          </a:xfrm>
        </p:spPr>
        <p:txBody>
          <a:bodyPr/>
          <a:lstStyle/>
          <a:p>
            <a:pPr marL="0" indent="0" algn="ctr">
              <a:buNone/>
            </a:pPr>
            <a:r>
              <a:rPr lang="en-ZA" sz="3600" i="1" dirty="0" smtClean="0"/>
              <a:t>“There lives a man on a river in Greenland</a:t>
            </a:r>
          </a:p>
          <a:p>
            <a:pPr marL="0" indent="0" algn="ctr">
              <a:buNone/>
            </a:pPr>
            <a:r>
              <a:rPr lang="en-ZA" sz="3600" i="1" dirty="0" smtClean="0"/>
              <a:t>His name is </a:t>
            </a:r>
            <a:r>
              <a:rPr lang="en-ZA" sz="3600" i="1" dirty="0" err="1" smtClean="0"/>
              <a:t>Spjellebod</a:t>
            </a:r>
            <a:endParaRPr lang="en-ZA" sz="3600" i="1" dirty="0" smtClean="0"/>
          </a:p>
          <a:p>
            <a:pPr marL="0" indent="0" algn="ctr">
              <a:buNone/>
            </a:pPr>
            <a:r>
              <a:rPr lang="en-ZA" sz="3600" i="1" dirty="0" smtClean="0"/>
              <a:t>He owes more fell of louse</a:t>
            </a:r>
          </a:p>
          <a:p>
            <a:pPr marL="0" indent="0" algn="ctr">
              <a:buNone/>
            </a:pPr>
            <a:r>
              <a:rPr lang="en-ZA" sz="3600" i="1" dirty="0" smtClean="0"/>
              <a:t>Than he owes fat of pork</a:t>
            </a:r>
          </a:p>
          <a:p>
            <a:pPr marL="0" indent="0" algn="ctr">
              <a:buNone/>
            </a:pPr>
            <a:r>
              <a:rPr lang="en-ZA" sz="3600" i="1" dirty="0" smtClean="0"/>
              <a:t>From the north is the sand drifting”</a:t>
            </a:r>
          </a:p>
          <a:p>
            <a:pPr marL="0" indent="0" algn="r">
              <a:buNone/>
            </a:pPr>
            <a:endParaRPr lang="en-ZA" b="1" dirty="0" smtClean="0"/>
          </a:p>
          <a:p>
            <a:pPr marL="0" indent="0" algn="r">
              <a:buNone/>
            </a:pPr>
            <a:r>
              <a:rPr lang="en-ZA" b="1" dirty="0" smtClean="0"/>
              <a:t>Popular Danish song from the Middle Ages</a:t>
            </a:r>
            <a:endParaRPr lang="en-ZA" b="1" dirty="0"/>
          </a:p>
        </p:txBody>
      </p:sp>
    </p:spTree>
    <p:extLst>
      <p:ext uri="{BB962C8B-B14F-4D97-AF65-F5344CB8AC3E}">
        <p14:creationId xmlns:p14="http://schemas.microsoft.com/office/powerpoint/2010/main" val="27670899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endParaRPr lang="en-ZA"/>
          </a:p>
        </p:txBody>
      </p:sp>
      <p:pic>
        <p:nvPicPr>
          <p:cNvPr id="6" name="Content Placeholder 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5294"/>
          <a:stretch/>
        </p:blipFill>
        <p:spPr>
          <a:xfrm>
            <a:off x="2758" y="170756"/>
            <a:ext cx="9141242" cy="6687244"/>
          </a:xfr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8719" y="28550"/>
            <a:ext cx="1855281" cy="2564904"/>
          </a:xfrm>
          <a:prstGeom prst="rect">
            <a:avLst/>
          </a:prstGeom>
        </p:spPr>
      </p:pic>
      <p:sp>
        <p:nvSpPr>
          <p:cNvPr id="9" name="TextBox 8"/>
          <p:cNvSpPr txBox="1"/>
          <p:nvPr/>
        </p:nvSpPr>
        <p:spPr>
          <a:xfrm>
            <a:off x="4211960" y="5085184"/>
            <a:ext cx="3816424" cy="1477328"/>
          </a:xfrm>
          <a:prstGeom prst="rect">
            <a:avLst/>
          </a:prstGeom>
          <a:solidFill>
            <a:schemeClr val="accent1"/>
          </a:solidFill>
        </p:spPr>
        <p:txBody>
          <a:bodyPr wrap="square" rtlCol="0">
            <a:spAutoFit/>
          </a:bodyPr>
          <a:lstStyle/>
          <a:p>
            <a:r>
              <a:rPr lang="en-ZA" dirty="0" smtClean="0">
                <a:solidFill>
                  <a:schemeClr val="bg1"/>
                </a:solidFill>
              </a:rPr>
              <a:t>Read backwards its data from the primary source for Gerard Mercator’s first map  - Jacob Ziegler’s Quae </a:t>
            </a:r>
            <a:r>
              <a:rPr lang="en-ZA" dirty="0" err="1" smtClean="0">
                <a:solidFill>
                  <a:schemeClr val="bg1"/>
                </a:solidFill>
              </a:rPr>
              <a:t>Intus</a:t>
            </a:r>
            <a:r>
              <a:rPr lang="en-ZA" dirty="0" smtClean="0">
                <a:solidFill>
                  <a:schemeClr val="bg1"/>
                </a:solidFill>
              </a:rPr>
              <a:t> had copied these place names for Greenland from Claudius </a:t>
            </a:r>
            <a:r>
              <a:rPr lang="en-ZA" dirty="0" err="1" smtClean="0">
                <a:solidFill>
                  <a:schemeClr val="bg1"/>
                </a:solidFill>
              </a:rPr>
              <a:t>Clavus</a:t>
            </a:r>
            <a:endParaRPr lang="en-ZA" dirty="0">
              <a:solidFill>
                <a:schemeClr val="bg1"/>
              </a:solidFill>
            </a:endParaRPr>
          </a:p>
        </p:txBody>
      </p:sp>
    </p:spTree>
    <p:extLst>
      <p:ext uri="{BB962C8B-B14F-4D97-AF65-F5344CB8AC3E}">
        <p14:creationId xmlns:p14="http://schemas.microsoft.com/office/powerpoint/2010/main" val="30772551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0318" y="116632"/>
            <a:ext cx="4617994" cy="707886"/>
          </a:xfrm>
          <a:prstGeom prst="rect">
            <a:avLst/>
          </a:prstGeom>
          <a:noFill/>
        </p:spPr>
        <p:txBody>
          <a:bodyPr wrap="none" rtlCol="0">
            <a:spAutoFit/>
          </a:bodyPr>
          <a:lstStyle/>
          <a:p>
            <a:pPr algn="ctr"/>
            <a:r>
              <a:rPr lang="en-ZA" sz="4000" dirty="0" smtClean="0">
                <a:latin typeface="+mj-lt"/>
              </a:rPr>
              <a:t>2009 Energy Balance</a:t>
            </a:r>
            <a:endParaRPr lang="en-ZA" sz="4000" dirty="0">
              <a:latin typeface="+mj-lt"/>
            </a:endParaRPr>
          </a:p>
        </p:txBody>
      </p:sp>
      <p:grpSp>
        <p:nvGrpSpPr>
          <p:cNvPr id="5" name="Group 4"/>
          <p:cNvGrpSpPr/>
          <p:nvPr/>
        </p:nvGrpSpPr>
        <p:grpSpPr>
          <a:xfrm>
            <a:off x="319933" y="1201068"/>
            <a:ext cx="4059382" cy="4378037"/>
            <a:chOff x="107504" y="1196752"/>
            <a:chExt cx="4059382" cy="4378037"/>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6136" r="68801" b="14015"/>
            <a:stretch/>
          </p:blipFill>
          <p:spPr bwMode="auto">
            <a:xfrm>
              <a:off x="107504" y="1196752"/>
              <a:ext cx="4059382" cy="4378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51520" y="4077072"/>
              <a:ext cx="309634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grpSp>
        <p:nvGrpSpPr>
          <p:cNvPr id="8" name="Group 7"/>
          <p:cNvGrpSpPr/>
          <p:nvPr/>
        </p:nvGrpSpPr>
        <p:grpSpPr>
          <a:xfrm>
            <a:off x="4932040" y="1166773"/>
            <a:ext cx="3822700" cy="4406900"/>
            <a:chOff x="4932040" y="1166773"/>
            <a:chExt cx="3822700" cy="4406900"/>
          </a:xfrm>
        </p:grpSpPr>
        <p:pic>
          <p:nvPicPr>
            <p:cNvPr id="921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5173" r="70620" b="14584"/>
            <a:stretch/>
          </p:blipFill>
          <p:spPr bwMode="auto">
            <a:xfrm>
              <a:off x="4932040" y="1166773"/>
              <a:ext cx="3822700" cy="440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5004048" y="4337484"/>
              <a:ext cx="309634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10" name="TextBox 9"/>
          <p:cNvSpPr txBox="1"/>
          <p:nvPr/>
        </p:nvSpPr>
        <p:spPr>
          <a:xfrm>
            <a:off x="463949" y="5867400"/>
            <a:ext cx="8457131" cy="707886"/>
          </a:xfrm>
          <a:prstGeom prst="rect">
            <a:avLst/>
          </a:prstGeom>
          <a:noFill/>
        </p:spPr>
        <p:txBody>
          <a:bodyPr wrap="square" rtlCol="0">
            <a:spAutoFit/>
          </a:bodyPr>
          <a:lstStyle/>
          <a:p>
            <a:r>
              <a:rPr lang="en-ZA" sz="2000" dirty="0" smtClean="0"/>
              <a:t>A single line item seems to be to blame. SA does not really have navigable rivers so this is likely an inadvertent entry error </a:t>
            </a:r>
            <a:endParaRPr lang="en-ZA" sz="2000" dirty="0"/>
          </a:p>
        </p:txBody>
      </p:sp>
    </p:spTree>
    <p:extLst>
      <p:ext uri="{BB962C8B-B14F-4D97-AF65-F5344CB8AC3E}">
        <p14:creationId xmlns:p14="http://schemas.microsoft.com/office/powerpoint/2010/main" val="942136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52400"/>
            <a:ext cx="8684005" cy="564672"/>
          </a:xfrm>
        </p:spPr>
        <p:txBody>
          <a:bodyPr>
            <a:noAutofit/>
          </a:bodyPr>
          <a:lstStyle/>
          <a:p>
            <a:r>
              <a:rPr lang="en-US" sz="2400" dirty="0" smtClean="0"/>
              <a:t>A Bottom-up Model of the Vehicle </a:t>
            </a:r>
            <a:r>
              <a:rPr lang="en-US" sz="2400" dirty="0" err="1" smtClean="0"/>
              <a:t>Parc</a:t>
            </a:r>
            <a:r>
              <a:rPr lang="en-US" sz="2400" dirty="0" smtClean="0"/>
              <a:t> </a:t>
            </a:r>
            <a:r>
              <a:rPr lang="en-US" sz="2400" dirty="0" err="1" smtClean="0"/>
              <a:t>vs</a:t>
            </a:r>
            <a:r>
              <a:rPr lang="en-US" sz="2400" dirty="0" smtClean="0"/>
              <a:t> Nigerian National Petroleum Commission Stats</a:t>
            </a:r>
            <a:endParaRPr lang="en-US" sz="2400" dirty="0"/>
          </a:p>
        </p:txBody>
      </p:sp>
      <p:sp>
        <p:nvSpPr>
          <p:cNvPr id="3" name="Content Placeholder 2"/>
          <p:cNvSpPr>
            <a:spLocks noGrp="1"/>
          </p:cNvSpPr>
          <p:nvPr>
            <p:ph sz="half" idx="1"/>
          </p:nvPr>
        </p:nvSpPr>
        <p:spPr>
          <a:xfrm>
            <a:off x="0" y="5013175"/>
            <a:ext cx="8686800" cy="1341749"/>
          </a:xfrm>
        </p:spPr>
        <p:txBody>
          <a:bodyPr/>
          <a:lstStyle/>
          <a:p>
            <a:endParaRPr lang="en-ZA"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219200"/>
            <a:ext cx="8684005" cy="5476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7236296" y="3573016"/>
            <a:ext cx="216024" cy="2038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6" name="Straight Connector 5"/>
          <p:cNvCxnSpPr/>
          <p:nvPr/>
        </p:nvCxnSpPr>
        <p:spPr>
          <a:xfrm flipV="1">
            <a:off x="3347864" y="3776893"/>
            <a:ext cx="3816424" cy="732227"/>
          </a:xfrm>
          <a:prstGeom prst="line">
            <a:avLst/>
          </a:prstGeom>
          <a:ln w="28575">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732240" y="3203684"/>
            <a:ext cx="1872208" cy="307777"/>
          </a:xfrm>
          <a:prstGeom prst="rect">
            <a:avLst/>
          </a:prstGeom>
          <a:noFill/>
        </p:spPr>
        <p:txBody>
          <a:bodyPr wrap="square" rtlCol="0">
            <a:spAutoFit/>
          </a:bodyPr>
          <a:lstStyle/>
          <a:p>
            <a:r>
              <a:rPr lang="en-ZA" sz="1400" dirty="0" smtClean="0"/>
              <a:t>+/- 3700 </a:t>
            </a:r>
            <a:r>
              <a:rPr lang="en-ZA" sz="1400" dirty="0" err="1" smtClean="0"/>
              <a:t>ktoe</a:t>
            </a:r>
            <a:endParaRPr lang="en-ZA" sz="1400" dirty="0"/>
          </a:p>
        </p:txBody>
      </p:sp>
    </p:spTree>
    <p:extLst>
      <p:ext uri="{BB962C8B-B14F-4D97-AF65-F5344CB8AC3E}">
        <p14:creationId xmlns:p14="http://schemas.microsoft.com/office/powerpoint/2010/main" val="3182152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359" y="332656"/>
            <a:ext cx="4799199" cy="707886"/>
          </a:xfrm>
          <a:prstGeom prst="rect">
            <a:avLst/>
          </a:prstGeom>
          <a:noFill/>
        </p:spPr>
        <p:txBody>
          <a:bodyPr wrap="none" rtlCol="0">
            <a:spAutoFit/>
          </a:bodyPr>
          <a:lstStyle/>
          <a:p>
            <a:pPr algn="ctr"/>
            <a:r>
              <a:rPr lang="en-ZA" sz="4000" dirty="0" smtClean="0">
                <a:latin typeface="+mj-lt"/>
              </a:rPr>
              <a:t>Data – A Useful Motto</a:t>
            </a:r>
            <a:endParaRPr lang="en-ZA" sz="4000" dirty="0">
              <a:latin typeface="+mj-lt"/>
            </a:endParaRPr>
          </a:p>
        </p:txBody>
      </p:sp>
      <p:sp>
        <p:nvSpPr>
          <p:cNvPr id="3" name="TextBox 2"/>
          <p:cNvSpPr txBox="1"/>
          <p:nvPr/>
        </p:nvSpPr>
        <p:spPr>
          <a:xfrm>
            <a:off x="341565" y="1159822"/>
            <a:ext cx="8352927" cy="461665"/>
          </a:xfrm>
          <a:prstGeom prst="rect">
            <a:avLst/>
          </a:prstGeom>
          <a:noFill/>
        </p:spPr>
        <p:txBody>
          <a:bodyPr wrap="square" rtlCol="0">
            <a:spAutoFit/>
          </a:bodyPr>
          <a:lstStyle/>
          <a:p>
            <a:pPr algn="just"/>
            <a:r>
              <a:rPr lang="en-ZA" sz="2400" dirty="0" smtClean="0">
                <a:latin typeface="+mj-lt"/>
              </a:rPr>
              <a:t>“The paranoid survive</a:t>
            </a:r>
            <a:r>
              <a:rPr lang="en-ZA" sz="2400" dirty="0" smtClean="0">
                <a:solidFill>
                  <a:srgbClr val="FF0000"/>
                </a:solidFill>
                <a:latin typeface="+mj-lt"/>
              </a:rPr>
              <a:t>.</a:t>
            </a:r>
            <a:r>
              <a:rPr lang="en-ZA" sz="2400" dirty="0" smtClean="0">
                <a:latin typeface="+mj-lt"/>
              </a:rPr>
              <a:t>”	</a:t>
            </a:r>
            <a:r>
              <a:rPr lang="en-ZA" sz="2400" i="1" dirty="0" smtClean="0">
                <a:latin typeface="+mj-lt"/>
              </a:rPr>
              <a:t>Anonymous</a:t>
            </a:r>
            <a:endParaRPr lang="en-ZA" sz="2400" i="1" dirty="0">
              <a:latin typeface="+mj-lt"/>
            </a:endParaRPr>
          </a:p>
        </p:txBody>
      </p:sp>
      <p:pic>
        <p:nvPicPr>
          <p:cNvPr id="3074" name="Picture 2" descr="http://i.istockimg.com/file_thumbview_approve/2268126/2/stock-photo-2268126-paranoid-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6360" y="1816497"/>
            <a:ext cx="4690621" cy="4727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5646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84976" cy="1143000"/>
          </a:xfrm>
        </p:spPr>
        <p:txBody>
          <a:bodyPr>
            <a:noAutofit/>
          </a:bodyPr>
          <a:lstStyle/>
          <a:p>
            <a:r>
              <a:rPr lang="en-ZA" sz="3600" dirty="0" smtClean="0"/>
              <a:t>Not having data is not an excuse for not modelling</a:t>
            </a:r>
            <a:endParaRPr lang="en-ZA" sz="3600" dirty="0"/>
          </a:p>
        </p:txBody>
      </p:sp>
      <p:sp>
        <p:nvSpPr>
          <p:cNvPr id="3" name="Content Placeholder 2"/>
          <p:cNvSpPr>
            <a:spLocks noGrp="1"/>
          </p:cNvSpPr>
          <p:nvPr>
            <p:ph idx="1"/>
          </p:nvPr>
        </p:nvSpPr>
        <p:spPr>
          <a:xfrm>
            <a:off x="251520" y="1340768"/>
            <a:ext cx="8568952" cy="5184576"/>
          </a:xfrm>
        </p:spPr>
        <p:txBody>
          <a:bodyPr>
            <a:noAutofit/>
          </a:bodyPr>
          <a:lstStyle/>
          <a:p>
            <a:r>
              <a:rPr lang="en-ZA" sz="2800" dirty="0" smtClean="0"/>
              <a:t>Mercator went on to make the most accurate maps of his day but more importantly he designed the projection we use to ‘flatten’ maps onto 2 dimensions that we use today</a:t>
            </a:r>
          </a:p>
          <a:p>
            <a:r>
              <a:rPr lang="en-ZA" sz="2800" dirty="0" smtClean="0"/>
              <a:t>His mentor and collaborator on his early world maps, Gemma </a:t>
            </a:r>
            <a:r>
              <a:rPr lang="en-ZA" sz="2800" dirty="0" err="1" smtClean="0"/>
              <a:t>Frisius</a:t>
            </a:r>
            <a:r>
              <a:rPr lang="en-ZA" sz="2800" dirty="0" smtClean="0"/>
              <a:t> proposed both the method of surveying by triangulation and the method John Harrison eventually used to measure longitude.</a:t>
            </a:r>
          </a:p>
          <a:p>
            <a:r>
              <a:rPr lang="en-ZA" sz="2800" dirty="0" smtClean="0"/>
              <a:t>These great models were based on a vision of what data would ultimately be available such that answers would get better and better. </a:t>
            </a:r>
            <a:r>
              <a:rPr lang="en-ZA" sz="2800" b="1" dirty="0" smtClean="0"/>
              <a:t>Coherent frameworks are more important than data.</a:t>
            </a:r>
            <a:endParaRPr lang="en-ZA" sz="2800" b="1" dirty="0"/>
          </a:p>
        </p:txBody>
      </p:sp>
    </p:spTree>
    <p:extLst>
      <p:ext uri="{BB962C8B-B14F-4D97-AF65-F5344CB8AC3E}">
        <p14:creationId xmlns:p14="http://schemas.microsoft.com/office/powerpoint/2010/main" val="32313846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143000"/>
          </a:xfrm>
        </p:spPr>
        <p:txBody>
          <a:bodyPr>
            <a:normAutofit/>
          </a:bodyPr>
          <a:lstStyle/>
          <a:p>
            <a:pPr algn="ctr"/>
            <a:r>
              <a:rPr lang="en-ZA" sz="3600" dirty="0" smtClean="0"/>
              <a:t>The Importance of Stakeholder Consultation</a:t>
            </a:r>
            <a:endParaRPr lang="en-ZA" sz="3600" dirty="0"/>
          </a:p>
        </p:txBody>
      </p:sp>
      <p:sp>
        <p:nvSpPr>
          <p:cNvPr id="3" name="Content Placeholder 2"/>
          <p:cNvSpPr>
            <a:spLocks noGrp="1"/>
          </p:cNvSpPr>
          <p:nvPr>
            <p:ph idx="1"/>
          </p:nvPr>
        </p:nvSpPr>
        <p:spPr>
          <a:xfrm>
            <a:off x="457200" y="1412776"/>
            <a:ext cx="8229600" cy="5040560"/>
          </a:xfrm>
        </p:spPr>
        <p:txBody>
          <a:bodyPr>
            <a:normAutofit fontScale="77500" lnSpcReduction="20000"/>
          </a:bodyPr>
          <a:lstStyle/>
          <a:p>
            <a:pPr marL="0" indent="0" algn="ctr">
              <a:buNone/>
            </a:pPr>
            <a:r>
              <a:rPr lang="en-ZA" b="1" i="1" dirty="0" smtClean="0"/>
              <a:t>Aristotle</a:t>
            </a:r>
            <a:r>
              <a:rPr lang="en-ZA" i="1" dirty="0" smtClean="0"/>
              <a:t> – The habitable world is confined to the temperate zone between the northern frigid zone and the </a:t>
            </a:r>
            <a:r>
              <a:rPr lang="en-ZA" i="1" dirty="0" err="1" smtClean="0"/>
              <a:t>uninhabitably</a:t>
            </a:r>
            <a:r>
              <a:rPr lang="en-ZA" i="1" dirty="0" smtClean="0"/>
              <a:t> hot ‘torrid zone’</a:t>
            </a:r>
          </a:p>
          <a:p>
            <a:pPr marL="0" indent="0" algn="ctr">
              <a:buNone/>
            </a:pPr>
            <a:endParaRPr lang="en-ZA" i="1" dirty="0"/>
          </a:p>
          <a:p>
            <a:pPr marL="0" indent="0" algn="ctr">
              <a:buNone/>
            </a:pPr>
            <a:r>
              <a:rPr lang="en-ZA" b="1" i="1" dirty="0" smtClean="0"/>
              <a:t>Vespucci</a:t>
            </a:r>
            <a:r>
              <a:rPr lang="en-ZA" i="1" dirty="0" smtClean="0"/>
              <a:t> – “by this voyage of mine, the opinion of the majority of philosophers is confuted…Far from being too hot for human habitation, the fresher and more temperate air of the torrid zone had attracted such a large population that more were living in it that outside of it”</a:t>
            </a:r>
          </a:p>
          <a:p>
            <a:pPr marL="0" indent="0" algn="ctr">
              <a:buNone/>
            </a:pPr>
            <a:endParaRPr lang="en-ZA" i="1" dirty="0"/>
          </a:p>
          <a:p>
            <a:pPr marL="0" indent="0" algn="ctr">
              <a:buNone/>
            </a:pPr>
            <a:r>
              <a:rPr lang="en-ZA" i="1" dirty="0" smtClean="0"/>
              <a:t>“Rationally, let it be said in a whisper, experience is certainly worth more than theory”</a:t>
            </a:r>
          </a:p>
          <a:p>
            <a:pPr marL="0" indent="0" algn="r">
              <a:buNone/>
            </a:pPr>
            <a:r>
              <a:rPr lang="en-ZA" b="1" dirty="0" err="1" smtClean="0"/>
              <a:t>Amerigo</a:t>
            </a:r>
            <a:r>
              <a:rPr lang="en-ZA" b="1" dirty="0" smtClean="0"/>
              <a:t> Vespucci, early 16</a:t>
            </a:r>
            <a:r>
              <a:rPr lang="en-ZA" b="1" baseline="30000" dirty="0" smtClean="0"/>
              <a:t>th</a:t>
            </a:r>
            <a:r>
              <a:rPr lang="en-ZA" b="1" dirty="0" smtClean="0"/>
              <a:t> century</a:t>
            </a:r>
            <a:endParaRPr lang="en-ZA" b="1" dirty="0"/>
          </a:p>
        </p:txBody>
      </p:sp>
    </p:spTree>
    <p:extLst>
      <p:ext uri="{BB962C8B-B14F-4D97-AF65-F5344CB8AC3E}">
        <p14:creationId xmlns:p14="http://schemas.microsoft.com/office/powerpoint/2010/main" val="9980495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itle 1"/>
          <p:cNvSpPr>
            <a:spLocks noGrp="1"/>
          </p:cNvSpPr>
          <p:nvPr>
            <p:ph type="title"/>
          </p:nvPr>
        </p:nvSpPr>
        <p:spPr>
          <a:xfrm>
            <a:off x="0" y="152400"/>
            <a:ext cx="9144000" cy="715962"/>
          </a:xfrm>
        </p:spPr>
        <p:txBody>
          <a:bodyPr>
            <a:noAutofit/>
          </a:bodyPr>
          <a:lstStyle/>
          <a:p>
            <a:r>
              <a:rPr lang="en-ZA" b="1" dirty="0" smtClean="0">
                <a:solidFill>
                  <a:schemeClr val="tx1"/>
                </a:solidFill>
                <a:latin typeface="+mn-lt"/>
                <a:ea typeface="+mn-ea"/>
                <a:cs typeface="+mn-cs"/>
              </a:rPr>
              <a:t>Energy System Models – represent &amp; cost entire energy system – some find cost optimal pathways under  constraints</a:t>
            </a:r>
            <a:endParaRPr lang="en-ZA" b="1" dirty="0">
              <a:solidFill>
                <a:schemeClr val="tx1"/>
              </a:solidFill>
              <a:latin typeface="+mn-lt"/>
              <a:ea typeface="+mn-ea"/>
              <a:cs typeface="+mn-cs"/>
            </a:endParaRPr>
          </a:p>
        </p:txBody>
      </p:sp>
      <p:sp>
        <p:nvSpPr>
          <p:cNvPr id="4" name="Slide Number Placeholder 3"/>
          <p:cNvSpPr>
            <a:spLocks noGrp="1"/>
          </p:cNvSpPr>
          <p:nvPr>
            <p:ph type="sldNum" sz="quarter" idx="12"/>
          </p:nvPr>
        </p:nvSpPr>
        <p:spPr/>
        <p:txBody>
          <a:bodyPr/>
          <a:lstStyle/>
          <a:p>
            <a:pPr>
              <a:defRPr/>
            </a:pPr>
            <a:fld id="{7B493663-16FD-4479-AED7-CEC02DC4D8C5}" type="slidenum">
              <a:rPr lang="en-US"/>
              <a:pPr>
                <a:defRPr/>
              </a:pPr>
              <a:t>18</a:t>
            </a:fld>
            <a:endParaRPr lang="en-US"/>
          </a:p>
        </p:txBody>
      </p:sp>
      <p:pic>
        <p:nvPicPr>
          <p:cNvPr id="6" name="Picture 4" descr="system si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17625"/>
            <a:ext cx="9144000"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8557505"/>
      </p:ext>
    </p:extLst>
  </p:cSld>
  <p:clrMapOvr>
    <a:masterClrMapping/>
  </p:clrMapOvr>
  <p:transition advTm="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720080"/>
          </a:xfrm>
        </p:spPr>
        <p:txBody>
          <a:bodyPr>
            <a:normAutofit/>
          </a:bodyPr>
          <a:lstStyle/>
          <a:p>
            <a:r>
              <a:rPr lang="en-ZA" sz="2800" dirty="0" smtClean="0"/>
              <a:t>Bottom-up Models &amp; Useful Energy</a:t>
            </a:r>
            <a:endParaRPr lang="en-ZA" sz="2800" dirty="0"/>
          </a:p>
        </p:txBody>
      </p:sp>
      <p:sp>
        <p:nvSpPr>
          <p:cNvPr id="3" name="Content Placeholder 2"/>
          <p:cNvSpPr>
            <a:spLocks noGrp="1"/>
          </p:cNvSpPr>
          <p:nvPr>
            <p:ph idx="1"/>
          </p:nvPr>
        </p:nvSpPr>
        <p:spPr>
          <a:xfrm>
            <a:off x="457200" y="1412776"/>
            <a:ext cx="8229600" cy="4911824"/>
          </a:xfrm>
        </p:spPr>
        <p:txBody>
          <a:bodyPr/>
          <a:lstStyle/>
          <a:p>
            <a:r>
              <a:rPr lang="en-US" sz="2200" dirty="0"/>
              <a:t>Bottom-up allows analysis of </a:t>
            </a:r>
            <a:r>
              <a:rPr lang="en-US" sz="2200" b="1" dirty="0"/>
              <a:t>impacts of structural change in the demand driven by socio-economic development</a:t>
            </a:r>
            <a:r>
              <a:rPr lang="en-US" sz="2200" dirty="0"/>
              <a:t> (e.g. car ownership) and </a:t>
            </a:r>
            <a:r>
              <a:rPr lang="en-US" sz="2200" dirty="0" err="1"/>
              <a:t>behavioural</a:t>
            </a:r>
            <a:r>
              <a:rPr lang="en-US" sz="2200" dirty="0"/>
              <a:t> change (e.g. mode choice), fuel prices and possibilities for substitution, and technological costs and evolution – needed for long term planning where such changes don’t necessarily follow historical trends</a:t>
            </a:r>
          </a:p>
          <a:p>
            <a:r>
              <a:rPr lang="en-US" sz="2200" b="1" dirty="0"/>
              <a:t>Fuel Balanced</a:t>
            </a:r>
            <a:r>
              <a:rPr lang="en-US" sz="2200" dirty="0"/>
              <a:t>: offers a robust way of calibrating the model which needs numerous assumptions given that so many variables are not directly observed/measured (such as mileage and average fuel consumption</a:t>
            </a:r>
            <a:r>
              <a:rPr lang="en-US" sz="2200" dirty="0" smtClean="0"/>
              <a:t>)</a:t>
            </a:r>
          </a:p>
          <a:p>
            <a:endParaRPr lang="en-US" sz="2200" dirty="0"/>
          </a:p>
        </p:txBody>
      </p:sp>
    </p:spTree>
    <p:extLst>
      <p:ext uri="{BB962C8B-B14F-4D97-AF65-F5344CB8AC3E}">
        <p14:creationId xmlns:p14="http://schemas.microsoft.com/office/powerpoint/2010/main" val="10233172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470" r="3321" b="9167"/>
          <a:stretch/>
        </p:blipFill>
        <p:spPr bwMode="auto">
          <a:xfrm rot="10800000">
            <a:off x="-9550" y="31998"/>
            <a:ext cx="9072510" cy="6851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48661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9395" y="0"/>
            <a:ext cx="8746270" cy="936104"/>
          </a:xfrm>
        </p:spPr>
        <p:txBody>
          <a:bodyPr>
            <a:normAutofit/>
          </a:bodyPr>
          <a:lstStyle/>
          <a:p>
            <a:pPr eaLnBrk="1" hangingPunct="1"/>
            <a:r>
              <a:rPr lang="en-US" dirty="0" smtClean="0"/>
              <a:t>Energy System (</a:t>
            </a:r>
            <a:r>
              <a:rPr lang="en-US" dirty="0"/>
              <a:t>i</a:t>
            </a:r>
            <a:r>
              <a:rPr lang="en-US" dirty="0" smtClean="0"/>
              <a:t>llustrative example)</a:t>
            </a:r>
          </a:p>
        </p:txBody>
      </p:sp>
      <p:pic>
        <p:nvPicPr>
          <p:cNvPr id="51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980" y="788336"/>
            <a:ext cx="75311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627784" y="6204777"/>
            <a:ext cx="6133218" cy="707886"/>
          </a:xfrm>
          <a:prstGeom prst="rect">
            <a:avLst/>
          </a:prstGeom>
          <a:noFill/>
        </p:spPr>
        <p:txBody>
          <a:bodyPr wrap="square" rtlCol="0">
            <a:spAutoFit/>
          </a:bodyPr>
          <a:lstStyle/>
          <a:p>
            <a:r>
              <a:rPr lang="en-ZA" sz="2000" dirty="0" smtClean="0">
                <a:solidFill>
                  <a:srgbClr val="FF0000"/>
                </a:solidFill>
              </a:rPr>
              <a:t>Technology /Fuel Competition at Secondary &amp; Primary Level</a:t>
            </a:r>
            <a:endParaRPr lang="en-ZA" sz="2000" dirty="0">
              <a:solidFill>
                <a:srgbClr val="FF0000"/>
              </a:solidFill>
            </a:endParaRPr>
          </a:p>
        </p:txBody>
      </p:sp>
      <p:sp>
        <p:nvSpPr>
          <p:cNvPr id="3" name="Right Arrow 2"/>
          <p:cNvSpPr/>
          <p:nvPr/>
        </p:nvSpPr>
        <p:spPr>
          <a:xfrm rot="16020657">
            <a:off x="6153178" y="5851716"/>
            <a:ext cx="504056" cy="19270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ZA"/>
          </a:p>
        </p:txBody>
      </p:sp>
      <p:sp>
        <p:nvSpPr>
          <p:cNvPr id="6" name="Right Arrow 5"/>
          <p:cNvSpPr/>
          <p:nvPr/>
        </p:nvSpPr>
        <p:spPr>
          <a:xfrm rot="17615717">
            <a:off x="7438808" y="5931492"/>
            <a:ext cx="504056" cy="19270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825888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228600"/>
            <a:ext cx="7772400" cy="609600"/>
          </a:xfrm>
        </p:spPr>
        <p:txBody>
          <a:bodyPr/>
          <a:lstStyle/>
          <a:p>
            <a:r>
              <a:rPr lang="en-US" sz="3200" dirty="0" smtClean="0"/>
              <a:t>Energy model components</a:t>
            </a:r>
          </a:p>
        </p:txBody>
      </p:sp>
      <p:sp>
        <p:nvSpPr>
          <p:cNvPr id="3" name="Content Placeholder 2"/>
          <p:cNvSpPr>
            <a:spLocks noGrp="1"/>
          </p:cNvSpPr>
          <p:nvPr>
            <p:ph idx="1"/>
          </p:nvPr>
        </p:nvSpPr>
        <p:spPr>
          <a:xfrm>
            <a:off x="533400" y="1447800"/>
            <a:ext cx="8305800" cy="4572000"/>
          </a:xfrm>
        </p:spPr>
        <p:txBody>
          <a:bodyPr>
            <a:normAutofit lnSpcReduction="10000"/>
          </a:bodyPr>
          <a:lstStyle/>
          <a:p>
            <a:pPr>
              <a:defRPr/>
            </a:pPr>
            <a:r>
              <a:rPr lang="en-US" dirty="0" smtClean="0"/>
              <a:t>Made up of 2 simple components:</a:t>
            </a:r>
          </a:p>
          <a:p>
            <a:pPr lvl="1">
              <a:defRPr/>
            </a:pPr>
            <a:r>
              <a:rPr lang="en-US" dirty="0" smtClean="0"/>
              <a:t>Energy Carriers (e.g. fuels, demand)</a:t>
            </a:r>
          </a:p>
          <a:p>
            <a:pPr lvl="1">
              <a:defRPr/>
            </a:pPr>
            <a:r>
              <a:rPr lang="en-US" dirty="0" smtClean="0"/>
              <a:t>Technologies (e.g. Light bulb, power plant) all characterized in the same way:		</a:t>
            </a:r>
          </a:p>
          <a:p>
            <a:pPr marL="914400" lvl="1" indent="-457200">
              <a:lnSpc>
                <a:spcPct val="90000"/>
              </a:lnSpc>
              <a:defRPr/>
            </a:pPr>
            <a:r>
              <a:rPr lang="en-US" sz="2000" dirty="0" smtClean="0"/>
              <a:t>Input and Output Carrier</a:t>
            </a:r>
          </a:p>
          <a:p>
            <a:pPr marL="914400" lvl="1" indent="-457200">
              <a:lnSpc>
                <a:spcPct val="90000"/>
              </a:lnSpc>
              <a:defRPr/>
            </a:pPr>
            <a:r>
              <a:rPr lang="en-US" sz="2000" dirty="0" smtClean="0"/>
              <a:t>Efficiency</a:t>
            </a:r>
          </a:p>
          <a:p>
            <a:pPr marL="914400" lvl="1" indent="-457200">
              <a:lnSpc>
                <a:spcPct val="90000"/>
              </a:lnSpc>
              <a:defRPr/>
            </a:pPr>
            <a:r>
              <a:rPr lang="en-US" sz="2000" dirty="0" smtClean="0"/>
              <a:t>Investment Costs per unit of capacity</a:t>
            </a:r>
          </a:p>
          <a:p>
            <a:pPr marL="914400" lvl="1" indent="-457200">
              <a:lnSpc>
                <a:spcPct val="90000"/>
              </a:lnSpc>
              <a:defRPr/>
            </a:pPr>
            <a:r>
              <a:rPr lang="en-US" sz="2000" dirty="0" smtClean="0"/>
              <a:t>Activity Costs</a:t>
            </a:r>
          </a:p>
          <a:p>
            <a:pPr marL="914400" lvl="1" indent="-457200">
              <a:lnSpc>
                <a:spcPct val="90000"/>
              </a:lnSpc>
              <a:defRPr/>
            </a:pPr>
            <a:r>
              <a:rPr lang="en-US" sz="2000" dirty="0" smtClean="0"/>
              <a:t>Existing Capacity</a:t>
            </a:r>
          </a:p>
          <a:p>
            <a:pPr marL="914400" lvl="1" indent="-457200">
              <a:lnSpc>
                <a:spcPct val="90000"/>
              </a:lnSpc>
              <a:defRPr/>
            </a:pPr>
            <a:r>
              <a:rPr lang="en-US" sz="2000" dirty="0" smtClean="0"/>
              <a:t>Annual Availability</a:t>
            </a:r>
          </a:p>
          <a:p>
            <a:pPr marL="914400" lvl="1" indent="-457200">
              <a:lnSpc>
                <a:spcPct val="90000"/>
              </a:lnSpc>
              <a:defRPr/>
            </a:pPr>
            <a:r>
              <a:rPr lang="en-US" sz="2000" dirty="0" smtClean="0"/>
              <a:t>Expected Life</a:t>
            </a:r>
          </a:p>
          <a:p>
            <a:pPr marL="914400" lvl="1" indent="-457200">
              <a:lnSpc>
                <a:spcPct val="90000"/>
              </a:lnSpc>
              <a:defRPr/>
            </a:pPr>
            <a:r>
              <a:rPr lang="en-US" sz="2000" dirty="0" smtClean="0"/>
              <a:t>Emissions</a:t>
            </a:r>
          </a:p>
          <a:p>
            <a:pPr lvl="2">
              <a:defRPr/>
            </a:pPr>
            <a:endParaRPr lang="en-US" dirty="0"/>
          </a:p>
        </p:txBody>
      </p:sp>
    </p:spTree>
    <p:extLst>
      <p:ext uri="{BB962C8B-B14F-4D97-AF65-F5344CB8AC3E}">
        <p14:creationId xmlns:p14="http://schemas.microsoft.com/office/powerpoint/2010/main" val="2574465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6786"/>
            <a:ext cx="8229600" cy="1143000"/>
          </a:xfrm>
        </p:spPr>
        <p:txBody>
          <a:bodyPr>
            <a:normAutofit fontScale="90000"/>
          </a:bodyPr>
          <a:lstStyle/>
          <a:p>
            <a:pPr eaLnBrk="1" hangingPunct="1"/>
            <a:r>
              <a:rPr lang="en-US" sz="4000" dirty="0" smtClean="0"/>
              <a:t>Projecting demand: </a:t>
            </a:r>
            <a:br>
              <a:rPr lang="en-US" sz="4000" dirty="0" smtClean="0"/>
            </a:br>
            <a:r>
              <a:rPr lang="en-US" sz="4000" dirty="0" smtClean="0"/>
              <a:t>Types of approaches</a:t>
            </a:r>
          </a:p>
        </p:txBody>
      </p:sp>
      <p:sp>
        <p:nvSpPr>
          <p:cNvPr id="14339" name="Rectangle 3"/>
          <p:cNvSpPr>
            <a:spLocks noGrp="1" noChangeArrowheads="1"/>
          </p:cNvSpPr>
          <p:nvPr>
            <p:ph idx="1"/>
          </p:nvPr>
        </p:nvSpPr>
        <p:spPr/>
        <p:txBody>
          <a:bodyPr/>
          <a:lstStyle/>
          <a:p>
            <a:pPr eaLnBrk="1" hangingPunct="1"/>
            <a:endParaRPr lang="en-US" dirty="0" smtClean="0"/>
          </a:p>
          <a:p>
            <a:pPr eaLnBrk="1" hangingPunct="1"/>
            <a:r>
              <a:rPr lang="en-US" dirty="0" smtClean="0"/>
              <a:t>Trend forecasting (final)</a:t>
            </a:r>
          </a:p>
          <a:p>
            <a:pPr eaLnBrk="1" hangingPunct="1"/>
            <a:r>
              <a:rPr lang="en-US" dirty="0" smtClean="0"/>
              <a:t>Econometric forecasting (final)</a:t>
            </a:r>
          </a:p>
          <a:p>
            <a:pPr eaLnBrk="1" hangingPunct="1"/>
            <a:r>
              <a:rPr lang="en-US" dirty="0" smtClean="0"/>
              <a:t>End-use forecasting (useful) </a:t>
            </a: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3962400"/>
            <a:ext cx="3352801" cy="1114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3429000" y="3962400"/>
            <a:ext cx="1295400" cy="55711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36003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129208" y="0"/>
            <a:ext cx="8897938" cy="944563"/>
          </a:xfrm>
          <a:noFill/>
          <a:ln/>
        </p:spPr>
        <p:txBody>
          <a:bodyPr>
            <a:noAutofit/>
          </a:bodyPr>
          <a:lstStyle/>
          <a:p>
            <a:r>
              <a:rPr lang="de-DE" sz="3600" dirty="0" smtClean="0"/>
              <a:t>Type of energy models used for long-term planning</a:t>
            </a:r>
            <a:endParaRPr lang="de-DE" sz="3600" dirty="0"/>
          </a:p>
        </p:txBody>
      </p:sp>
      <p:sp>
        <p:nvSpPr>
          <p:cNvPr id="3" name="TextBox 2"/>
          <p:cNvSpPr txBox="1"/>
          <p:nvPr/>
        </p:nvSpPr>
        <p:spPr>
          <a:xfrm>
            <a:off x="823386" y="2448952"/>
            <a:ext cx="2700000" cy="400110"/>
          </a:xfrm>
          <a:prstGeom prst="rect">
            <a:avLst/>
          </a:prstGeom>
          <a:noFill/>
          <a:ln w="25400">
            <a:solidFill>
              <a:schemeClr val="tx1"/>
            </a:solidFill>
          </a:ln>
        </p:spPr>
        <p:txBody>
          <a:bodyPr wrap="none" rtlCol="0">
            <a:spAutoFit/>
          </a:bodyPr>
          <a:lstStyle/>
          <a:p>
            <a:r>
              <a:rPr lang="fr-FR" sz="2000" dirty="0" err="1" smtClean="0"/>
              <a:t>Energy</a:t>
            </a:r>
            <a:r>
              <a:rPr lang="fr-FR" sz="2000" dirty="0" smtClean="0"/>
              <a:t> system </a:t>
            </a:r>
            <a:r>
              <a:rPr lang="fr-FR" sz="2000" dirty="0" err="1" smtClean="0"/>
              <a:t>models</a:t>
            </a:r>
            <a:endParaRPr lang="fr-FR" sz="2000" dirty="0" smtClean="0"/>
          </a:p>
        </p:txBody>
      </p:sp>
      <p:sp>
        <p:nvSpPr>
          <p:cNvPr id="6" name="TextBox 5"/>
          <p:cNvSpPr txBox="1"/>
          <p:nvPr/>
        </p:nvSpPr>
        <p:spPr>
          <a:xfrm>
            <a:off x="3474719" y="1431742"/>
            <a:ext cx="1800000" cy="400110"/>
          </a:xfrm>
          <a:prstGeom prst="rect">
            <a:avLst/>
          </a:prstGeom>
          <a:noFill/>
          <a:ln w="25400">
            <a:solidFill>
              <a:schemeClr val="tx1"/>
            </a:solidFill>
          </a:ln>
        </p:spPr>
        <p:txBody>
          <a:bodyPr wrap="none" rtlCol="0">
            <a:spAutoFit/>
          </a:bodyPr>
          <a:lstStyle/>
          <a:p>
            <a:r>
              <a:rPr lang="fr-FR" sz="2000" dirty="0" err="1" smtClean="0"/>
              <a:t>Energy</a:t>
            </a:r>
            <a:r>
              <a:rPr lang="fr-FR" sz="2000" dirty="0" smtClean="0"/>
              <a:t> </a:t>
            </a:r>
            <a:r>
              <a:rPr lang="fr-FR" sz="2000" dirty="0" err="1" smtClean="0"/>
              <a:t>models</a:t>
            </a:r>
            <a:endParaRPr lang="fr-FR" sz="2000" dirty="0"/>
          </a:p>
        </p:txBody>
      </p:sp>
      <p:sp>
        <p:nvSpPr>
          <p:cNvPr id="7" name="TextBox 6"/>
          <p:cNvSpPr txBox="1"/>
          <p:nvPr/>
        </p:nvSpPr>
        <p:spPr>
          <a:xfrm>
            <a:off x="5851439" y="2448952"/>
            <a:ext cx="2160000" cy="400110"/>
          </a:xfrm>
          <a:prstGeom prst="rect">
            <a:avLst/>
          </a:prstGeom>
          <a:noFill/>
          <a:ln w="25400">
            <a:solidFill>
              <a:schemeClr val="tx1"/>
            </a:solidFill>
          </a:ln>
        </p:spPr>
        <p:txBody>
          <a:bodyPr wrap="none" rtlCol="0">
            <a:spAutoFit/>
          </a:bodyPr>
          <a:lstStyle/>
          <a:p>
            <a:r>
              <a:rPr lang="fr-FR" sz="2000" dirty="0" err="1" smtClean="0"/>
              <a:t>Economic</a:t>
            </a:r>
            <a:r>
              <a:rPr lang="fr-FR" sz="2000" dirty="0" smtClean="0"/>
              <a:t> </a:t>
            </a:r>
            <a:r>
              <a:rPr lang="fr-FR" sz="2000" dirty="0" err="1" smtClean="0"/>
              <a:t>models</a:t>
            </a:r>
            <a:endParaRPr lang="fr-FR" sz="2000" dirty="0"/>
          </a:p>
        </p:txBody>
      </p:sp>
      <p:cxnSp>
        <p:nvCxnSpPr>
          <p:cNvPr id="9" name="Straight Arrow Connector 8"/>
          <p:cNvCxnSpPr>
            <a:stCxn id="6" idx="2"/>
            <a:endCxn id="3" idx="0"/>
          </p:cNvCxnSpPr>
          <p:nvPr/>
        </p:nvCxnSpPr>
        <p:spPr bwMode="auto">
          <a:xfrm flipH="1">
            <a:off x="2173386" y="1831852"/>
            <a:ext cx="2201333" cy="617100"/>
          </a:xfrm>
          <a:prstGeom prst="straightConnector1">
            <a:avLst/>
          </a:prstGeom>
          <a:solidFill>
            <a:schemeClr val="accent1"/>
          </a:solidFill>
          <a:ln w="25400" cap="sq" cmpd="sng" algn="ctr">
            <a:solidFill>
              <a:schemeClr val="tx1"/>
            </a:solidFill>
            <a:prstDash val="solid"/>
            <a:round/>
            <a:headEnd type="none" w="sm" len="sm"/>
            <a:tailEnd type="triangle" w="lg" len="lg"/>
          </a:ln>
          <a:effectLst/>
        </p:spPr>
      </p:cxnSp>
      <p:cxnSp>
        <p:nvCxnSpPr>
          <p:cNvPr id="12" name="Straight Arrow Connector 11"/>
          <p:cNvCxnSpPr>
            <a:stCxn id="6" idx="2"/>
            <a:endCxn id="7" idx="0"/>
          </p:cNvCxnSpPr>
          <p:nvPr/>
        </p:nvCxnSpPr>
        <p:spPr bwMode="auto">
          <a:xfrm>
            <a:off x="4374719" y="1831852"/>
            <a:ext cx="2556720" cy="617100"/>
          </a:xfrm>
          <a:prstGeom prst="straightConnector1">
            <a:avLst/>
          </a:prstGeom>
          <a:solidFill>
            <a:schemeClr val="accent1"/>
          </a:solidFill>
          <a:ln w="25400" cap="sq" cmpd="sng" algn="ctr">
            <a:solidFill>
              <a:schemeClr val="tx1"/>
            </a:solidFill>
            <a:prstDash val="solid"/>
            <a:round/>
            <a:headEnd type="none" w="sm" len="sm"/>
            <a:tailEnd type="triangle" w="lg" len="lg"/>
          </a:ln>
          <a:effectLst/>
        </p:spPr>
      </p:cxnSp>
      <p:sp>
        <p:nvSpPr>
          <p:cNvPr id="13" name="TextBox 12"/>
          <p:cNvSpPr txBox="1"/>
          <p:nvPr/>
        </p:nvSpPr>
        <p:spPr>
          <a:xfrm>
            <a:off x="129208" y="3072348"/>
            <a:ext cx="4122752" cy="3785652"/>
          </a:xfrm>
          <a:prstGeom prst="rect">
            <a:avLst/>
          </a:prstGeom>
          <a:noFill/>
        </p:spPr>
        <p:txBody>
          <a:bodyPr wrap="square" rtlCol="0">
            <a:spAutoFit/>
          </a:bodyPr>
          <a:lstStyle/>
          <a:p>
            <a:pPr marL="285750" indent="-285750">
              <a:buFont typeface="Arial" pitchFamily="34" charset="0"/>
              <a:buChar char="•"/>
            </a:pPr>
            <a:r>
              <a:rPr lang="fr-FR" sz="2000" dirty="0" smtClean="0"/>
              <a:t>Focus on the </a:t>
            </a:r>
            <a:r>
              <a:rPr lang="fr-FR" sz="2000" dirty="0" err="1" smtClean="0"/>
              <a:t>energy</a:t>
            </a:r>
            <a:r>
              <a:rPr lang="fr-FR" sz="2000" dirty="0" smtClean="0"/>
              <a:t> system </a:t>
            </a:r>
            <a:r>
              <a:rPr lang="fr-FR" sz="2000" dirty="0" err="1" smtClean="0"/>
              <a:t>alone</a:t>
            </a:r>
            <a:endParaRPr lang="fr-FR" sz="2000" dirty="0" smtClean="0"/>
          </a:p>
          <a:p>
            <a:pPr marL="285750" indent="-285750">
              <a:buFont typeface="Arial" pitchFamily="34" charset="0"/>
              <a:buChar char="•"/>
            </a:pPr>
            <a:r>
              <a:rPr lang="fr-FR" sz="2000" dirty="0" smtClean="0"/>
              <a:t>Description of large </a:t>
            </a:r>
            <a:r>
              <a:rPr lang="fr-FR" sz="2000" dirty="0" err="1" smtClean="0"/>
              <a:t>number</a:t>
            </a:r>
            <a:r>
              <a:rPr lang="fr-FR" sz="2000" dirty="0" smtClean="0"/>
              <a:t> of single </a:t>
            </a:r>
            <a:r>
              <a:rPr lang="fr-FR" sz="2000" dirty="0" err="1" smtClean="0"/>
              <a:t>energy</a:t>
            </a:r>
            <a:r>
              <a:rPr lang="fr-FR" sz="2000" dirty="0" smtClean="0"/>
              <a:t> technologies</a:t>
            </a:r>
          </a:p>
          <a:p>
            <a:pPr marL="285750" indent="-285750">
              <a:buFont typeface="Arial" pitchFamily="34" charset="0"/>
              <a:buChar char="•"/>
            </a:pPr>
            <a:r>
              <a:rPr lang="fr-FR" sz="2000" dirty="0" err="1" smtClean="0"/>
              <a:t>Capturing</a:t>
            </a:r>
            <a:r>
              <a:rPr lang="fr-FR" sz="2000" dirty="0" smtClean="0"/>
              <a:t> </a:t>
            </a:r>
            <a:r>
              <a:rPr lang="fr-FR" sz="2000" dirty="0" err="1" smtClean="0"/>
              <a:t>dynamics</a:t>
            </a:r>
            <a:r>
              <a:rPr lang="fr-FR" sz="2000" dirty="0" smtClean="0"/>
              <a:t> of the system, </a:t>
            </a:r>
            <a:r>
              <a:rPr lang="fr-FR" sz="2000" dirty="0" err="1" smtClean="0"/>
              <a:t>such</a:t>
            </a:r>
            <a:r>
              <a:rPr lang="fr-FR" sz="2000" dirty="0" smtClean="0"/>
              <a:t> as substitution of </a:t>
            </a:r>
            <a:r>
              <a:rPr lang="fr-FR" sz="2000" dirty="0" err="1" smtClean="0"/>
              <a:t>energy</a:t>
            </a:r>
            <a:r>
              <a:rPr lang="fr-FR" sz="2000" dirty="0" smtClean="0"/>
              <a:t> carriers, </a:t>
            </a:r>
            <a:r>
              <a:rPr lang="fr-FR" sz="2000" dirty="0" err="1" smtClean="0"/>
              <a:t>energy</a:t>
            </a:r>
            <a:r>
              <a:rPr lang="fr-FR" sz="2000" dirty="0" smtClean="0"/>
              <a:t> </a:t>
            </a:r>
            <a:r>
              <a:rPr lang="fr-FR" sz="2000" dirty="0" err="1" smtClean="0"/>
              <a:t>savings</a:t>
            </a:r>
            <a:r>
              <a:rPr lang="fr-FR" sz="2000" dirty="0" smtClean="0"/>
              <a:t> or </a:t>
            </a:r>
            <a:r>
              <a:rPr lang="fr-FR" sz="2000" dirty="0" err="1" smtClean="0"/>
              <a:t>technology</a:t>
            </a:r>
            <a:r>
              <a:rPr lang="fr-FR" sz="2000" dirty="0" smtClean="0"/>
              <a:t> </a:t>
            </a:r>
            <a:r>
              <a:rPr lang="fr-FR" sz="2000" dirty="0" err="1" smtClean="0"/>
              <a:t>deployment</a:t>
            </a:r>
            <a:endParaRPr lang="fr-FR" sz="2000" dirty="0" smtClean="0"/>
          </a:p>
          <a:p>
            <a:pPr marL="285750" indent="-285750">
              <a:buFont typeface="Arial" pitchFamily="34" charset="0"/>
              <a:buChar char="•"/>
            </a:pPr>
            <a:r>
              <a:rPr lang="fr-FR" sz="2000" dirty="0" err="1" smtClean="0"/>
              <a:t>Typical</a:t>
            </a:r>
            <a:r>
              <a:rPr lang="fr-FR" sz="2000" dirty="0" smtClean="0"/>
              <a:t> </a:t>
            </a:r>
            <a:r>
              <a:rPr lang="fr-FR" sz="2000" dirty="0" err="1" smtClean="0"/>
              <a:t>results</a:t>
            </a:r>
            <a:r>
              <a:rPr lang="fr-FR" sz="2000" dirty="0" smtClean="0"/>
              <a:t>: </a:t>
            </a:r>
            <a:r>
              <a:rPr lang="fr-FR" sz="2000" i="1" dirty="0" err="1" smtClean="0"/>
              <a:t>energy</a:t>
            </a:r>
            <a:r>
              <a:rPr lang="fr-FR" sz="2000" i="1" dirty="0" smtClean="0"/>
              <a:t> </a:t>
            </a:r>
            <a:r>
              <a:rPr lang="fr-FR" sz="2000" i="1" dirty="0" err="1" smtClean="0"/>
              <a:t>consumption</a:t>
            </a:r>
            <a:r>
              <a:rPr lang="fr-FR" sz="2000" i="1" dirty="0" smtClean="0"/>
              <a:t>, </a:t>
            </a:r>
            <a:r>
              <a:rPr lang="fr-FR" sz="2000" i="1" dirty="0" err="1" smtClean="0"/>
              <a:t>energy</a:t>
            </a:r>
            <a:r>
              <a:rPr lang="fr-FR" sz="2000" i="1" dirty="0" smtClean="0"/>
              <a:t> </a:t>
            </a:r>
            <a:r>
              <a:rPr lang="fr-FR" sz="2000" i="1" dirty="0" err="1" smtClean="0"/>
              <a:t>technology</a:t>
            </a:r>
            <a:r>
              <a:rPr lang="fr-FR" sz="2000" i="1" dirty="0" smtClean="0"/>
              <a:t> mix and </a:t>
            </a:r>
            <a:r>
              <a:rPr lang="fr-FR" sz="2000" i="1" dirty="0" err="1" smtClean="0"/>
              <a:t>capacities</a:t>
            </a:r>
            <a:r>
              <a:rPr lang="fr-FR" sz="2000" i="1" dirty="0" smtClean="0"/>
              <a:t>, </a:t>
            </a:r>
            <a:r>
              <a:rPr lang="fr-FR" sz="2000" i="1" dirty="0" err="1" smtClean="0"/>
              <a:t>emissions</a:t>
            </a:r>
            <a:r>
              <a:rPr lang="fr-FR" sz="2000" i="1" dirty="0" smtClean="0"/>
              <a:t> </a:t>
            </a:r>
            <a:endParaRPr lang="fr-FR" sz="2000" i="1" dirty="0"/>
          </a:p>
        </p:txBody>
      </p:sp>
      <p:sp>
        <p:nvSpPr>
          <p:cNvPr id="16" name="TextBox 15"/>
          <p:cNvSpPr txBox="1"/>
          <p:nvPr/>
        </p:nvSpPr>
        <p:spPr>
          <a:xfrm>
            <a:off x="4884088" y="3072348"/>
            <a:ext cx="4122752" cy="3170099"/>
          </a:xfrm>
          <a:prstGeom prst="rect">
            <a:avLst/>
          </a:prstGeom>
          <a:noFill/>
        </p:spPr>
        <p:txBody>
          <a:bodyPr wrap="square" rtlCol="0">
            <a:spAutoFit/>
          </a:bodyPr>
          <a:lstStyle/>
          <a:p>
            <a:pPr marL="285750" indent="-285750">
              <a:buFont typeface="Arial" pitchFamily="34" charset="0"/>
              <a:buChar char="•"/>
            </a:pPr>
            <a:r>
              <a:rPr lang="fr-FR" sz="2000" dirty="0" smtClean="0"/>
              <a:t>Relationship of the </a:t>
            </a:r>
            <a:r>
              <a:rPr lang="fr-FR" sz="2000" dirty="0" err="1" smtClean="0"/>
              <a:t>energy</a:t>
            </a:r>
            <a:r>
              <a:rPr lang="fr-FR" sz="2000" dirty="0" smtClean="0"/>
              <a:t> </a:t>
            </a:r>
            <a:r>
              <a:rPr lang="fr-FR" sz="2000" dirty="0" err="1" smtClean="0"/>
              <a:t>sector</a:t>
            </a:r>
            <a:r>
              <a:rPr lang="fr-FR" sz="2000" dirty="0" smtClean="0"/>
              <a:t> to the </a:t>
            </a:r>
            <a:r>
              <a:rPr lang="fr-FR" sz="2000" dirty="0" err="1" smtClean="0"/>
              <a:t>general</a:t>
            </a:r>
            <a:r>
              <a:rPr lang="fr-FR" sz="2000" dirty="0" smtClean="0"/>
              <a:t> </a:t>
            </a:r>
            <a:r>
              <a:rPr lang="fr-FR" sz="2000" dirty="0" err="1" smtClean="0"/>
              <a:t>economy</a:t>
            </a:r>
            <a:r>
              <a:rPr lang="fr-FR" sz="2000" dirty="0" smtClean="0"/>
              <a:t> central </a:t>
            </a:r>
            <a:r>
              <a:rPr lang="fr-FR" sz="2000" dirty="0" err="1" smtClean="0"/>
              <a:t>element</a:t>
            </a:r>
            <a:endParaRPr lang="fr-FR" sz="2000" dirty="0" smtClean="0"/>
          </a:p>
          <a:p>
            <a:pPr marL="285750" indent="-285750">
              <a:buFont typeface="Arial" pitchFamily="34" charset="0"/>
              <a:buChar char="•"/>
            </a:pPr>
            <a:r>
              <a:rPr lang="fr-FR" sz="2000" dirty="0" err="1" smtClean="0"/>
              <a:t>Energy</a:t>
            </a:r>
            <a:r>
              <a:rPr lang="fr-FR" sz="2000" dirty="0" smtClean="0"/>
              <a:t> system </a:t>
            </a:r>
            <a:r>
              <a:rPr lang="fr-FR" sz="2000" dirty="0" err="1" smtClean="0"/>
              <a:t>described</a:t>
            </a:r>
            <a:r>
              <a:rPr lang="fr-FR" sz="2000" dirty="0" smtClean="0"/>
              <a:t> in a </a:t>
            </a:r>
            <a:r>
              <a:rPr lang="fr-FR" sz="2000" dirty="0" err="1" smtClean="0"/>
              <a:t>highly</a:t>
            </a:r>
            <a:r>
              <a:rPr lang="fr-FR" sz="2000" dirty="0" smtClean="0"/>
              <a:t> </a:t>
            </a:r>
            <a:r>
              <a:rPr lang="fr-FR" sz="2000" dirty="0" err="1" smtClean="0"/>
              <a:t>aggregated</a:t>
            </a:r>
            <a:r>
              <a:rPr lang="fr-FR" sz="2000" dirty="0" smtClean="0"/>
              <a:t> </a:t>
            </a:r>
            <a:r>
              <a:rPr lang="fr-FR" sz="2000" dirty="0" err="1" smtClean="0"/>
              <a:t>way</a:t>
            </a:r>
            <a:endParaRPr lang="fr-FR" sz="2000" dirty="0" smtClean="0"/>
          </a:p>
          <a:p>
            <a:pPr marL="285750" indent="-285750">
              <a:buFont typeface="Arial" pitchFamily="34" charset="0"/>
              <a:buChar char="•"/>
            </a:pPr>
            <a:r>
              <a:rPr lang="fr-FR" sz="2000" dirty="0" smtClean="0"/>
              <a:t>Technologies </a:t>
            </a:r>
            <a:r>
              <a:rPr lang="fr-FR" sz="2000" dirty="0" err="1" smtClean="0"/>
              <a:t>embedded</a:t>
            </a:r>
            <a:r>
              <a:rPr lang="fr-FR" sz="2000" dirty="0" smtClean="0"/>
              <a:t> in production </a:t>
            </a:r>
            <a:r>
              <a:rPr lang="fr-FR" sz="2000" dirty="0" err="1" smtClean="0"/>
              <a:t>functions</a:t>
            </a:r>
            <a:endParaRPr lang="fr-FR" sz="2000" dirty="0" smtClean="0"/>
          </a:p>
          <a:p>
            <a:pPr marL="285750" indent="-285750">
              <a:buFont typeface="Arial" pitchFamily="34" charset="0"/>
              <a:buChar char="•"/>
            </a:pPr>
            <a:r>
              <a:rPr lang="fr-FR" sz="2000" dirty="0" err="1" smtClean="0"/>
              <a:t>Typical</a:t>
            </a:r>
            <a:r>
              <a:rPr lang="fr-FR" sz="2000" dirty="0" smtClean="0"/>
              <a:t> </a:t>
            </a:r>
            <a:r>
              <a:rPr lang="fr-FR" sz="2000" dirty="0" err="1" smtClean="0"/>
              <a:t>results</a:t>
            </a:r>
            <a:r>
              <a:rPr lang="fr-FR" sz="2000" dirty="0" smtClean="0"/>
              <a:t>: </a:t>
            </a:r>
            <a:r>
              <a:rPr lang="fr-FR" sz="2000" i="1" dirty="0" err="1" smtClean="0"/>
              <a:t>energy</a:t>
            </a:r>
            <a:r>
              <a:rPr lang="fr-FR" sz="2000" i="1" dirty="0" smtClean="0"/>
              <a:t> </a:t>
            </a:r>
            <a:r>
              <a:rPr lang="fr-FR" sz="2000" i="1" dirty="0" err="1" smtClean="0"/>
              <a:t>consumption</a:t>
            </a:r>
            <a:r>
              <a:rPr lang="fr-FR" sz="2000" i="1" dirty="0" smtClean="0"/>
              <a:t>, </a:t>
            </a:r>
            <a:r>
              <a:rPr lang="fr-FR" sz="2000" i="1" dirty="0" err="1" smtClean="0"/>
              <a:t>emissions</a:t>
            </a:r>
            <a:r>
              <a:rPr lang="fr-FR" sz="2000" i="1" dirty="0" smtClean="0"/>
              <a:t>, GDP, </a:t>
            </a:r>
            <a:r>
              <a:rPr lang="fr-FR" sz="2000" i="1" dirty="0" err="1" smtClean="0"/>
              <a:t>employment</a:t>
            </a:r>
            <a:r>
              <a:rPr lang="fr-FR" sz="2000" i="1" dirty="0" smtClean="0"/>
              <a:t>, </a:t>
            </a:r>
            <a:r>
              <a:rPr lang="fr-FR" sz="2000" i="1" dirty="0" err="1" smtClean="0"/>
              <a:t>trade</a:t>
            </a:r>
            <a:r>
              <a:rPr lang="fr-FR" sz="2000" i="1" dirty="0" smtClean="0"/>
              <a:t> balance</a:t>
            </a:r>
          </a:p>
        </p:txBody>
      </p:sp>
    </p:spTree>
    <p:extLst>
      <p:ext uri="{BB962C8B-B14F-4D97-AF65-F5344CB8AC3E}">
        <p14:creationId xmlns:p14="http://schemas.microsoft.com/office/powerpoint/2010/main" val="208715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45073" y="15233"/>
            <a:ext cx="6813227" cy="944563"/>
          </a:xfrm>
          <a:noFill/>
          <a:ln/>
        </p:spPr>
        <p:txBody>
          <a:bodyPr>
            <a:normAutofit/>
          </a:bodyPr>
          <a:lstStyle/>
          <a:p>
            <a:r>
              <a:rPr lang="de-DE" dirty="0" smtClean="0"/>
              <a:t>Universe of energy models</a:t>
            </a:r>
            <a:endParaRPr lang="de-DE"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124744"/>
            <a:ext cx="8234327"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310406" y="4156150"/>
            <a:ext cx="941283" cy="400110"/>
          </a:xfrm>
          <a:prstGeom prst="rect">
            <a:avLst/>
          </a:prstGeom>
          <a:noFill/>
        </p:spPr>
        <p:txBody>
          <a:bodyPr wrap="none" rtlCol="0">
            <a:spAutoFit/>
          </a:bodyPr>
          <a:lstStyle/>
          <a:p>
            <a:r>
              <a:rPr lang="en-ZA" sz="2000" b="1" dirty="0" smtClean="0"/>
              <a:t>MAED</a:t>
            </a:r>
            <a:endParaRPr lang="en-ZA" sz="2000" b="1" dirty="0"/>
          </a:p>
        </p:txBody>
      </p:sp>
      <p:sp>
        <p:nvSpPr>
          <p:cNvPr id="3" name="TextBox 2"/>
          <p:cNvSpPr txBox="1"/>
          <p:nvPr/>
        </p:nvSpPr>
        <p:spPr>
          <a:xfrm>
            <a:off x="6804248" y="4859541"/>
            <a:ext cx="2361544" cy="400110"/>
          </a:xfrm>
          <a:prstGeom prst="rect">
            <a:avLst/>
          </a:prstGeom>
          <a:noFill/>
        </p:spPr>
        <p:txBody>
          <a:bodyPr wrap="none" rtlCol="0">
            <a:spAutoFit/>
          </a:bodyPr>
          <a:lstStyle/>
          <a:p>
            <a:r>
              <a:rPr lang="en-ZA" sz="2000" b="1" dirty="0" smtClean="0">
                <a:latin typeface="+mj-lt"/>
              </a:rPr>
              <a:t>MSFM (Municipal)</a:t>
            </a:r>
            <a:endParaRPr lang="en-ZA" sz="2000" b="1" dirty="0">
              <a:latin typeface="+mj-lt"/>
            </a:endParaRPr>
          </a:p>
        </p:txBody>
      </p:sp>
      <p:sp>
        <p:nvSpPr>
          <p:cNvPr id="8" name="TextBox 7"/>
          <p:cNvSpPr txBox="1"/>
          <p:nvPr/>
        </p:nvSpPr>
        <p:spPr>
          <a:xfrm>
            <a:off x="3702500" y="4687511"/>
            <a:ext cx="1071127" cy="400110"/>
          </a:xfrm>
          <a:prstGeom prst="rect">
            <a:avLst/>
          </a:prstGeom>
          <a:noFill/>
        </p:spPr>
        <p:txBody>
          <a:bodyPr wrap="none" rtlCol="0">
            <a:spAutoFit/>
          </a:bodyPr>
          <a:lstStyle/>
          <a:p>
            <a:r>
              <a:rPr lang="en-ZA" sz="2000" b="1" dirty="0" smtClean="0"/>
              <a:t>TRACE</a:t>
            </a:r>
            <a:endParaRPr lang="en-ZA" sz="2000" b="1" dirty="0"/>
          </a:p>
        </p:txBody>
      </p:sp>
      <p:cxnSp>
        <p:nvCxnSpPr>
          <p:cNvPr id="5" name="Straight Arrow Connector 4"/>
          <p:cNvCxnSpPr/>
          <p:nvPr/>
        </p:nvCxnSpPr>
        <p:spPr bwMode="auto">
          <a:xfrm flipV="1">
            <a:off x="2514600" y="3429000"/>
            <a:ext cx="0" cy="727150"/>
          </a:xfrm>
          <a:prstGeom prst="straightConnector1">
            <a:avLst/>
          </a:prstGeom>
          <a:ln>
            <a:headEnd type="none" w="med" len="med"/>
            <a:tailEnd type="arrow"/>
          </a:ln>
          <a:extLst/>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7917788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636680"/>
          </a:xfrm>
        </p:spPr>
        <p:txBody>
          <a:bodyPr>
            <a:normAutofit fontScale="90000"/>
          </a:bodyPr>
          <a:lstStyle/>
          <a:p>
            <a:r>
              <a:rPr lang="en-ZA" dirty="0" smtClean="0"/>
              <a:t>Models – Some Comments on Platforms</a:t>
            </a:r>
            <a:endParaRPr lang="en-ZA" dirty="0"/>
          </a:p>
        </p:txBody>
      </p:sp>
      <p:sp>
        <p:nvSpPr>
          <p:cNvPr id="3" name="Content Placeholder 2"/>
          <p:cNvSpPr>
            <a:spLocks noGrp="1"/>
          </p:cNvSpPr>
          <p:nvPr>
            <p:ph idx="1"/>
          </p:nvPr>
        </p:nvSpPr>
        <p:spPr>
          <a:xfrm>
            <a:off x="228600" y="1295400"/>
            <a:ext cx="8686800" cy="4389120"/>
          </a:xfrm>
        </p:spPr>
        <p:txBody>
          <a:bodyPr/>
          <a:lstStyle/>
          <a:p>
            <a:r>
              <a:rPr lang="en-ZA" sz="2200" dirty="0" smtClean="0"/>
              <a:t>MAED accessible and free. Some drawbacks – Transport demand linked to population via distance per person &amp; not to GDP.</a:t>
            </a:r>
          </a:p>
          <a:p>
            <a:r>
              <a:rPr lang="en-ZA" sz="2200" dirty="0" smtClean="0"/>
              <a:t>MESSAGE free but can’t really cope with Demand Side optimisation.</a:t>
            </a:r>
          </a:p>
          <a:p>
            <a:r>
              <a:rPr lang="en-ZA" sz="2200" dirty="0" smtClean="0"/>
              <a:t>LEAP has good support from SEI and can link to the basin model WEAP for hydro impacts. Power sector optimisation and option to use CPLEX.</a:t>
            </a:r>
          </a:p>
          <a:p>
            <a:r>
              <a:rPr lang="en-ZA" sz="2200" dirty="0" smtClean="0"/>
              <a:t>TIMES well supported by IEA (ETSAP) but not free in practice. More complicated to learn.</a:t>
            </a:r>
          </a:p>
          <a:p>
            <a:r>
              <a:rPr lang="en-ZA" sz="2200" dirty="0" smtClean="0"/>
              <a:t>There are many teams around the world linking these platforms to macro-economic models (CGE, DSGE) and even to land-use models or technical power system models (dispatch and transmission models </a:t>
            </a:r>
            <a:r>
              <a:rPr lang="en-ZA" sz="2200" dirty="0" err="1" smtClean="0"/>
              <a:t>eg</a:t>
            </a:r>
            <a:r>
              <a:rPr lang="en-ZA" sz="2200" dirty="0" smtClean="0"/>
              <a:t> German Network Development Plan)</a:t>
            </a:r>
          </a:p>
          <a:p>
            <a:endParaRPr lang="en-ZA" sz="2200" dirty="0"/>
          </a:p>
        </p:txBody>
      </p:sp>
    </p:spTree>
    <p:extLst>
      <p:ext uri="{BB962C8B-B14F-4D97-AF65-F5344CB8AC3E}">
        <p14:creationId xmlns:p14="http://schemas.microsoft.com/office/powerpoint/2010/main" val="40826018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636680"/>
          </a:xfrm>
        </p:spPr>
        <p:txBody>
          <a:bodyPr>
            <a:normAutofit fontScale="90000"/>
          </a:bodyPr>
          <a:lstStyle/>
          <a:p>
            <a:r>
              <a:rPr lang="en-ZA" dirty="0" smtClean="0"/>
              <a:t>Models – General</a:t>
            </a:r>
            <a:endParaRPr lang="en-ZA" dirty="0"/>
          </a:p>
        </p:txBody>
      </p:sp>
      <p:sp>
        <p:nvSpPr>
          <p:cNvPr id="3" name="Content Placeholder 2"/>
          <p:cNvSpPr>
            <a:spLocks noGrp="1"/>
          </p:cNvSpPr>
          <p:nvPr>
            <p:ph idx="1"/>
          </p:nvPr>
        </p:nvSpPr>
        <p:spPr>
          <a:xfrm>
            <a:off x="228600" y="1295400"/>
            <a:ext cx="8686800" cy="4389120"/>
          </a:xfrm>
        </p:spPr>
        <p:txBody>
          <a:bodyPr/>
          <a:lstStyle/>
          <a:p>
            <a:r>
              <a:rPr lang="en-ZA" sz="2200" dirty="0" smtClean="0"/>
              <a:t>Having said that lack of data is not an excuse…</a:t>
            </a:r>
          </a:p>
          <a:p>
            <a:r>
              <a:rPr lang="en-ZA" sz="2200" dirty="0" smtClean="0"/>
              <a:t>These aggregate systems models are only as good as the supporting micro-analysis. They are live projects that need years of development for best results. Transport for example:</a:t>
            </a:r>
          </a:p>
          <a:p>
            <a:endParaRPr lang="en-ZA" sz="2200" dirty="0" smtClean="0"/>
          </a:p>
          <a:p>
            <a:endParaRPr lang="en-ZA" sz="22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 y="2977345"/>
            <a:ext cx="4914900" cy="3849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bwMode="auto">
          <a:xfrm>
            <a:off x="2514600" y="6096000"/>
            <a:ext cx="1981200" cy="730469"/>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ZA" sz="2800" b="0" i="0" u="none" strike="noStrike" cap="none" normalizeH="0" baseline="0" smtClean="0">
              <a:ln>
                <a:noFill/>
              </a:ln>
              <a:solidFill>
                <a:schemeClr val="tx1"/>
              </a:solidFill>
              <a:effectLst/>
              <a:latin typeface="Arial" pitchFamily="34" charset="0"/>
            </a:endParaRPr>
          </a:p>
        </p:txBody>
      </p:sp>
      <p:sp>
        <p:nvSpPr>
          <p:cNvPr id="6" name="TextBox 5"/>
          <p:cNvSpPr txBox="1"/>
          <p:nvPr/>
        </p:nvSpPr>
        <p:spPr>
          <a:xfrm>
            <a:off x="5083273" y="5940642"/>
            <a:ext cx="2557110" cy="369332"/>
          </a:xfrm>
          <a:prstGeom prst="rect">
            <a:avLst/>
          </a:prstGeom>
          <a:noFill/>
        </p:spPr>
        <p:txBody>
          <a:bodyPr wrap="none" rtlCol="0">
            <a:spAutoFit/>
          </a:bodyPr>
          <a:lstStyle/>
          <a:p>
            <a:r>
              <a:rPr lang="en-ZA" sz="1800" dirty="0" smtClean="0"/>
              <a:t>Energy Systems Model</a:t>
            </a:r>
            <a:endParaRPr lang="en-ZA" sz="1800" dirty="0"/>
          </a:p>
        </p:txBody>
      </p:sp>
      <p:cxnSp>
        <p:nvCxnSpPr>
          <p:cNvPr id="8" name="Straight Arrow Connector 7"/>
          <p:cNvCxnSpPr>
            <a:stCxn id="6" idx="1"/>
          </p:cNvCxnSpPr>
          <p:nvPr/>
        </p:nvCxnSpPr>
        <p:spPr bwMode="auto">
          <a:xfrm flipH="1">
            <a:off x="4495801" y="6125308"/>
            <a:ext cx="587472" cy="18466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5668360" y="5410200"/>
            <a:ext cx="2210926" cy="369332"/>
          </a:xfrm>
          <a:prstGeom prst="rect">
            <a:avLst/>
          </a:prstGeom>
          <a:noFill/>
        </p:spPr>
        <p:txBody>
          <a:bodyPr wrap="none" rtlCol="0">
            <a:spAutoFit/>
          </a:bodyPr>
          <a:lstStyle/>
          <a:p>
            <a:r>
              <a:rPr lang="en-ZA" sz="1800" dirty="0" smtClean="0"/>
              <a:t>Supporting Analysis</a:t>
            </a:r>
            <a:endParaRPr lang="en-ZA" sz="1800" dirty="0"/>
          </a:p>
        </p:txBody>
      </p:sp>
      <p:cxnSp>
        <p:nvCxnSpPr>
          <p:cNvPr id="13" name="Straight Arrow Connector 12"/>
          <p:cNvCxnSpPr/>
          <p:nvPr/>
        </p:nvCxnSpPr>
        <p:spPr bwMode="auto">
          <a:xfrm flipH="1" flipV="1">
            <a:off x="4953000" y="5410200"/>
            <a:ext cx="704850" cy="18466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8670815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228600" y="2286000"/>
            <a:ext cx="8686800" cy="2133600"/>
          </a:xfrm>
        </p:spPr>
        <p:txBody>
          <a:bodyPr>
            <a:normAutofit/>
          </a:bodyPr>
          <a:lstStyle/>
          <a:p>
            <a:pPr algn="ctr" eaLnBrk="1" hangingPunct="1">
              <a:buFontTx/>
              <a:buNone/>
            </a:pPr>
            <a:r>
              <a:rPr lang="en-US" sz="5400" dirty="0" smtClean="0"/>
              <a:t>Thank You</a:t>
            </a:r>
          </a:p>
          <a:p>
            <a:pPr eaLnBrk="1" hangingPunct="1">
              <a:buFontTx/>
              <a:buNone/>
            </a:pPr>
            <a:endParaRPr lang="en-US" sz="5400" dirty="0" smtClean="0"/>
          </a:p>
          <a:p>
            <a:pPr eaLnBrk="1" hangingPunct="1">
              <a:buFontTx/>
              <a:buNone/>
            </a:pPr>
            <a:endParaRPr lang="en-US" sz="5400" dirty="0" smtClean="0">
              <a:latin typeface="Symbol" pitchFamily="18" charset="2"/>
            </a:endParaRPr>
          </a:p>
        </p:txBody>
      </p:sp>
      <p:sp>
        <p:nvSpPr>
          <p:cNvPr id="2" name="Title 1"/>
          <p:cNvSpPr>
            <a:spLocks noGrp="1"/>
          </p:cNvSpPr>
          <p:nvPr>
            <p:ph type="title"/>
          </p:nvPr>
        </p:nvSpPr>
        <p:spPr/>
        <p:txBody>
          <a:bodyPr/>
          <a:lstStyle/>
          <a:p>
            <a:endParaRPr lang="en-ZA"/>
          </a:p>
        </p:txBody>
      </p:sp>
    </p:spTree>
    <p:extLst>
      <p:ext uri="{BB962C8B-B14F-4D97-AF65-F5344CB8AC3E}">
        <p14:creationId xmlns:p14="http://schemas.microsoft.com/office/powerpoint/2010/main" val="21853477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52400" y="228600"/>
            <a:ext cx="7772400" cy="609600"/>
          </a:xfrm>
        </p:spPr>
        <p:txBody>
          <a:bodyPr>
            <a:normAutofit fontScale="90000"/>
          </a:bodyPr>
          <a:lstStyle/>
          <a:p>
            <a:pPr eaLnBrk="1" hangingPunct="1"/>
            <a:r>
              <a:rPr lang="en-US" dirty="0" smtClean="0"/>
              <a:t>End-use forecasting</a:t>
            </a:r>
          </a:p>
        </p:txBody>
      </p:sp>
      <p:sp>
        <p:nvSpPr>
          <p:cNvPr id="18435" name="Rectangle 3"/>
          <p:cNvSpPr>
            <a:spLocks noGrp="1" noChangeArrowheads="1"/>
          </p:cNvSpPr>
          <p:nvPr>
            <p:ph idx="1"/>
          </p:nvPr>
        </p:nvSpPr>
        <p:spPr>
          <a:xfrm>
            <a:off x="228600" y="2286000"/>
            <a:ext cx="8686800" cy="2133600"/>
          </a:xfrm>
        </p:spPr>
        <p:txBody>
          <a:bodyPr/>
          <a:lstStyle/>
          <a:p>
            <a:pPr eaLnBrk="1" hangingPunct="1">
              <a:buFontTx/>
              <a:buNone/>
            </a:pPr>
            <a:r>
              <a:rPr lang="en-US" dirty="0" err="1" smtClean="0"/>
              <a:t>E</a:t>
            </a:r>
            <a:r>
              <a:rPr lang="en-US" baseline="-25000" dirty="0" err="1" smtClean="0"/>
              <a:t>i</a:t>
            </a:r>
            <a:r>
              <a:rPr lang="en-US" dirty="0" smtClean="0"/>
              <a:t> =</a:t>
            </a:r>
            <a:r>
              <a:rPr lang="en-US" dirty="0" smtClean="0">
                <a:latin typeface="Symbol" pitchFamily="18" charset="2"/>
              </a:rPr>
              <a:t> </a:t>
            </a:r>
            <a:r>
              <a:rPr lang="en-US" dirty="0" err="1" smtClean="0"/>
              <a:t>Q</a:t>
            </a:r>
            <a:r>
              <a:rPr lang="en-US" baseline="-25000" dirty="0" err="1" smtClean="0"/>
              <a:t>i</a:t>
            </a:r>
            <a:r>
              <a:rPr lang="en-US" dirty="0" err="1" smtClean="0"/>
              <a:t>.I</a:t>
            </a:r>
            <a:r>
              <a:rPr lang="en-US" baseline="-25000" dirty="0" err="1" smtClean="0"/>
              <a:t>i</a:t>
            </a:r>
            <a:r>
              <a:rPr lang="en-US" dirty="0" smtClean="0"/>
              <a:t>,</a:t>
            </a:r>
          </a:p>
          <a:p>
            <a:pPr eaLnBrk="1" hangingPunct="1">
              <a:buFontTx/>
              <a:buNone/>
            </a:pPr>
            <a:r>
              <a:rPr lang="en-US" dirty="0" smtClean="0"/>
              <a:t>Q</a:t>
            </a:r>
            <a:r>
              <a:rPr lang="en-US" baseline="-25000" dirty="0" smtClean="0"/>
              <a:t>i</a:t>
            </a:r>
            <a:r>
              <a:rPr lang="en-US" dirty="0" smtClean="0"/>
              <a:t> = quantity of energy service </a:t>
            </a:r>
            <a:r>
              <a:rPr lang="en-US" dirty="0" err="1" smtClean="0"/>
              <a:t>i</a:t>
            </a:r>
            <a:r>
              <a:rPr lang="en-US" dirty="0" smtClean="0"/>
              <a:t>,</a:t>
            </a:r>
          </a:p>
          <a:p>
            <a:pPr eaLnBrk="1" hangingPunct="1">
              <a:buFontTx/>
              <a:buNone/>
            </a:pPr>
            <a:r>
              <a:rPr lang="en-US" dirty="0" smtClean="0"/>
              <a:t>I</a:t>
            </a:r>
            <a:r>
              <a:rPr lang="en-US" baseline="-25000" dirty="0" smtClean="0"/>
              <a:t>i</a:t>
            </a:r>
            <a:r>
              <a:rPr lang="en-US" dirty="0" smtClean="0"/>
              <a:t> = intensity of energy use for energy service </a:t>
            </a:r>
            <a:r>
              <a:rPr lang="en-US" dirty="0" err="1" smtClean="0"/>
              <a:t>i</a:t>
            </a:r>
            <a:endParaRPr lang="en-US" dirty="0" smtClean="0"/>
          </a:p>
          <a:p>
            <a:pPr eaLnBrk="1" hangingPunct="1">
              <a:buFontTx/>
              <a:buNone/>
            </a:pPr>
            <a:endParaRPr lang="en-US" dirty="0" smtClean="0"/>
          </a:p>
          <a:p>
            <a:pPr eaLnBrk="1" hangingPunct="1">
              <a:buFontTx/>
              <a:buNone/>
            </a:pPr>
            <a:endParaRPr lang="en-US" sz="2400" dirty="0" smtClean="0">
              <a:latin typeface="Symbol" pitchFamily="18" charset="2"/>
            </a:endParaRPr>
          </a:p>
        </p:txBody>
      </p:sp>
    </p:spTree>
    <p:extLst>
      <p:ext uri="{BB962C8B-B14F-4D97-AF65-F5344CB8AC3E}">
        <p14:creationId xmlns:p14="http://schemas.microsoft.com/office/powerpoint/2010/main" val="40588793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228600"/>
            <a:ext cx="7772400" cy="609600"/>
          </a:xfrm>
        </p:spPr>
        <p:txBody>
          <a:bodyPr/>
          <a:lstStyle/>
          <a:p>
            <a:pPr eaLnBrk="1" hangingPunct="1"/>
            <a:r>
              <a:rPr lang="en-US" sz="3200" dirty="0" smtClean="0"/>
              <a:t>Quantity Q</a:t>
            </a:r>
          </a:p>
        </p:txBody>
      </p:sp>
      <p:sp>
        <p:nvSpPr>
          <p:cNvPr id="20483" name="Rectangle 3"/>
          <p:cNvSpPr>
            <a:spLocks noGrp="1" noChangeArrowheads="1"/>
          </p:cNvSpPr>
          <p:nvPr>
            <p:ph idx="1"/>
          </p:nvPr>
        </p:nvSpPr>
        <p:spPr>
          <a:xfrm>
            <a:off x="457200" y="1295400"/>
            <a:ext cx="7772400" cy="3886200"/>
          </a:xfrm>
        </p:spPr>
        <p:txBody>
          <a:bodyPr>
            <a:normAutofit lnSpcReduction="10000"/>
          </a:bodyPr>
          <a:lstStyle/>
          <a:p>
            <a:pPr eaLnBrk="1" hangingPunct="1">
              <a:buFontTx/>
              <a:buNone/>
            </a:pPr>
            <a:r>
              <a:rPr lang="en-US" sz="2800" dirty="0" smtClean="0"/>
              <a:t>Can be decomposed in different ways depending on level of detail required and available data</a:t>
            </a:r>
          </a:p>
          <a:p>
            <a:pPr eaLnBrk="1" hangingPunct="1">
              <a:buFontTx/>
              <a:buNone/>
            </a:pPr>
            <a:endParaRPr lang="en-US" sz="2800" dirty="0" smtClean="0"/>
          </a:p>
          <a:p>
            <a:pPr eaLnBrk="1" hangingPunct="1">
              <a:buFontTx/>
              <a:buNone/>
            </a:pPr>
            <a:r>
              <a:rPr lang="en-US" sz="2800" dirty="0" smtClean="0"/>
              <a:t>Example of Q</a:t>
            </a:r>
            <a:r>
              <a:rPr lang="en-US" sz="2800" baseline="-25000" dirty="0" smtClean="0"/>
              <a:t>i </a:t>
            </a:r>
            <a:r>
              <a:rPr lang="en-US" sz="2800" dirty="0" smtClean="0"/>
              <a:t>decomposition: Q</a:t>
            </a:r>
            <a:r>
              <a:rPr lang="en-US" sz="2800" baseline="-25000" dirty="0" smtClean="0"/>
              <a:t>i </a:t>
            </a:r>
            <a:r>
              <a:rPr lang="en-US" sz="2800" dirty="0" smtClean="0"/>
              <a:t>= </a:t>
            </a:r>
            <a:r>
              <a:rPr lang="en-US" sz="2800" dirty="0" err="1" smtClean="0"/>
              <a:t>N</a:t>
            </a:r>
            <a:r>
              <a:rPr lang="en-US" sz="2800" baseline="-25000" dirty="0" err="1" smtClean="0"/>
              <a:t>i</a:t>
            </a:r>
            <a:r>
              <a:rPr lang="en-US" sz="2800" dirty="0" err="1" smtClean="0"/>
              <a:t>.P</a:t>
            </a:r>
            <a:r>
              <a:rPr lang="en-US" sz="2800" baseline="-25000" dirty="0" err="1" smtClean="0"/>
              <a:t>i</a:t>
            </a:r>
            <a:r>
              <a:rPr lang="en-US" sz="2800" dirty="0" err="1" smtClean="0"/>
              <a:t>.M</a:t>
            </a:r>
            <a:r>
              <a:rPr lang="en-US" sz="2800" baseline="-25000" dirty="0" err="1" smtClean="0"/>
              <a:t>i</a:t>
            </a:r>
            <a:endParaRPr lang="en-US" sz="2800" dirty="0" smtClean="0"/>
          </a:p>
          <a:p>
            <a:pPr eaLnBrk="1" hangingPunct="1">
              <a:buFontTx/>
              <a:buNone/>
            </a:pPr>
            <a:r>
              <a:rPr lang="en-US" sz="2000" dirty="0" smtClean="0"/>
              <a:t>N</a:t>
            </a:r>
            <a:r>
              <a:rPr lang="en-US" sz="2000" baseline="-25000" dirty="0" smtClean="0"/>
              <a:t>i</a:t>
            </a:r>
            <a:r>
              <a:rPr lang="en-US" sz="2000" dirty="0" smtClean="0"/>
              <a:t> = number of customers eligible for end-use </a:t>
            </a:r>
            <a:r>
              <a:rPr lang="en-US" sz="2000" dirty="0" err="1" smtClean="0"/>
              <a:t>i</a:t>
            </a:r>
            <a:r>
              <a:rPr lang="en-US" sz="2000" dirty="0" smtClean="0"/>
              <a:t>, </a:t>
            </a:r>
          </a:p>
          <a:p>
            <a:pPr eaLnBrk="1" hangingPunct="1">
              <a:buFontTx/>
              <a:buNone/>
            </a:pPr>
            <a:r>
              <a:rPr lang="en-US" sz="2000" dirty="0" smtClean="0"/>
              <a:t>	e.g. Number of households</a:t>
            </a:r>
          </a:p>
          <a:p>
            <a:pPr eaLnBrk="1" hangingPunct="1">
              <a:buFontTx/>
              <a:buNone/>
            </a:pPr>
            <a:r>
              <a:rPr lang="en-US" sz="2000" dirty="0" smtClean="0"/>
              <a:t>P</a:t>
            </a:r>
            <a:r>
              <a:rPr lang="en-US" sz="2000" baseline="-25000" dirty="0" smtClean="0"/>
              <a:t>i</a:t>
            </a:r>
            <a:r>
              <a:rPr lang="en-US" sz="2000" dirty="0" smtClean="0"/>
              <a:t> = penetration of end use </a:t>
            </a:r>
            <a:r>
              <a:rPr lang="en-US" sz="2000" dirty="0" err="1" smtClean="0"/>
              <a:t>i</a:t>
            </a:r>
            <a:endParaRPr lang="en-US" sz="2000" dirty="0" smtClean="0"/>
          </a:p>
          <a:p>
            <a:pPr eaLnBrk="1" hangingPunct="1">
              <a:buFontTx/>
              <a:buNone/>
            </a:pPr>
            <a:r>
              <a:rPr lang="en-US" sz="2000" dirty="0" smtClean="0"/>
              <a:t>	e.g. 80% have TVs</a:t>
            </a:r>
          </a:p>
          <a:p>
            <a:pPr eaLnBrk="1" hangingPunct="1">
              <a:buFontTx/>
              <a:buNone/>
            </a:pPr>
            <a:r>
              <a:rPr lang="en-US" sz="2000" dirty="0" err="1" smtClean="0"/>
              <a:t>M</a:t>
            </a:r>
            <a:r>
              <a:rPr lang="en-US" sz="2000" baseline="-25000" dirty="0" err="1" smtClean="0"/>
              <a:t>i</a:t>
            </a:r>
            <a:r>
              <a:rPr lang="en-US" sz="2000" dirty="0" smtClean="0"/>
              <a:t> = magnitude or extent of end-use </a:t>
            </a:r>
            <a:r>
              <a:rPr lang="en-US" sz="2000" dirty="0" err="1" smtClean="0"/>
              <a:t>i</a:t>
            </a:r>
            <a:endParaRPr lang="en-US" sz="2000" dirty="0" smtClean="0"/>
          </a:p>
          <a:p>
            <a:pPr eaLnBrk="1" hangingPunct="1">
              <a:buFontTx/>
              <a:buNone/>
            </a:pPr>
            <a:r>
              <a:rPr lang="en-US" sz="2000" dirty="0" smtClean="0"/>
              <a:t>	e.g. average hours of use of TV’s</a:t>
            </a:r>
          </a:p>
          <a:p>
            <a:pPr eaLnBrk="1" hangingPunct="1"/>
            <a:endParaRPr lang="en-US" sz="2800" dirty="0" smtClean="0"/>
          </a:p>
        </p:txBody>
      </p:sp>
    </p:spTree>
    <p:extLst>
      <p:ext uri="{BB962C8B-B14F-4D97-AF65-F5344CB8AC3E}">
        <p14:creationId xmlns:p14="http://schemas.microsoft.com/office/powerpoint/2010/main" val="3606008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792088"/>
          </a:xfrm>
        </p:spPr>
        <p:txBody>
          <a:bodyPr>
            <a:normAutofit/>
          </a:bodyPr>
          <a:lstStyle/>
          <a:p>
            <a:r>
              <a:rPr lang="en-ZA" dirty="0" smtClean="0"/>
              <a:t>What we’re Going to Talk About</a:t>
            </a:r>
            <a:endParaRPr lang="en-ZA" dirty="0"/>
          </a:p>
        </p:txBody>
      </p:sp>
      <p:sp>
        <p:nvSpPr>
          <p:cNvPr id="3" name="Content Placeholder 2"/>
          <p:cNvSpPr>
            <a:spLocks noGrp="1"/>
          </p:cNvSpPr>
          <p:nvPr>
            <p:ph idx="1"/>
          </p:nvPr>
        </p:nvSpPr>
        <p:spPr>
          <a:xfrm>
            <a:off x="381000" y="1295400"/>
            <a:ext cx="8496944" cy="5328592"/>
          </a:xfrm>
        </p:spPr>
        <p:txBody>
          <a:bodyPr>
            <a:normAutofit/>
          </a:bodyPr>
          <a:lstStyle/>
          <a:p>
            <a:pPr marL="0" indent="0">
              <a:buNone/>
            </a:pPr>
            <a:r>
              <a:rPr lang="en-ZA" dirty="0" smtClean="0"/>
              <a:t>Session 1</a:t>
            </a:r>
          </a:p>
          <a:p>
            <a:r>
              <a:rPr lang="en-ZA" dirty="0" smtClean="0"/>
              <a:t>Models </a:t>
            </a:r>
            <a:r>
              <a:rPr lang="en-ZA" dirty="0" smtClean="0"/>
              <a:t>– some fundamentals</a:t>
            </a:r>
          </a:p>
          <a:p>
            <a:r>
              <a:rPr lang="en-ZA" dirty="0"/>
              <a:t>Models need data - so something about data</a:t>
            </a:r>
          </a:p>
          <a:p>
            <a:r>
              <a:rPr lang="en-ZA" dirty="0" smtClean="0"/>
              <a:t>Energy System Models in Brief (LEAP, WEAP, </a:t>
            </a:r>
            <a:r>
              <a:rPr lang="en-ZA" dirty="0"/>
              <a:t>MAED </a:t>
            </a:r>
            <a:r>
              <a:rPr lang="en-ZA" dirty="0" smtClean="0"/>
              <a:t>TIMES, &amp; MSFM)</a:t>
            </a:r>
          </a:p>
          <a:p>
            <a:endParaRPr lang="en-ZA" dirty="0" smtClean="0"/>
          </a:p>
          <a:p>
            <a:endParaRPr lang="en-ZA" dirty="0"/>
          </a:p>
        </p:txBody>
      </p:sp>
    </p:spTree>
    <p:extLst>
      <p:ext uri="{BB962C8B-B14F-4D97-AF65-F5344CB8AC3E}">
        <p14:creationId xmlns:p14="http://schemas.microsoft.com/office/powerpoint/2010/main" val="33278388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1000" y="152400"/>
            <a:ext cx="7772400" cy="609600"/>
          </a:xfrm>
        </p:spPr>
        <p:txBody>
          <a:bodyPr/>
          <a:lstStyle/>
          <a:p>
            <a:pPr eaLnBrk="1" hangingPunct="1"/>
            <a:r>
              <a:rPr lang="en-US" sz="3200" smtClean="0"/>
              <a:t>Intensity I</a:t>
            </a:r>
            <a:r>
              <a:rPr lang="en-US" sz="3200" baseline="-25000" smtClean="0"/>
              <a:t>i</a:t>
            </a:r>
            <a:endParaRPr lang="en-US" sz="3200" smtClean="0"/>
          </a:p>
        </p:txBody>
      </p:sp>
      <p:sp>
        <p:nvSpPr>
          <p:cNvPr id="21507" name="Rectangle 3"/>
          <p:cNvSpPr>
            <a:spLocks noGrp="1" noChangeArrowheads="1"/>
          </p:cNvSpPr>
          <p:nvPr>
            <p:ph idx="1"/>
          </p:nvPr>
        </p:nvSpPr>
        <p:spPr>
          <a:xfrm>
            <a:off x="533400" y="1600200"/>
            <a:ext cx="7772400" cy="3886200"/>
          </a:xfrm>
        </p:spPr>
        <p:txBody>
          <a:bodyPr/>
          <a:lstStyle/>
          <a:p>
            <a:pPr eaLnBrk="1" hangingPunct="1"/>
            <a:r>
              <a:rPr lang="en-US" dirty="0" smtClean="0"/>
              <a:t>Intensity can either:</a:t>
            </a:r>
          </a:p>
          <a:p>
            <a:pPr lvl="1" eaLnBrk="1" hangingPunct="1"/>
            <a:r>
              <a:rPr lang="en-US" dirty="0" smtClean="0"/>
              <a:t>Be in terms of final energy per unit of Q</a:t>
            </a:r>
            <a:r>
              <a:rPr lang="en-US" baseline="-25000" dirty="0" smtClean="0"/>
              <a:t>i</a:t>
            </a:r>
          </a:p>
          <a:p>
            <a:pPr lvl="1" eaLnBrk="1" hangingPunct="1">
              <a:buFontTx/>
              <a:buNone/>
            </a:pPr>
            <a:r>
              <a:rPr lang="en-US" dirty="0" smtClean="0"/>
              <a:t>	</a:t>
            </a:r>
            <a:r>
              <a:rPr lang="en-US" sz="2400" dirty="0" smtClean="0"/>
              <a:t>e.g. kWh of electricity consumed per m</a:t>
            </a:r>
            <a:r>
              <a:rPr lang="en-US" sz="2400" baseline="30000" dirty="0" smtClean="0"/>
              <a:t>2 </a:t>
            </a:r>
            <a:r>
              <a:rPr lang="en-US" sz="2400" dirty="0" smtClean="0"/>
              <a:t>of office space</a:t>
            </a:r>
          </a:p>
          <a:p>
            <a:pPr lvl="1" eaLnBrk="1" hangingPunct="1"/>
            <a:r>
              <a:rPr lang="en-US" dirty="0" smtClean="0"/>
              <a:t>Be in terms of useful energy per unit of Q</a:t>
            </a:r>
            <a:r>
              <a:rPr lang="en-US" baseline="-25000" dirty="0" smtClean="0"/>
              <a:t>i</a:t>
            </a:r>
          </a:p>
          <a:p>
            <a:pPr lvl="1" eaLnBrk="1" hangingPunct="1">
              <a:buFontTx/>
              <a:buNone/>
            </a:pPr>
            <a:r>
              <a:rPr lang="en-US" dirty="0" smtClean="0"/>
              <a:t>	</a:t>
            </a:r>
            <a:r>
              <a:rPr lang="en-US" sz="2400" dirty="0" smtClean="0"/>
              <a:t>e.g. lumens of light required per m</a:t>
            </a:r>
            <a:r>
              <a:rPr lang="en-US" sz="2400" baseline="30000" dirty="0" smtClean="0"/>
              <a:t>2 </a:t>
            </a:r>
            <a:r>
              <a:rPr lang="en-US" sz="2400" dirty="0" smtClean="0"/>
              <a:t>of office space, in which case Q</a:t>
            </a:r>
            <a:r>
              <a:rPr lang="en-US" sz="2400" baseline="-25000" dirty="0" smtClean="0"/>
              <a:t>i</a:t>
            </a:r>
            <a:r>
              <a:rPr lang="en-US" sz="2400" dirty="0" smtClean="0"/>
              <a:t> must contain the efficiency/conversion factor from kWh to lumens</a:t>
            </a:r>
            <a:endParaRPr lang="en-US" dirty="0" smtClean="0"/>
          </a:p>
        </p:txBody>
      </p:sp>
    </p:spTree>
    <p:extLst>
      <p:ext uri="{BB962C8B-B14F-4D97-AF65-F5344CB8AC3E}">
        <p14:creationId xmlns:p14="http://schemas.microsoft.com/office/powerpoint/2010/main" val="38229523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73343"/>
            <a:ext cx="8023225" cy="581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382121" y="6489318"/>
            <a:ext cx="3734933" cy="338554"/>
          </a:xfrm>
          <a:prstGeom prst="rect">
            <a:avLst/>
          </a:prstGeom>
          <a:noFill/>
        </p:spPr>
        <p:txBody>
          <a:bodyPr wrap="none" rtlCol="0">
            <a:spAutoFit/>
          </a:bodyPr>
          <a:lstStyle/>
          <a:p>
            <a:r>
              <a:rPr lang="en-ZA" sz="1600" i="1" dirty="0" smtClean="0"/>
              <a:t>Source – IAEA Energy Expansion Handbook</a:t>
            </a:r>
            <a:endParaRPr lang="en-ZA" sz="1600" i="1" dirty="0"/>
          </a:p>
        </p:txBody>
      </p:sp>
      <p:sp>
        <p:nvSpPr>
          <p:cNvPr id="22530" name="Rectangle 2"/>
          <p:cNvSpPr>
            <a:spLocks noGrp="1" noChangeArrowheads="1"/>
          </p:cNvSpPr>
          <p:nvPr>
            <p:ph type="title"/>
          </p:nvPr>
        </p:nvSpPr>
        <p:spPr>
          <a:xfrm>
            <a:off x="506412" y="0"/>
            <a:ext cx="8229600" cy="836712"/>
          </a:xfrm>
        </p:spPr>
        <p:txBody>
          <a:bodyPr>
            <a:normAutofit/>
          </a:bodyPr>
          <a:lstStyle/>
          <a:p>
            <a:pPr eaLnBrk="1" hangingPunct="1"/>
            <a:r>
              <a:rPr lang="en-US" dirty="0" smtClean="0"/>
              <a:t>In Summary</a:t>
            </a:r>
          </a:p>
        </p:txBody>
      </p:sp>
    </p:spTree>
    <p:extLst>
      <p:ext uri="{BB962C8B-B14F-4D97-AF65-F5344CB8AC3E}">
        <p14:creationId xmlns:p14="http://schemas.microsoft.com/office/powerpoint/2010/main" val="32955851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152400"/>
            <a:ext cx="7772400" cy="609600"/>
          </a:xfrm>
        </p:spPr>
        <p:txBody>
          <a:bodyPr>
            <a:noAutofit/>
          </a:bodyPr>
          <a:lstStyle/>
          <a:p>
            <a:pPr eaLnBrk="1" hangingPunct="1"/>
            <a:r>
              <a:rPr lang="en-US" sz="2800" dirty="0" smtClean="0"/>
              <a:t>In practice: a combination of the methods are often used</a:t>
            </a:r>
          </a:p>
        </p:txBody>
      </p:sp>
      <p:sp>
        <p:nvSpPr>
          <p:cNvPr id="23555" name="Rectangle 3"/>
          <p:cNvSpPr>
            <a:spLocks noGrp="1" noChangeArrowheads="1"/>
          </p:cNvSpPr>
          <p:nvPr>
            <p:ph idx="1"/>
          </p:nvPr>
        </p:nvSpPr>
        <p:spPr>
          <a:xfrm>
            <a:off x="685800" y="1447800"/>
            <a:ext cx="7772400" cy="4648200"/>
          </a:xfrm>
        </p:spPr>
        <p:txBody>
          <a:bodyPr>
            <a:normAutofit/>
          </a:bodyPr>
          <a:lstStyle/>
          <a:p>
            <a:pPr eaLnBrk="1" hangingPunct="1">
              <a:buFontTx/>
              <a:buNone/>
            </a:pPr>
            <a:r>
              <a:rPr lang="en-US" sz="2800" dirty="0" smtClean="0"/>
              <a:t>E.g. Office illumination</a:t>
            </a:r>
          </a:p>
          <a:p>
            <a:pPr eaLnBrk="1" hangingPunct="1">
              <a:buFontTx/>
              <a:buNone/>
            </a:pPr>
            <a:r>
              <a:rPr lang="en-US" sz="2800" dirty="0" smtClean="0"/>
              <a:t>E = Q.I (.P</a:t>
            </a:r>
            <a:r>
              <a:rPr lang="en-US" sz="2800" baseline="30000" dirty="0" smtClean="0"/>
              <a:t>-</a:t>
            </a:r>
            <a:r>
              <a:rPr lang="en-US" sz="2800" baseline="30000" dirty="0" smtClean="0">
                <a:latin typeface="Symbol" pitchFamily="18" charset="2"/>
              </a:rPr>
              <a:t>b</a:t>
            </a:r>
            <a:r>
              <a:rPr lang="en-US" sz="2800" dirty="0" smtClean="0">
                <a:latin typeface="Symbol" pitchFamily="18" charset="2"/>
              </a:rPr>
              <a:t>)</a:t>
            </a:r>
            <a:endParaRPr lang="en-US" sz="2800" dirty="0" smtClean="0"/>
          </a:p>
          <a:p>
            <a:pPr eaLnBrk="1" hangingPunct="1">
              <a:buFontTx/>
              <a:buNone/>
            </a:pPr>
            <a:r>
              <a:rPr lang="en-US" sz="2800" dirty="0" smtClean="0"/>
              <a:t>Q = </a:t>
            </a:r>
            <a:r>
              <a:rPr lang="en-US" sz="2800" dirty="0" err="1" smtClean="0"/>
              <a:t>Area.M</a:t>
            </a:r>
            <a:r>
              <a:rPr lang="en-US" sz="2800" baseline="-25000" dirty="0" err="1" smtClean="0"/>
              <a:t>light</a:t>
            </a:r>
            <a:endParaRPr lang="en-US" sz="2800" baseline="-25000" dirty="0" smtClean="0"/>
          </a:p>
          <a:p>
            <a:pPr eaLnBrk="1" hangingPunct="1">
              <a:buFontTx/>
              <a:buNone/>
            </a:pPr>
            <a:r>
              <a:rPr lang="en-US" sz="2800" dirty="0" err="1" smtClean="0"/>
              <a:t>M</a:t>
            </a:r>
            <a:r>
              <a:rPr lang="en-US" sz="2800" baseline="-25000" dirty="0" err="1" smtClean="0"/>
              <a:t>light</a:t>
            </a:r>
            <a:r>
              <a:rPr lang="en-US" sz="2800" dirty="0" smtClean="0"/>
              <a:t> = hours of lighting</a:t>
            </a:r>
          </a:p>
          <a:p>
            <a:pPr eaLnBrk="1" hangingPunct="1">
              <a:buFontTx/>
              <a:buNone/>
            </a:pPr>
            <a:r>
              <a:rPr lang="en-US" sz="2800" dirty="0" smtClean="0"/>
              <a:t>Area = </a:t>
            </a:r>
            <a:r>
              <a:rPr lang="en-US" sz="2800" dirty="0" err="1" smtClean="0"/>
              <a:t>a.GDP</a:t>
            </a:r>
            <a:r>
              <a:rPr lang="en-US" sz="2800" baseline="30000" dirty="0" err="1" smtClean="0"/>
              <a:t>b</a:t>
            </a:r>
            <a:r>
              <a:rPr lang="en-US" sz="2800" dirty="0" smtClean="0"/>
              <a:t> (in m</a:t>
            </a:r>
            <a:r>
              <a:rPr lang="en-US" sz="2800" baseline="30000" dirty="0" smtClean="0"/>
              <a:t>2</a:t>
            </a:r>
            <a:r>
              <a:rPr lang="en-US" sz="2800" dirty="0" smtClean="0"/>
              <a:t>, where </a:t>
            </a:r>
            <a:r>
              <a:rPr lang="en-US" sz="2800" dirty="0" err="1" smtClean="0"/>
              <a:t>a,b</a:t>
            </a:r>
            <a:r>
              <a:rPr lang="en-US" sz="2800" dirty="0" smtClean="0"/>
              <a:t> are coefficients)</a:t>
            </a:r>
          </a:p>
          <a:p>
            <a:pPr eaLnBrk="1" hangingPunct="1">
              <a:buFontTx/>
              <a:buNone/>
            </a:pPr>
            <a:endParaRPr lang="en-US" sz="2800" dirty="0" smtClean="0"/>
          </a:p>
          <a:p>
            <a:pPr eaLnBrk="1" hangingPunct="1">
              <a:buFontTx/>
              <a:buNone/>
            </a:pPr>
            <a:r>
              <a:rPr lang="en-US" sz="2800" dirty="0" smtClean="0"/>
              <a:t>I = power density in W/m</a:t>
            </a:r>
            <a:r>
              <a:rPr lang="en-US" sz="2800" baseline="30000" dirty="0" smtClean="0"/>
              <a:t>2</a:t>
            </a:r>
            <a:endParaRPr lang="en-US" sz="2800" dirty="0" smtClean="0"/>
          </a:p>
          <a:p>
            <a:pPr eaLnBrk="1" hangingPunct="1">
              <a:buFontTx/>
              <a:buNone/>
            </a:pPr>
            <a:r>
              <a:rPr lang="en-US" sz="2800" dirty="0" smtClean="0"/>
              <a:t>P = price,  </a:t>
            </a:r>
            <a:r>
              <a:rPr lang="en-US" sz="2800" dirty="0" smtClean="0">
                <a:latin typeface="Symbol" pitchFamily="18" charset="2"/>
              </a:rPr>
              <a:t>b = </a:t>
            </a:r>
            <a:r>
              <a:rPr lang="en-US" sz="2800" dirty="0" smtClean="0"/>
              <a:t>demand price elasticity</a:t>
            </a:r>
          </a:p>
        </p:txBody>
      </p:sp>
    </p:spTree>
    <p:extLst>
      <p:ext uri="{BB962C8B-B14F-4D97-AF65-F5344CB8AC3E}">
        <p14:creationId xmlns:p14="http://schemas.microsoft.com/office/powerpoint/2010/main" val="19849999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28600"/>
            <a:ext cx="8229600" cy="641350"/>
          </a:xfrm>
        </p:spPr>
        <p:txBody>
          <a:bodyPr/>
          <a:lstStyle/>
          <a:p>
            <a:pPr eaLnBrk="1" hangingPunct="1"/>
            <a:r>
              <a:rPr lang="en-US" sz="3200" dirty="0" smtClean="0"/>
              <a:t>Useful energy demand</a:t>
            </a:r>
          </a:p>
        </p:txBody>
      </p:sp>
      <p:sp>
        <p:nvSpPr>
          <p:cNvPr id="8195" name="Rectangle 3"/>
          <p:cNvSpPr>
            <a:spLocks noGrp="1" noChangeArrowheads="1"/>
          </p:cNvSpPr>
          <p:nvPr>
            <p:ph idx="1"/>
          </p:nvPr>
        </p:nvSpPr>
        <p:spPr>
          <a:xfrm>
            <a:off x="539750" y="1196975"/>
            <a:ext cx="8229600" cy="4784725"/>
          </a:xfrm>
        </p:spPr>
        <p:txBody>
          <a:bodyPr/>
          <a:lstStyle/>
          <a:p>
            <a:pPr eaLnBrk="1" hangingPunct="1"/>
            <a:r>
              <a:rPr lang="en-US" sz="2800" dirty="0" smtClean="0"/>
              <a:t>Calibrated using current consumption (energy balance with adjustments, household survey, vehicle </a:t>
            </a:r>
            <a:r>
              <a:rPr lang="en-US" sz="2800" dirty="0" err="1" smtClean="0"/>
              <a:t>parc</a:t>
            </a:r>
            <a:r>
              <a:rPr lang="en-US" sz="2800" dirty="0" smtClean="0"/>
              <a:t>, bottom up estimates, other e.g. company reports) </a:t>
            </a:r>
          </a:p>
          <a:p>
            <a:pPr eaLnBrk="1" hangingPunct="1"/>
            <a:r>
              <a:rPr lang="en-US" sz="2800" dirty="0" smtClean="0"/>
              <a:t>Useful energy calculated for base year using base year assumptions (estimated technology mix)</a:t>
            </a:r>
          </a:p>
          <a:p>
            <a:pPr eaLnBrk="1" hangingPunct="1"/>
            <a:r>
              <a:rPr lang="en-US" sz="2800" dirty="0" smtClean="0"/>
              <a:t>Projected into future</a:t>
            </a:r>
          </a:p>
          <a:p>
            <a:pPr lvl="2" eaLnBrk="1" hangingPunct="1"/>
            <a:r>
              <a:rPr lang="en-US" sz="2000" dirty="0" smtClean="0"/>
              <a:t>GDP assumptions</a:t>
            </a:r>
          </a:p>
          <a:p>
            <a:pPr lvl="2" eaLnBrk="1" hangingPunct="1"/>
            <a:r>
              <a:rPr lang="en-US" sz="2000" dirty="0" smtClean="0"/>
              <a:t>Structure of the economy</a:t>
            </a:r>
          </a:p>
          <a:p>
            <a:pPr lvl="2" eaLnBrk="1" hangingPunct="1"/>
            <a:r>
              <a:rPr lang="en-US" sz="2000" dirty="0" smtClean="0"/>
              <a:t>Changes in per capita income</a:t>
            </a:r>
          </a:p>
          <a:p>
            <a:pPr lvl="2" eaLnBrk="1" hangingPunct="1"/>
            <a:r>
              <a:rPr lang="en-US" sz="2000" dirty="0" smtClean="0"/>
              <a:t>Assumed income distribution, electrification </a:t>
            </a:r>
            <a:r>
              <a:rPr lang="en-US" sz="2000" dirty="0" err="1" smtClean="0"/>
              <a:t>etc</a:t>
            </a:r>
            <a:endParaRPr lang="en-US" sz="2000" dirty="0" smtClean="0"/>
          </a:p>
        </p:txBody>
      </p:sp>
    </p:spTree>
    <p:extLst>
      <p:ext uri="{BB962C8B-B14F-4D97-AF65-F5344CB8AC3E}">
        <p14:creationId xmlns:p14="http://schemas.microsoft.com/office/powerpoint/2010/main" val="1269398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304800"/>
            <a:ext cx="7772400" cy="609600"/>
          </a:xfrm>
        </p:spPr>
        <p:txBody>
          <a:bodyPr>
            <a:normAutofit fontScale="90000"/>
          </a:bodyPr>
          <a:lstStyle/>
          <a:p>
            <a:pPr marL="342900" indent="-342900" eaLnBrk="1" hangingPunct="1">
              <a:spcAft>
                <a:spcPts val="600"/>
              </a:spcAft>
            </a:pPr>
            <a:r>
              <a:rPr lang="en-US" dirty="0" smtClean="0"/>
              <a:t>How to Compare the cost of Competing Energy Technologies?</a:t>
            </a:r>
          </a:p>
        </p:txBody>
      </p:sp>
      <p:sp>
        <p:nvSpPr>
          <p:cNvPr id="18435" name="Rectangle 3"/>
          <p:cNvSpPr>
            <a:spLocks noGrp="1" noChangeArrowheads="1"/>
          </p:cNvSpPr>
          <p:nvPr>
            <p:ph idx="1"/>
          </p:nvPr>
        </p:nvSpPr>
        <p:spPr>
          <a:xfrm>
            <a:off x="457200" y="2133600"/>
            <a:ext cx="8229600" cy="3886200"/>
          </a:xfrm>
        </p:spPr>
        <p:txBody>
          <a:bodyPr/>
          <a:lstStyle/>
          <a:p>
            <a:pPr>
              <a:lnSpc>
                <a:spcPct val="90000"/>
              </a:lnSpc>
              <a:spcAft>
                <a:spcPts val="1200"/>
              </a:spcAft>
              <a:defRPr/>
            </a:pPr>
            <a:r>
              <a:rPr lang="en-US" sz="2400" dirty="0" smtClean="0"/>
              <a:t>When they have different</a:t>
            </a:r>
          </a:p>
          <a:p>
            <a:pPr lvl="1">
              <a:lnSpc>
                <a:spcPct val="90000"/>
              </a:lnSpc>
              <a:spcAft>
                <a:spcPts val="1200"/>
              </a:spcAft>
              <a:defRPr/>
            </a:pPr>
            <a:r>
              <a:rPr lang="en-US" sz="2000" dirty="0" smtClean="0"/>
              <a:t>Investment costs</a:t>
            </a:r>
          </a:p>
          <a:p>
            <a:pPr lvl="1">
              <a:lnSpc>
                <a:spcPct val="90000"/>
              </a:lnSpc>
              <a:spcAft>
                <a:spcPts val="1200"/>
              </a:spcAft>
              <a:defRPr/>
            </a:pPr>
            <a:r>
              <a:rPr lang="en-US" sz="2000" dirty="0" smtClean="0"/>
              <a:t>Fuels</a:t>
            </a:r>
          </a:p>
          <a:p>
            <a:pPr lvl="1">
              <a:lnSpc>
                <a:spcPct val="90000"/>
              </a:lnSpc>
              <a:spcAft>
                <a:spcPts val="1200"/>
              </a:spcAft>
              <a:defRPr/>
            </a:pPr>
            <a:r>
              <a:rPr lang="en-US" sz="2000" dirty="0" smtClean="0"/>
              <a:t>Efficiencies</a:t>
            </a:r>
          </a:p>
          <a:p>
            <a:pPr lvl="1">
              <a:lnSpc>
                <a:spcPct val="90000"/>
              </a:lnSpc>
              <a:spcAft>
                <a:spcPts val="1200"/>
              </a:spcAft>
              <a:defRPr/>
            </a:pPr>
            <a:r>
              <a:rPr lang="en-US" sz="2000" dirty="0" smtClean="0"/>
              <a:t>Maintenance costs</a:t>
            </a:r>
          </a:p>
          <a:p>
            <a:pPr lvl="1">
              <a:lnSpc>
                <a:spcPct val="90000"/>
              </a:lnSpc>
              <a:spcAft>
                <a:spcPts val="1200"/>
              </a:spcAft>
              <a:defRPr/>
            </a:pPr>
            <a:r>
              <a:rPr lang="en-US" sz="2000" dirty="0" smtClean="0"/>
              <a:t>Life-spans</a:t>
            </a:r>
          </a:p>
          <a:p>
            <a:pPr lvl="1">
              <a:lnSpc>
                <a:spcPct val="90000"/>
              </a:lnSpc>
              <a:spcAft>
                <a:spcPts val="1200"/>
              </a:spcAft>
              <a:defRPr/>
            </a:pPr>
            <a:r>
              <a:rPr lang="en-US" sz="2000" dirty="0" smtClean="0"/>
              <a:t>Load Factors / Capacity Factors / Availabilities (max Load Factor)</a:t>
            </a:r>
          </a:p>
        </p:txBody>
      </p:sp>
      <p:sp>
        <p:nvSpPr>
          <p:cNvPr id="18436"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5F542CF-8982-4B4E-93F4-573892FB3DC0}" type="slidenum">
              <a:rPr lang="en-US" smtClean="0">
                <a:latin typeface="Arial" pitchFamily="34" charset="0"/>
              </a:rPr>
              <a:pPr/>
              <a:t>34</a:t>
            </a:fld>
            <a:endParaRPr lang="en-US" smtClean="0">
              <a:latin typeface="Arial" pitchFamily="34" charset="0"/>
            </a:endParaRPr>
          </a:p>
        </p:txBody>
      </p:sp>
    </p:spTree>
    <p:extLst>
      <p:ext uri="{BB962C8B-B14F-4D97-AF65-F5344CB8AC3E}">
        <p14:creationId xmlns:p14="http://schemas.microsoft.com/office/powerpoint/2010/main" val="3689551752"/>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382000" cy="1143000"/>
          </a:xfrm>
        </p:spPr>
        <p:txBody>
          <a:bodyPr>
            <a:normAutofit fontScale="90000"/>
          </a:bodyPr>
          <a:lstStyle/>
          <a:p>
            <a:r>
              <a:rPr lang="en-US" dirty="0" smtClean="0"/>
              <a:t>LCOE </a:t>
            </a:r>
            <a:r>
              <a:rPr lang="en-US" dirty="0" err="1" smtClean="0"/>
              <a:t>Calculation:What</a:t>
            </a:r>
            <a:r>
              <a:rPr lang="en-US" dirty="0" smtClean="0"/>
              <a:t> Electricity Price makes </a:t>
            </a:r>
            <a:r>
              <a:rPr lang="en-US" b="1" dirty="0" smtClean="0"/>
              <a:t>Costs = Revenues</a:t>
            </a:r>
            <a:r>
              <a:rPr lang="en-US" dirty="0" smtClean="0"/>
              <a:t>?</a:t>
            </a:r>
            <a:endParaRPr lang="en-US" dirty="0"/>
          </a:p>
        </p:txBody>
      </p:sp>
      <p:sp>
        <p:nvSpPr>
          <p:cNvPr id="3" name="Slide Number Placeholder 2"/>
          <p:cNvSpPr>
            <a:spLocks noGrp="1"/>
          </p:cNvSpPr>
          <p:nvPr>
            <p:ph type="sldNum" sz="quarter" idx="12"/>
          </p:nvPr>
        </p:nvSpPr>
        <p:spPr/>
        <p:txBody>
          <a:bodyPr/>
          <a:lstStyle/>
          <a:p>
            <a:pPr>
              <a:defRPr/>
            </a:pPr>
            <a:fld id="{78922D03-0978-40EF-933E-831D40A3DCF4}" type="slidenum">
              <a:rPr lang="en-US" smtClean="0"/>
              <a:pPr>
                <a:defRPr/>
              </a:pPr>
              <a:t>35</a:t>
            </a:fld>
            <a:endParaRPr lang="en-US" dirty="0"/>
          </a:p>
        </p:txBody>
      </p:sp>
      <mc:AlternateContent xmlns:mc="http://schemas.openxmlformats.org/markup-compatibility/2006" xmlns:a14="http://schemas.microsoft.com/office/drawing/2010/main">
        <mc:Choice Requires="a14">
          <p:sp>
            <p:nvSpPr>
              <p:cNvPr id="4" name="Rectangle 3"/>
              <p:cNvSpPr txBox="1">
                <a:spLocks noChangeArrowheads="1"/>
              </p:cNvSpPr>
              <p:nvPr/>
            </p:nvSpPr>
            <p:spPr>
              <a:xfrm>
                <a:off x="381000" y="1349375"/>
                <a:ext cx="8458200" cy="4810125"/>
              </a:xfrm>
              <a:prstGeom prst="rect">
                <a:avLst/>
              </a:prstGeom>
            </p:spPr>
            <p:txBody>
              <a:bodyPr/>
              <a:lstStyle/>
              <a:p>
                <a:pPr>
                  <a:spcAft>
                    <a:spcPts val="1800"/>
                  </a:spcAft>
                </a:pPr>
                <a:r>
                  <a:rPr lang="en-US" sz="2000" b="1" i="0" kern="0" dirty="0" smtClean="0">
                    <a:solidFill>
                      <a:schemeClr val="tx1"/>
                    </a:solidFill>
                    <a:latin typeface="Helvetica"/>
                    <a:ea typeface="ＭＳ Ｐゴシック" pitchFamily="1" charset="-128"/>
                    <a:cs typeface="Helvetica"/>
                  </a:rPr>
                  <a:t>Costs: </a:t>
                </a:r>
              </a:p>
              <a:p>
                <a:pPr algn="ctr">
                  <a:spcAft>
                    <a:spcPts val="1800"/>
                  </a:spcAft>
                </a:pPr>
                <a14:m>
                  <m:oMathPara xmlns:m="http://schemas.openxmlformats.org/officeDocument/2006/math">
                    <m:oMathParaPr>
                      <m:jc m:val="centerGroup"/>
                    </m:oMathParaPr>
                    <m:oMath xmlns:m="http://schemas.openxmlformats.org/officeDocument/2006/math">
                      <m:nary>
                        <m:naryPr>
                          <m:chr m:val="∑"/>
                          <m:ctrlPr>
                            <a:rPr lang="en-US" sz="2000" i="1" kern="0" smtClean="0">
                              <a:solidFill>
                                <a:schemeClr val="tx1"/>
                              </a:solidFill>
                              <a:latin typeface="Cambria Math" panose="02040503050406030204" pitchFamily="18" charset="0"/>
                              <a:ea typeface="ＭＳ Ｐゴシック" pitchFamily="1" charset="-128"/>
                              <a:cs typeface="Helvetica"/>
                            </a:rPr>
                          </m:ctrlPr>
                        </m:naryPr>
                        <m:sub>
                          <m:r>
                            <m:rPr>
                              <m:brk m:alnAt="23"/>
                            </m:rPr>
                            <a:rPr lang="en-ZA" sz="2000" b="0" i="1" kern="0" smtClean="0">
                              <a:solidFill>
                                <a:schemeClr val="tx1"/>
                              </a:solidFill>
                              <a:latin typeface="Cambria Math"/>
                              <a:ea typeface="ＭＳ Ｐゴシック" pitchFamily="1" charset="-128"/>
                              <a:cs typeface="Helvetica"/>
                            </a:rPr>
                            <m:t>𝑡</m:t>
                          </m:r>
                        </m:sub>
                        <m:sup>
                          <m:r>
                            <a:rPr lang="en-ZA" sz="2000" b="0" i="1" kern="0" smtClean="0">
                              <a:solidFill>
                                <a:schemeClr val="tx1"/>
                              </a:solidFill>
                              <a:latin typeface="Cambria Math"/>
                              <a:ea typeface="ＭＳ Ｐゴシック" pitchFamily="1" charset="-128"/>
                              <a:cs typeface="Helvetica"/>
                            </a:rPr>
                            <m:t>𝑙</m:t>
                          </m:r>
                        </m:sup>
                        <m:e>
                          <m:f>
                            <m:fPr>
                              <m:ctrlPr>
                                <a:rPr lang="en-US" sz="2000" i="1" kern="0" smtClean="0">
                                  <a:solidFill>
                                    <a:schemeClr val="tx1"/>
                                  </a:solidFill>
                                  <a:latin typeface="Cambria Math" panose="02040503050406030204" pitchFamily="18" charset="0"/>
                                  <a:ea typeface="ＭＳ Ｐゴシック" pitchFamily="1" charset="-128"/>
                                  <a:cs typeface="Helvetica"/>
                                </a:rPr>
                              </m:ctrlPr>
                            </m:fPr>
                            <m:num>
                              <m:r>
                                <m:rPr>
                                  <m:nor/>
                                </m:rPr>
                                <a:rPr lang="en-US" sz="2000" i="0" kern="0" dirty="0">
                                  <a:solidFill>
                                    <a:schemeClr val="tx1"/>
                                  </a:solidFill>
                                  <a:latin typeface="Helvetica"/>
                                  <a:ea typeface="ＭＳ Ｐゴシック" pitchFamily="1" charset="-128"/>
                                  <a:cs typeface="Helvetica"/>
                                </a:rPr>
                                <m:t>Investment</m:t>
                              </m:r>
                              <m:r>
                                <m:rPr>
                                  <m:nor/>
                                </m:rPr>
                                <a:rPr lang="en-US" sz="2000" i="0" kern="0" baseline="-25000" dirty="0">
                                  <a:solidFill>
                                    <a:schemeClr val="tx1"/>
                                  </a:solidFill>
                                  <a:latin typeface="Helvetica"/>
                                  <a:ea typeface="ＭＳ Ｐゴシック" pitchFamily="1" charset="-128"/>
                                  <a:cs typeface="Helvetica"/>
                                </a:rPr>
                                <m:t>t</m:t>
                              </m:r>
                              <m:r>
                                <m:rPr>
                                  <m:nor/>
                                </m:rPr>
                                <a:rPr lang="en-US" sz="2000" i="0" kern="0" dirty="0">
                                  <a:solidFill>
                                    <a:schemeClr val="tx1"/>
                                  </a:solidFill>
                                  <a:latin typeface="Helvetica"/>
                                  <a:ea typeface="ＭＳ Ｐゴシック" pitchFamily="1" charset="-128"/>
                                  <a:cs typeface="Helvetica"/>
                                </a:rPr>
                                <m:t> + </m:t>
                              </m:r>
                              <m:r>
                                <m:rPr>
                                  <m:nor/>
                                </m:rPr>
                                <a:rPr lang="en-US" sz="2000" i="0" kern="0" dirty="0">
                                  <a:solidFill>
                                    <a:schemeClr val="tx1"/>
                                  </a:solidFill>
                                  <a:latin typeface="Helvetica"/>
                                  <a:ea typeface="ＭＳ Ｐゴシック" pitchFamily="1" charset="-128"/>
                                  <a:cs typeface="Helvetica"/>
                                </a:rPr>
                                <m:t>O</m:t>
                              </m:r>
                              <m:r>
                                <m:rPr>
                                  <m:nor/>
                                </m:rPr>
                                <a:rPr lang="en-US" sz="2000" i="0" kern="0" dirty="0">
                                  <a:solidFill>
                                    <a:schemeClr val="tx1"/>
                                  </a:solidFill>
                                  <a:latin typeface="Helvetica"/>
                                  <a:ea typeface="ＭＳ Ｐゴシック" pitchFamily="1" charset="-128"/>
                                  <a:cs typeface="Helvetica"/>
                                </a:rPr>
                                <m:t>&amp;</m:t>
                              </m:r>
                              <m:r>
                                <m:rPr>
                                  <m:nor/>
                                </m:rPr>
                                <a:rPr lang="en-US" sz="2000" i="0" kern="0" dirty="0">
                                  <a:solidFill>
                                    <a:schemeClr val="tx1"/>
                                  </a:solidFill>
                                  <a:latin typeface="Helvetica"/>
                                  <a:ea typeface="ＭＳ Ｐゴシック" pitchFamily="1" charset="-128"/>
                                  <a:cs typeface="Helvetica"/>
                                </a:rPr>
                                <m:t>Mt</m:t>
                              </m:r>
                              <m:r>
                                <m:rPr>
                                  <m:nor/>
                                </m:rPr>
                                <a:rPr lang="en-US" sz="2000" i="0" kern="0" dirty="0">
                                  <a:solidFill>
                                    <a:schemeClr val="tx1"/>
                                  </a:solidFill>
                                  <a:latin typeface="Helvetica"/>
                                  <a:ea typeface="ＭＳ Ｐゴシック" pitchFamily="1" charset="-128"/>
                                  <a:cs typeface="Helvetica"/>
                                </a:rPr>
                                <m:t> + </m:t>
                              </m:r>
                              <m:r>
                                <m:rPr>
                                  <m:nor/>
                                </m:rPr>
                                <a:rPr lang="en-US" sz="2000" i="0" kern="0" dirty="0">
                                  <a:solidFill>
                                    <a:schemeClr val="tx1"/>
                                  </a:solidFill>
                                  <a:latin typeface="Helvetica"/>
                                  <a:ea typeface="ＭＳ Ｐゴシック" pitchFamily="1" charset="-128"/>
                                  <a:cs typeface="Helvetica"/>
                                </a:rPr>
                                <m:t>Fuelt</m:t>
                              </m:r>
                            </m:num>
                            <m:den>
                              <m:r>
                                <m:rPr>
                                  <m:nor/>
                                </m:rPr>
                                <a:rPr lang="en-US" sz="2000" i="0" kern="0" dirty="0">
                                  <a:solidFill>
                                    <a:schemeClr val="tx1"/>
                                  </a:solidFill>
                                  <a:latin typeface="Helvetica"/>
                                  <a:ea typeface="ＭＳ Ｐゴシック" pitchFamily="1" charset="-128"/>
                                  <a:cs typeface="Helvetica"/>
                                </a:rPr>
                                <m:t>(1+</m:t>
                              </m:r>
                              <m:r>
                                <m:rPr>
                                  <m:nor/>
                                </m:rPr>
                                <a:rPr lang="en-US" sz="2000" i="0" kern="0" dirty="0">
                                  <a:solidFill>
                                    <a:schemeClr val="tx1"/>
                                  </a:solidFill>
                                  <a:latin typeface="Helvetica"/>
                                  <a:ea typeface="ＭＳ Ｐゴシック" pitchFamily="1" charset="-128"/>
                                  <a:cs typeface="Helvetica"/>
                                </a:rPr>
                                <m:t>r</m:t>
                              </m:r>
                              <m:r>
                                <m:rPr>
                                  <m:nor/>
                                </m:rPr>
                                <a:rPr lang="en-US" sz="2000" i="0" kern="0" dirty="0">
                                  <a:solidFill>
                                    <a:schemeClr val="tx1"/>
                                  </a:solidFill>
                                  <a:latin typeface="Helvetica"/>
                                  <a:ea typeface="ＭＳ Ｐゴシック" pitchFamily="1" charset="-128"/>
                                  <a:cs typeface="Helvetica"/>
                                </a:rPr>
                                <m:t>)</m:t>
                              </m:r>
                              <m:r>
                                <m:rPr>
                                  <m:nor/>
                                </m:rPr>
                                <a:rPr lang="en-US" sz="2000" i="0" kern="0" baseline="30000" dirty="0">
                                  <a:solidFill>
                                    <a:schemeClr val="tx1"/>
                                  </a:solidFill>
                                  <a:latin typeface="Helvetica"/>
                                  <a:ea typeface="ＭＳ Ｐゴシック" pitchFamily="1" charset="-128"/>
                                  <a:cs typeface="Helvetica"/>
                                </a:rPr>
                                <m:t>t</m:t>
                              </m:r>
                            </m:den>
                          </m:f>
                        </m:e>
                      </m:nary>
                    </m:oMath>
                  </m:oMathPara>
                </a14:m>
                <a:endParaRPr lang="en-US" sz="2000" i="0" kern="0" dirty="0" smtClean="0">
                  <a:solidFill>
                    <a:schemeClr val="tx1"/>
                  </a:solidFill>
                  <a:latin typeface="Helvetica"/>
                  <a:ea typeface="ＭＳ Ｐゴシック" pitchFamily="1" charset="-128"/>
                  <a:cs typeface="Helvetica"/>
                </a:endParaRPr>
              </a:p>
              <a:p>
                <a:pPr>
                  <a:spcAft>
                    <a:spcPts val="1800"/>
                  </a:spcAft>
                </a:pPr>
                <a:r>
                  <a:rPr lang="en-US" sz="2000" b="1" i="0" kern="0" dirty="0" smtClean="0">
                    <a:solidFill>
                      <a:schemeClr val="tx1"/>
                    </a:solidFill>
                    <a:latin typeface="Helvetica"/>
                    <a:ea typeface="ＭＳ Ｐゴシック" pitchFamily="1" charset="-128"/>
                    <a:cs typeface="Helvetica"/>
                  </a:rPr>
                  <a:t>Revenues:</a:t>
                </a:r>
                <a:r>
                  <a:rPr lang="en-US" sz="2000" i="0" kern="0" dirty="0" smtClean="0">
                    <a:solidFill>
                      <a:schemeClr val="tx1"/>
                    </a:solidFill>
                    <a:latin typeface="Helvetica"/>
                    <a:ea typeface="ＭＳ Ｐゴシック" pitchFamily="1" charset="-128"/>
                    <a:cs typeface="Helvetica"/>
                  </a:rPr>
                  <a:t> </a:t>
                </a:r>
                <a:endParaRPr lang="en-US" sz="2000" i="0" kern="0" dirty="0">
                  <a:solidFill>
                    <a:schemeClr val="tx1"/>
                  </a:solidFill>
                  <a:latin typeface="Helvetica"/>
                  <a:ea typeface="ＭＳ Ｐゴシック" pitchFamily="1" charset="-128"/>
                  <a:cs typeface="Helvetica"/>
                </a:endParaRPr>
              </a:p>
              <a:p>
                <a:pPr algn="ctr">
                  <a:spcAft>
                    <a:spcPts val="1800"/>
                  </a:spcAft>
                </a:pPr>
                <a14:m>
                  <m:oMathPara xmlns:m="http://schemas.openxmlformats.org/officeDocument/2006/math">
                    <m:oMathParaPr>
                      <m:jc m:val="centerGroup"/>
                    </m:oMathParaPr>
                    <m:oMath xmlns:m="http://schemas.openxmlformats.org/officeDocument/2006/math">
                      <m:nary>
                        <m:naryPr>
                          <m:chr m:val="∑"/>
                          <m:ctrlPr>
                            <a:rPr lang="en-US" sz="2000" i="1" kern="0">
                              <a:solidFill>
                                <a:schemeClr val="tx1"/>
                              </a:solidFill>
                              <a:latin typeface="Cambria Math" panose="02040503050406030204" pitchFamily="18" charset="0"/>
                              <a:ea typeface="ＭＳ Ｐゴシック" pitchFamily="1" charset="-128"/>
                              <a:cs typeface="Helvetica"/>
                            </a:rPr>
                          </m:ctrlPr>
                        </m:naryPr>
                        <m:sub>
                          <m:r>
                            <m:rPr>
                              <m:brk m:alnAt="23"/>
                            </m:rPr>
                            <a:rPr lang="en-ZA" sz="2000" kern="0">
                              <a:solidFill>
                                <a:schemeClr val="tx1"/>
                              </a:solidFill>
                              <a:latin typeface="Cambria Math"/>
                              <a:ea typeface="ＭＳ Ｐゴシック" pitchFamily="1" charset="-128"/>
                              <a:cs typeface="Helvetica"/>
                            </a:rPr>
                            <m:t>𝑡</m:t>
                          </m:r>
                        </m:sub>
                        <m:sup>
                          <m:r>
                            <a:rPr lang="en-ZA" sz="2000" kern="0">
                              <a:solidFill>
                                <a:schemeClr val="tx1"/>
                              </a:solidFill>
                              <a:latin typeface="Cambria Math"/>
                              <a:ea typeface="ＭＳ Ｐゴシック" pitchFamily="1" charset="-128"/>
                              <a:cs typeface="Helvetica"/>
                            </a:rPr>
                            <m:t>𝑙</m:t>
                          </m:r>
                        </m:sup>
                        <m:e>
                          <m:f>
                            <m:fPr>
                              <m:ctrlPr>
                                <a:rPr lang="en-US" sz="2000" i="1" kern="0">
                                  <a:solidFill>
                                    <a:schemeClr val="tx1"/>
                                  </a:solidFill>
                                  <a:latin typeface="Cambria Math" panose="02040503050406030204" pitchFamily="18" charset="0"/>
                                  <a:ea typeface="ＭＳ Ｐゴシック" pitchFamily="1" charset="-128"/>
                                  <a:cs typeface="Helvetica"/>
                                </a:rPr>
                              </m:ctrlPr>
                            </m:fPr>
                            <m:num>
                              <m:r>
                                <m:rPr>
                                  <m:nor/>
                                </m:rPr>
                                <a:rPr lang="en-US" sz="2000" i="0" kern="0" dirty="0" smtClean="0">
                                  <a:solidFill>
                                    <a:schemeClr val="tx1"/>
                                  </a:solidFill>
                                  <a:latin typeface="Helvetica"/>
                                  <a:ea typeface="ＭＳ Ｐゴシック" pitchFamily="1" charset="-128"/>
                                  <a:cs typeface="Helvetica"/>
                                </a:rPr>
                                <m:t>P</m:t>
                              </m:r>
                              <m:r>
                                <m:rPr>
                                  <m:nor/>
                                </m:rPr>
                                <a:rPr lang="en-ZA" sz="2000" b="0" i="0" kern="0" dirty="0" smtClean="0">
                                  <a:solidFill>
                                    <a:schemeClr val="tx1"/>
                                  </a:solidFill>
                                  <a:latin typeface="Helvetica"/>
                                  <a:ea typeface="ＭＳ Ｐゴシック" pitchFamily="1" charset="-128"/>
                                  <a:cs typeface="Helvetica"/>
                                </a:rPr>
                                <m:t>rice</m:t>
                              </m:r>
                              <m:r>
                                <m:rPr>
                                  <m:nor/>
                                </m:rPr>
                                <a:rPr lang="en-ZA" sz="2000" b="0" i="0" kern="0" baseline="-25000" dirty="0" smtClean="0">
                                  <a:solidFill>
                                    <a:schemeClr val="tx1"/>
                                  </a:solidFill>
                                  <a:latin typeface="Helvetica"/>
                                  <a:ea typeface="ＭＳ Ｐゴシック" pitchFamily="1" charset="-128"/>
                                  <a:cs typeface="Helvetica"/>
                                </a:rPr>
                                <m:t>t</m:t>
                              </m:r>
                              <m:r>
                                <m:rPr>
                                  <m:nor/>
                                </m:rPr>
                                <a:rPr lang="en-US" sz="2000" i="0" kern="0" baseline="-25000" dirty="0">
                                  <a:solidFill>
                                    <a:schemeClr val="tx1"/>
                                  </a:solidFill>
                                  <a:latin typeface="Helvetica"/>
                                  <a:ea typeface="ＭＳ Ｐゴシック" pitchFamily="1" charset="-128"/>
                                  <a:cs typeface="Helvetica"/>
                                </a:rPr>
                                <m:t> </m:t>
                              </m:r>
                              <m:r>
                                <m:rPr>
                                  <m:nor/>
                                </m:rPr>
                                <a:rPr lang="en-US" sz="2000" i="0" kern="0" dirty="0" smtClean="0">
                                  <a:solidFill>
                                    <a:schemeClr val="tx1"/>
                                  </a:solidFill>
                                  <a:latin typeface="Helvetica"/>
                                  <a:ea typeface="ＭＳ Ｐゴシック" pitchFamily="1" charset="-128"/>
                                  <a:cs typeface="Helvetica"/>
                                </a:rPr>
                                <m:t>×</m:t>
                              </m:r>
                              <m:r>
                                <m:rPr>
                                  <m:nor/>
                                </m:rPr>
                                <a:rPr lang="en-US" sz="2000" i="0" kern="0" dirty="0">
                                  <a:solidFill>
                                    <a:schemeClr val="tx1"/>
                                  </a:solidFill>
                                  <a:latin typeface="Helvetica"/>
                                  <a:ea typeface="ＭＳ Ｐゴシック" pitchFamily="1" charset="-128"/>
                                  <a:cs typeface="Helvetica"/>
                                </a:rPr>
                                <m:t>Electricity</m:t>
                              </m:r>
                              <m:r>
                                <m:rPr>
                                  <m:nor/>
                                </m:rPr>
                                <a:rPr lang="en-ZA" sz="2000" b="0" i="0" kern="0" dirty="0" smtClean="0">
                                  <a:solidFill>
                                    <a:schemeClr val="tx1"/>
                                  </a:solidFill>
                                  <a:latin typeface="Helvetica"/>
                                  <a:ea typeface="ＭＳ Ｐゴシック" pitchFamily="1" charset="-128"/>
                                  <a:cs typeface="Helvetica"/>
                                </a:rPr>
                                <m:t> </m:t>
                              </m:r>
                              <m:r>
                                <m:rPr>
                                  <m:nor/>
                                </m:rPr>
                                <a:rPr lang="en-ZA" sz="2000" b="0" i="0" kern="0" dirty="0" smtClean="0">
                                  <a:solidFill>
                                    <a:schemeClr val="tx1"/>
                                  </a:solidFill>
                                  <a:latin typeface="Helvetica"/>
                                  <a:ea typeface="ＭＳ Ｐゴシック" pitchFamily="1" charset="-128"/>
                                  <a:cs typeface="Helvetica"/>
                                </a:rPr>
                                <m:t>Sold</m:t>
                              </m:r>
                              <m:r>
                                <m:rPr>
                                  <m:nor/>
                                </m:rPr>
                                <a:rPr lang="en-US" sz="2000" i="0" kern="0" baseline="-25000" dirty="0">
                                  <a:solidFill>
                                    <a:schemeClr val="tx1"/>
                                  </a:solidFill>
                                  <a:latin typeface="Helvetica"/>
                                  <a:ea typeface="ＭＳ Ｐゴシック" pitchFamily="1" charset="-128"/>
                                  <a:cs typeface="Helvetica"/>
                                </a:rPr>
                                <m:t>t</m:t>
                              </m:r>
                            </m:num>
                            <m:den>
                              <m:r>
                                <m:rPr>
                                  <m:nor/>
                                </m:rPr>
                                <a:rPr lang="en-US" sz="2000" i="0" kern="0" dirty="0">
                                  <a:solidFill>
                                    <a:schemeClr val="tx1"/>
                                  </a:solidFill>
                                  <a:latin typeface="Helvetica"/>
                                  <a:ea typeface="ＭＳ Ｐゴシック" pitchFamily="1" charset="-128"/>
                                  <a:cs typeface="Helvetica"/>
                                </a:rPr>
                                <m:t>(1+</m:t>
                              </m:r>
                              <m:r>
                                <m:rPr>
                                  <m:nor/>
                                </m:rPr>
                                <a:rPr lang="en-US" sz="2000" i="0" kern="0" dirty="0">
                                  <a:solidFill>
                                    <a:schemeClr val="tx1"/>
                                  </a:solidFill>
                                  <a:latin typeface="Helvetica"/>
                                  <a:ea typeface="ＭＳ Ｐゴシック" pitchFamily="1" charset="-128"/>
                                  <a:cs typeface="Helvetica"/>
                                </a:rPr>
                                <m:t>r</m:t>
                              </m:r>
                              <m:r>
                                <m:rPr>
                                  <m:nor/>
                                </m:rPr>
                                <a:rPr lang="en-US" sz="2000" i="0" kern="0" dirty="0">
                                  <a:solidFill>
                                    <a:schemeClr val="tx1"/>
                                  </a:solidFill>
                                  <a:latin typeface="Helvetica"/>
                                  <a:ea typeface="ＭＳ Ｐゴシック" pitchFamily="1" charset="-128"/>
                                  <a:cs typeface="Helvetica"/>
                                </a:rPr>
                                <m:t>)</m:t>
                              </m:r>
                              <m:r>
                                <m:rPr>
                                  <m:nor/>
                                </m:rPr>
                                <a:rPr lang="en-US" sz="2000" i="0" kern="0" baseline="30000" dirty="0">
                                  <a:solidFill>
                                    <a:schemeClr val="tx1"/>
                                  </a:solidFill>
                                  <a:latin typeface="Helvetica"/>
                                  <a:ea typeface="ＭＳ Ｐゴシック" pitchFamily="1" charset="-128"/>
                                  <a:cs typeface="Helvetica"/>
                                </a:rPr>
                                <m:t>t</m:t>
                              </m:r>
                            </m:den>
                          </m:f>
                        </m:e>
                      </m:nary>
                      <m:r>
                        <a:rPr lang="en-US" sz="2000" kern="0" baseline="30000" dirty="0">
                          <a:solidFill>
                            <a:schemeClr val="tx1"/>
                          </a:solidFill>
                          <a:latin typeface="Cambria Math"/>
                          <a:ea typeface="ＭＳ Ｐゴシック" pitchFamily="1" charset="-128"/>
                          <a:cs typeface="Helvetica"/>
                        </a:rPr>
                        <m:t> </m:t>
                      </m:r>
                    </m:oMath>
                  </m:oMathPara>
                </a14:m>
                <a:endParaRPr lang="en-US" sz="2000" i="0" kern="0" dirty="0" smtClean="0">
                  <a:solidFill>
                    <a:schemeClr val="tx1"/>
                  </a:solidFill>
                  <a:latin typeface="Helvetica"/>
                  <a:ea typeface="ＭＳ Ｐゴシック" pitchFamily="1" charset="-128"/>
                  <a:cs typeface="Helvetica"/>
                </a:endParaRPr>
              </a:p>
              <a:p>
                <a:pPr>
                  <a:spcAft>
                    <a:spcPts val="1800"/>
                  </a:spcAft>
                </a:pPr>
                <a:r>
                  <a:rPr lang="en-US" sz="2000" i="0" kern="0" dirty="0">
                    <a:solidFill>
                      <a:schemeClr val="tx1"/>
                    </a:solidFill>
                    <a:latin typeface="Helvetica"/>
                    <a:ea typeface="ＭＳ Ｐゴシック" pitchFamily="1" charset="-128"/>
                    <a:cs typeface="Helvetica"/>
                  </a:rPr>
                  <a:t>If </a:t>
                </a:r>
                <a:r>
                  <a:rPr lang="en-US" sz="2000" i="0" kern="0" dirty="0" err="1">
                    <a:solidFill>
                      <a:schemeClr val="tx1"/>
                    </a:solidFill>
                    <a:latin typeface="Helvetica"/>
                    <a:ea typeface="ＭＳ Ｐゴシック" pitchFamily="1" charset="-128"/>
                    <a:cs typeface="Helvetica"/>
                  </a:rPr>
                  <a:t>Price</a:t>
                </a:r>
                <a:r>
                  <a:rPr lang="en-US" sz="2000" i="0" kern="0" baseline="-25000" dirty="0" err="1">
                    <a:solidFill>
                      <a:schemeClr val="tx1"/>
                    </a:solidFill>
                    <a:latin typeface="Helvetica"/>
                    <a:ea typeface="ＭＳ Ｐゴシック" pitchFamily="1" charset="-128"/>
                    <a:cs typeface="Helvetica"/>
                  </a:rPr>
                  <a:t>t</a:t>
                </a:r>
                <a:r>
                  <a:rPr lang="en-US" sz="2000" i="0" kern="0" baseline="-25000" dirty="0">
                    <a:solidFill>
                      <a:schemeClr val="tx1"/>
                    </a:solidFill>
                    <a:latin typeface="Helvetica"/>
                    <a:ea typeface="ＭＳ Ｐゴシック" pitchFamily="1" charset="-128"/>
                    <a:cs typeface="Helvetica"/>
                  </a:rPr>
                  <a:t> </a:t>
                </a:r>
                <a:r>
                  <a:rPr lang="en-US" sz="2000" i="0" kern="0" dirty="0">
                    <a:solidFill>
                      <a:schemeClr val="tx1"/>
                    </a:solidFill>
                    <a:latin typeface="Helvetica"/>
                    <a:ea typeface="ＭＳ Ｐゴシック" pitchFamily="1" charset="-128"/>
                    <a:cs typeface="Helvetica"/>
                  </a:rPr>
                  <a:t>is constant then </a:t>
                </a:r>
                <a:r>
                  <a:rPr lang="en-US" sz="2000" b="1" i="0" kern="0" dirty="0">
                    <a:solidFill>
                      <a:schemeClr val="tx1"/>
                    </a:solidFill>
                    <a:latin typeface="Helvetica"/>
                    <a:ea typeface="ＭＳ Ｐゴシック" pitchFamily="1" charset="-128"/>
                    <a:cs typeface="Helvetica"/>
                  </a:rPr>
                  <a:t>Revenues:</a:t>
                </a:r>
                <a:r>
                  <a:rPr lang="en-US" sz="2000" i="0" kern="0" dirty="0">
                    <a:solidFill>
                      <a:schemeClr val="tx1"/>
                    </a:solidFill>
                    <a:latin typeface="Helvetica"/>
                    <a:ea typeface="ＭＳ Ｐゴシック" pitchFamily="1" charset="-128"/>
                    <a:cs typeface="Helvetica"/>
                  </a:rPr>
                  <a:t> </a:t>
                </a:r>
              </a:p>
              <a:p>
                <a:pPr algn="ctr">
                  <a:spcAft>
                    <a:spcPts val="1800"/>
                  </a:spcAft>
                </a:pPr>
                <a14:m>
                  <m:oMathPara xmlns:m="http://schemas.openxmlformats.org/officeDocument/2006/math">
                    <m:oMathParaPr>
                      <m:jc m:val="centerGroup"/>
                    </m:oMathParaPr>
                    <m:oMath xmlns:m="http://schemas.openxmlformats.org/officeDocument/2006/math">
                      <m:r>
                        <m:rPr>
                          <m:nor/>
                        </m:rPr>
                        <a:rPr lang="en-US" sz="2000" i="0" kern="0" dirty="0">
                          <a:solidFill>
                            <a:schemeClr val="tx1"/>
                          </a:solidFill>
                          <a:latin typeface="Helvetica"/>
                          <a:ea typeface="ＭＳ Ｐゴシック" pitchFamily="1" charset="-128"/>
                          <a:cs typeface="Helvetica"/>
                        </a:rPr>
                        <m:t>P</m:t>
                      </m:r>
                      <m:r>
                        <m:rPr>
                          <m:nor/>
                        </m:rPr>
                        <a:rPr lang="en-ZA" sz="2000" i="0" kern="0" dirty="0">
                          <a:solidFill>
                            <a:schemeClr val="tx1"/>
                          </a:solidFill>
                          <a:latin typeface="Helvetica"/>
                          <a:ea typeface="ＭＳ Ｐゴシック" pitchFamily="1" charset="-128"/>
                          <a:cs typeface="Helvetica"/>
                        </a:rPr>
                        <m:t>rice</m:t>
                      </m:r>
                      <m:r>
                        <m:rPr>
                          <m:nor/>
                        </m:rPr>
                        <a:rPr lang="en-US" sz="2000" i="0" kern="0" baseline="-25000" dirty="0">
                          <a:solidFill>
                            <a:schemeClr val="tx1"/>
                          </a:solidFill>
                          <a:latin typeface="Helvetica"/>
                          <a:ea typeface="ＭＳ Ｐゴシック" pitchFamily="1" charset="-128"/>
                          <a:cs typeface="Helvetica"/>
                        </a:rPr>
                        <m:t> </m:t>
                      </m:r>
                      <m:r>
                        <m:rPr>
                          <m:nor/>
                        </m:rPr>
                        <a:rPr lang="en-US" sz="2000" i="0" kern="0" dirty="0">
                          <a:solidFill>
                            <a:schemeClr val="tx1"/>
                          </a:solidFill>
                          <a:latin typeface="Helvetica"/>
                          <a:ea typeface="ＭＳ Ｐゴシック" pitchFamily="1" charset="-128"/>
                          <a:cs typeface="Helvetica"/>
                        </a:rPr>
                        <m:t>×</m:t>
                      </m:r>
                      <m:nary>
                        <m:naryPr>
                          <m:chr m:val="∑"/>
                          <m:ctrlPr>
                            <a:rPr lang="en-US" sz="2000" i="1" kern="0">
                              <a:solidFill>
                                <a:schemeClr val="tx1"/>
                              </a:solidFill>
                              <a:latin typeface="Cambria Math" panose="02040503050406030204" pitchFamily="18" charset="0"/>
                              <a:ea typeface="ＭＳ Ｐゴシック" pitchFamily="1" charset="-128"/>
                              <a:cs typeface="Helvetica"/>
                            </a:rPr>
                          </m:ctrlPr>
                        </m:naryPr>
                        <m:sub>
                          <m:r>
                            <m:rPr>
                              <m:brk m:alnAt="23"/>
                            </m:rPr>
                            <a:rPr lang="en-ZA" sz="2000" kern="0">
                              <a:solidFill>
                                <a:schemeClr val="tx1"/>
                              </a:solidFill>
                              <a:latin typeface="Cambria Math"/>
                              <a:ea typeface="ＭＳ Ｐゴシック" pitchFamily="1" charset="-128"/>
                              <a:cs typeface="Helvetica"/>
                            </a:rPr>
                            <m:t>𝑡</m:t>
                          </m:r>
                        </m:sub>
                        <m:sup>
                          <m:r>
                            <a:rPr lang="en-ZA" sz="2000" kern="0">
                              <a:solidFill>
                                <a:schemeClr val="tx1"/>
                              </a:solidFill>
                              <a:latin typeface="Cambria Math"/>
                              <a:ea typeface="ＭＳ Ｐゴシック" pitchFamily="1" charset="-128"/>
                              <a:cs typeface="Helvetica"/>
                            </a:rPr>
                            <m:t>𝑙</m:t>
                          </m:r>
                        </m:sup>
                        <m:e>
                          <m:f>
                            <m:fPr>
                              <m:ctrlPr>
                                <a:rPr lang="en-US" sz="2000" i="1" kern="0">
                                  <a:solidFill>
                                    <a:schemeClr val="tx1"/>
                                  </a:solidFill>
                                  <a:latin typeface="Cambria Math" panose="02040503050406030204" pitchFamily="18" charset="0"/>
                                  <a:ea typeface="ＭＳ Ｐゴシック" pitchFamily="1" charset="-128"/>
                                  <a:cs typeface="Helvetica"/>
                                </a:rPr>
                              </m:ctrlPr>
                            </m:fPr>
                            <m:num>
                              <m:r>
                                <m:rPr>
                                  <m:nor/>
                                </m:rPr>
                                <a:rPr lang="en-US" sz="2000" i="0" kern="0" dirty="0">
                                  <a:solidFill>
                                    <a:schemeClr val="tx1"/>
                                  </a:solidFill>
                                  <a:latin typeface="Helvetica"/>
                                  <a:ea typeface="ＭＳ Ｐゴシック" pitchFamily="1" charset="-128"/>
                                  <a:cs typeface="Helvetica"/>
                                </a:rPr>
                                <m:t>Electricity</m:t>
                              </m:r>
                              <m:r>
                                <m:rPr>
                                  <m:nor/>
                                </m:rPr>
                                <a:rPr lang="en-ZA" sz="2000" i="0" kern="0" dirty="0">
                                  <a:solidFill>
                                    <a:schemeClr val="tx1"/>
                                  </a:solidFill>
                                  <a:latin typeface="Helvetica"/>
                                  <a:ea typeface="ＭＳ Ｐゴシック" pitchFamily="1" charset="-128"/>
                                  <a:cs typeface="Helvetica"/>
                                </a:rPr>
                                <m:t> </m:t>
                              </m:r>
                              <m:r>
                                <m:rPr>
                                  <m:nor/>
                                </m:rPr>
                                <a:rPr lang="en-ZA" sz="2000" i="0" kern="0" dirty="0">
                                  <a:solidFill>
                                    <a:schemeClr val="tx1"/>
                                  </a:solidFill>
                                  <a:latin typeface="Helvetica"/>
                                  <a:ea typeface="ＭＳ Ｐゴシック" pitchFamily="1" charset="-128"/>
                                  <a:cs typeface="Helvetica"/>
                                </a:rPr>
                                <m:t>Sold</m:t>
                              </m:r>
                              <m:r>
                                <m:rPr>
                                  <m:nor/>
                                </m:rPr>
                                <a:rPr lang="en-US" sz="2000" i="0" kern="0" baseline="-25000" dirty="0">
                                  <a:solidFill>
                                    <a:schemeClr val="tx1"/>
                                  </a:solidFill>
                                  <a:latin typeface="Helvetica"/>
                                  <a:ea typeface="ＭＳ Ｐゴシック" pitchFamily="1" charset="-128"/>
                                  <a:cs typeface="Helvetica"/>
                                </a:rPr>
                                <m:t>t</m:t>
                              </m:r>
                            </m:num>
                            <m:den>
                              <m:r>
                                <m:rPr>
                                  <m:nor/>
                                </m:rPr>
                                <a:rPr lang="en-US" sz="2000" i="0" kern="0" dirty="0">
                                  <a:solidFill>
                                    <a:schemeClr val="tx1"/>
                                  </a:solidFill>
                                  <a:latin typeface="Helvetica"/>
                                  <a:ea typeface="ＭＳ Ｐゴシック" pitchFamily="1" charset="-128"/>
                                  <a:cs typeface="Helvetica"/>
                                </a:rPr>
                                <m:t>(1+</m:t>
                              </m:r>
                              <m:r>
                                <m:rPr>
                                  <m:nor/>
                                </m:rPr>
                                <a:rPr lang="en-US" sz="2000" i="0" kern="0" dirty="0">
                                  <a:solidFill>
                                    <a:schemeClr val="tx1"/>
                                  </a:solidFill>
                                  <a:latin typeface="Helvetica"/>
                                  <a:ea typeface="ＭＳ Ｐゴシック" pitchFamily="1" charset="-128"/>
                                  <a:cs typeface="Helvetica"/>
                                </a:rPr>
                                <m:t>r</m:t>
                              </m:r>
                              <m:r>
                                <m:rPr>
                                  <m:nor/>
                                </m:rPr>
                                <a:rPr lang="en-US" sz="2000" i="0" kern="0" dirty="0">
                                  <a:solidFill>
                                    <a:schemeClr val="tx1"/>
                                  </a:solidFill>
                                  <a:latin typeface="Helvetica"/>
                                  <a:ea typeface="ＭＳ Ｐゴシック" pitchFamily="1" charset="-128"/>
                                  <a:cs typeface="Helvetica"/>
                                </a:rPr>
                                <m:t>)</m:t>
                              </m:r>
                              <m:r>
                                <m:rPr>
                                  <m:nor/>
                                </m:rPr>
                                <a:rPr lang="en-US" sz="2000" i="0" kern="0" baseline="30000" dirty="0">
                                  <a:solidFill>
                                    <a:schemeClr val="tx1"/>
                                  </a:solidFill>
                                  <a:latin typeface="Helvetica"/>
                                  <a:ea typeface="ＭＳ Ｐゴシック" pitchFamily="1" charset="-128"/>
                                  <a:cs typeface="Helvetica"/>
                                </a:rPr>
                                <m:t>t</m:t>
                              </m:r>
                            </m:den>
                          </m:f>
                        </m:e>
                      </m:nary>
                      <m:r>
                        <a:rPr lang="en-US" sz="2000" kern="0" baseline="30000" dirty="0">
                          <a:solidFill>
                            <a:schemeClr val="tx1"/>
                          </a:solidFill>
                          <a:latin typeface="Cambria Math"/>
                          <a:ea typeface="ＭＳ Ｐゴシック" pitchFamily="1" charset="-128"/>
                          <a:cs typeface="Helvetica"/>
                        </a:rPr>
                        <m:t> </m:t>
                      </m:r>
                    </m:oMath>
                  </m:oMathPara>
                </a14:m>
                <a:endParaRPr lang="en-US" sz="2000" i="0" kern="0" dirty="0">
                  <a:solidFill>
                    <a:schemeClr val="tx1"/>
                  </a:solidFill>
                  <a:latin typeface="Helvetica"/>
                  <a:ea typeface="ＭＳ Ｐゴシック" pitchFamily="1" charset="-128"/>
                  <a:cs typeface="Helvetica"/>
                </a:endParaRPr>
              </a:p>
            </p:txBody>
          </p:sp>
        </mc:Choice>
        <mc:Fallback xmlns="">
          <p:sp>
            <p:nvSpPr>
              <p:cNvPr id="4" name="Rectangle 3"/>
              <p:cNvSpPr txBox="1">
                <a:spLocks noRot="1" noChangeAspect="1" noMove="1" noResize="1" noEditPoints="1" noAdjustHandles="1" noChangeArrowheads="1" noChangeShapeType="1" noTextEdit="1"/>
              </p:cNvSpPr>
              <p:nvPr/>
            </p:nvSpPr>
            <p:spPr>
              <a:xfrm>
                <a:off x="381000" y="1349375"/>
                <a:ext cx="8458200" cy="4810125"/>
              </a:xfrm>
              <a:prstGeom prst="rect">
                <a:avLst/>
              </a:prstGeom>
              <a:blipFill rotWithShape="1">
                <a:blip r:embed="rId3"/>
                <a:stretch>
                  <a:fillRect l="-793" t="-507"/>
                </a:stretch>
              </a:blipFill>
            </p:spPr>
            <p:txBody>
              <a:bodyPr/>
              <a:lstStyle/>
              <a:p>
                <a:r>
                  <a:rPr lang="en-ZA">
                    <a:noFill/>
                  </a:rPr>
                  <a:t> </a:t>
                </a:r>
              </a:p>
            </p:txBody>
          </p:sp>
        </mc:Fallback>
      </mc:AlternateContent>
    </p:spTree>
    <p:extLst>
      <p:ext uri="{BB962C8B-B14F-4D97-AF65-F5344CB8AC3E}">
        <p14:creationId xmlns:p14="http://schemas.microsoft.com/office/powerpoint/2010/main" val="24228039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ZA"/>
          </a:p>
        </p:txBody>
      </p:sp>
      <p:sp>
        <p:nvSpPr>
          <p:cNvPr id="3" name="Slide Number Placeholder 2"/>
          <p:cNvSpPr>
            <a:spLocks noGrp="1"/>
          </p:cNvSpPr>
          <p:nvPr>
            <p:ph type="sldNum" sz="quarter" idx="12"/>
          </p:nvPr>
        </p:nvSpPr>
        <p:spPr/>
        <p:txBody>
          <a:bodyPr/>
          <a:lstStyle/>
          <a:p>
            <a:pPr>
              <a:defRPr/>
            </a:pPr>
            <a:fld id="{78922D03-0978-40EF-933E-831D40A3DCF4}" type="slidenum">
              <a:rPr lang="en-US" smtClean="0"/>
              <a:pPr>
                <a:defRPr/>
              </a:pPr>
              <a:t>36</a:t>
            </a:fld>
            <a:endParaRPr lang="en-US" dirty="0"/>
          </a:p>
        </p:txBody>
      </p:sp>
      <mc:AlternateContent xmlns:mc="http://schemas.openxmlformats.org/markup-compatibility/2006" xmlns:a14="http://schemas.microsoft.com/office/drawing/2010/main">
        <mc:Choice Requires="a14">
          <p:sp>
            <p:nvSpPr>
              <p:cNvPr id="4" name="Rectangle 3"/>
              <p:cNvSpPr txBox="1">
                <a:spLocks noChangeArrowheads="1"/>
              </p:cNvSpPr>
              <p:nvPr/>
            </p:nvSpPr>
            <p:spPr>
              <a:xfrm>
                <a:off x="381000" y="1349375"/>
                <a:ext cx="8458200" cy="4810125"/>
              </a:xfrm>
              <a:prstGeom prst="rect">
                <a:avLst/>
              </a:prstGeom>
            </p:spPr>
            <p:txBody>
              <a:bodyPr/>
              <a:lstStyle/>
              <a:p>
                <a:pPr algn="ctr">
                  <a:spcAft>
                    <a:spcPts val="1800"/>
                  </a:spcAft>
                </a:pPr>
                <a:r>
                  <a:rPr lang="en-US" sz="2000" b="1" i="0" kern="0" dirty="0" smtClean="0">
                    <a:solidFill>
                      <a:schemeClr val="tx1"/>
                    </a:solidFill>
                    <a:latin typeface="Helvetica"/>
                    <a:ea typeface="ＭＳ Ｐゴシック" pitchFamily="1" charset="-128"/>
                    <a:cs typeface="Helvetica"/>
                  </a:rPr>
                  <a:t>Costs = Revenues </a:t>
                </a:r>
              </a:p>
              <a:p>
                <a:pPr algn="ctr">
                  <a:spcAft>
                    <a:spcPts val="1800"/>
                  </a:spcAft>
                </a:pPr>
                <a:endParaRPr lang="en-US" sz="2000" b="1" i="0" kern="0" dirty="0" smtClean="0">
                  <a:solidFill>
                    <a:schemeClr val="tx1"/>
                  </a:solidFill>
                  <a:latin typeface="Helvetica"/>
                  <a:ea typeface="ＭＳ Ｐゴシック" pitchFamily="1" charset="-128"/>
                  <a:cs typeface="Helvetica"/>
                </a:endParaRPr>
              </a:p>
              <a:p>
                <a:pPr algn="ctr">
                  <a:spcAft>
                    <a:spcPts val="1800"/>
                  </a:spcAft>
                </a:pPr>
                <a14:m>
                  <m:oMathPara xmlns:m="http://schemas.openxmlformats.org/officeDocument/2006/math">
                    <m:oMathParaPr>
                      <m:jc m:val="centerGroup"/>
                    </m:oMathParaPr>
                    <m:oMath xmlns:m="http://schemas.openxmlformats.org/officeDocument/2006/math">
                      <m:nary>
                        <m:naryPr>
                          <m:chr m:val="∑"/>
                          <m:ctrlPr>
                            <a:rPr lang="en-US" sz="2000" i="1" kern="0" smtClean="0">
                              <a:solidFill>
                                <a:schemeClr val="tx1"/>
                              </a:solidFill>
                              <a:latin typeface="Cambria Math" panose="02040503050406030204" pitchFamily="18" charset="0"/>
                              <a:ea typeface="ＭＳ Ｐゴシック" pitchFamily="1" charset="-128"/>
                              <a:cs typeface="Helvetica"/>
                            </a:rPr>
                          </m:ctrlPr>
                        </m:naryPr>
                        <m:sub>
                          <m:r>
                            <m:rPr>
                              <m:brk m:alnAt="23"/>
                            </m:rPr>
                            <a:rPr lang="en-ZA" sz="2000" b="0" i="1" kern="0" smtClean="0">
                              <a:solidFill>
                                <a:schemeClr val="tx1"/>
                              </a:solidFill>
                              <a:latin typeface="Cambria Math"/>
                              <a:ea typeface="ＭＳ Ｐゴシック" pitchFamily="1" charset="-128"/>
                              <a:cs typeface="Helvetica"/>
                            </a:rPr>
                            <m:t>𝑡</m:t>
                          </m:r>
                        </m:sub>
                        <m:sup>
                          <m:r>
                            <a:rPr lang="en-ZA" sz="2000" b="0" i="1" kern="0" smtClean="0">
                              <a:solidFill>
                                <a:schemeClr val="tx1"/>
                              </a:solidFill>
                              <a:latin typeface="Cambria Math"/>
                              <a:ea typeface="ＭＳ Ｐゴシック" pitchFamily="1" charset="-128"/>
                              <a:cs typeface="Helvetica"/>
                            </a:rPr>
                            <m:t>𝑙</m:t>
                          </m:r>
                        </m:sup>
                        <m:e>
                          <m:f>
                            <m:fPr>
                              <m:ctrlPr>
                                <a:rPr lang="en-US" sz="2000" i="1" kern="0" smtClean="0">
                                  <a:solidFill>
                                    <a:schemeClr val="tx1"/>
                                  </a:solidFill>
                                  <a:latin typeface="Cambria Math" panose="02040503050406030204" pitchFamily="18" charset="0"/>
                                  <a:ea typeface="ＭＳ Ｐゴシック" pitchFamily="1" charset="-128"/>
                                  <a:cs typeface="Helvetica"/>
                                </a:rPr>
                              </m:ctrlPr>
                            </m:fPr>
                            <m:num>
                              <m:r>
                                <m:rPr>
                                  <m:nor/>
                                </m:rPr>
                                <a:rPr lang="en-US" sz="2000" i="0" kern="0" dirty="0">
                                  <a:solidFill>
                                    <a:schemeClr val="tx1"/>
                                  </a:solidFill>
                                  <a:latin typeface="Helvetica"/>
                                  <a:ea typeface="ＭＳ Ｐゴシック" pitchFamily="1" charset="-128"/>
                                  <a:cs typeface="Helvetica"/>
                                </a:rPr>
                                <m:t>Investment</m:t>
                              </m:r>
                              <m:r>
                                <m:rPr>
                                  <m:nor/>
                                </m:rPr>
                                <a:rPr lang="en-US" sz="2000" i="0" kern="0" baseline="-25000" dirty="0">
                                  <a:solidFill>
                                    <a:schemeClr val="tx1"/>
                                  </a:solidFill>
                                  <a:latin typeface="Helvetica"/>
                                  <a:ea typeface="ＭＳ Ｐゴシック" pitchFamily="1" charset="-128"/>
                                  <a:cs typeface="Helvetica"/>
                                </a:rPr>
                                <m:t>t</m:t>
                              </m:r>
                              <m:r>
                                <m:rPr>
                                  <m:nor/>
                                </m:rPr>
                                <a:rPr lang="en-US" sz="2000" i="0" kern="0" dirty="0">
                                  <a:solidFill>
                                    <a:schemeClr val="tx1"/>
                                  </a:solidFill>
                                  <a:latin typeface="Helvetica"/>
                                  <a:ea typeface="ＭＳ Ｐゴシック" pitchFamily="1" charset="-128"/>
                                  <a:cs typeface="Helvetica"/>
                                </a:rPr>
                                <m:t> + </m:t>
                              </m:r>
                              <m:r>
                                <m:rPr>
                                  <m:nor/>
                                </m:rPr>
                                <a:rPr lang="en-US" sz="2000" i="0" kern="0" dirty="0">
                                  <a:solidFill>
                                    <a:schemeClr val="tx1"/>
                                  </a:solidFill>
                                  <a:latin typeface="Helvetica"/>
                                  <a:ea typeface="ＭＳ Ｐゴシック" pitchFamily="1" charset="-128"/>
                                  <a:cs typeface="Helvetica"/>
                                </a:rPr>
                                <m:t>O</m:t>
                              </m:r>
                              <m:r>
                                <m:rPr>
                                  <m:nor/>
                                </m:rPr>
                                <a:rPr lang="en-US" sz="2000" i="0" kern="0" dirty="0">
                                  <a:solidFill>
                                    <a:schemeClr val="tx1"/>
                                  </a:solidFill>
                                  <a:latin typeface="Helvetica"/>
                                  <a:ea typeface="ＭＳ Ｐゴシック" pitchFamily="1" charset="-128"/>
                                  <a:cs typeface="Helvetica"/>
                                </a:rPr>
                                <m:t>&amp;</m:t>
                              </m:r>
                              <m:r>
                                <m:rPr>
                                  <m:nor/>
                                </m:rPr>
                                <a:rPr lang="en-US" sz="2000" i="0" kern="0" dirty="0">
                                  <a:solidFill>
                                    <a:schemeClr val="tx1"/>
                                  </a:solidFill>
                                  <a:latin typeface="Helvetica"/>
                                  <a:ea typeface="ＭＳ Ｐゴシック" pitchFamily="1" charset="-128"/>
                                  <a:cs typeface="Helvetica"/>
                                </a:rPr>
                                <m:t>Mt</m:t>
                              </m:r>
                              <m:r>
                                <m:rPr>
                                  <m:nor/>
                                </m:rPr>
                                <a:rPr lang="en-US" sz="2000" i="0" kern="0" dirty="0">
                                  <a:solidFill>
                                    <a:schemeClr val="tx1"/>
                                  </a:solidFill>
                                  <a:latin typeface="Helvetica"/>
                                  <a:ea typeface="ＭＳ Ｐゴシック" pitchFamily="1" charset="-128"/>
                                  <a:cs typeface="Helvetica"/>
                                </a:rPr>
                                <m:t> + </m:t>
                              </m:r>
                              <m:r>
                                <m:rPr>
                                  <m:nor/>
                                </m:rPr>
                                <a:rPr lang="en-US" sz="2000" i="0" kern="0" dirty="0">
                                  <a:solidFill>
                                    <a:schemeClr val="tx1"/>
                                  </a:solidFill>
                                  <a:latin typeface="Helvetica"/>
                                  <a:ea typeface="ＭＳ Ｐゴシック" pitchFamily="1" charset="-128"/>
                                  <a:cs typeface="Helvetica"/>
                                </a:rPr>
                                <m:t>Fuelt</m:t>
                              </m:r>
                            </m:num>
                            <m:den>
                              <m:r>
                                <m:rPr>
                                  <m:nor/>
                                </m:rPr>
                                <a:rPr lang="en-US" sz="2000" i="0" kern="0" dirty="0">
                                  <a:solidFill>
                                    <a:schemeClr val="tx1"/>
                                  </a:solidFill>
                                  <a:latin typeface="Helvetica"/>
                                  <a:ea typeface="ＭＳ Ｐゴシック" pitchFamily="1" charset="-128"/>
                                  <a:cs typeface="Helvetica"/>
                                </a:rPr>
                                <m:t>(1+</m:t>
                              </m:r>
                              <m:r>
                                <m:rPr>
                                  <m:nor/>
                                </m:rPr>
                                <a:rPr lang="en-US" sz="2000" i="0" kern="0" dirty="0">
                                  <a:solidFill>
                                    <a:schemeClr val="tx1"/>
                                  </a:solidFill>
                                  <a:latin typeface="Helvetica"/>
                                  <a:ea typeface="ＭＳ Ｐゴシック" pitchFamily="1" charset="-128"/>
                                  <a:cs typeface="Helvetica"/>
                                </a:rPr>
                                <m:t>r</m:t>
                              </m:r>
                              <m:r>
                                <m:rPr>
                                  <m:nor/>
                                </m:rPr>
                                <a:rPr lang="en-US" sz="2000" i="0" kern="0" dirty="0">
                                  <a:solidFill>
                                    <a:schemeClr val="tx1"/>
                                  </a:solidFill>
                                  <a:latin typeface="Helvetica"/>
                                  <a:ea typeface="ＭＳ Ｐゴシック" pitchFamily="1" charset="-128"/>
                                  <a:cs typeface="Helvetica"/>
                                </a:rPr>
                                <m:t>)</m:t>
                              </m:r>
                              <m:r>
                                <m:rPr>
                                  <m:nor/>
                                </m:rPr>
                                <a:rPr lang="en-US" sz="2000" i="0" kern="0" baseline="30000" dirty="0">
                                  <a:solidFill>
                                    <a:schemeClr val="tx1"/>
                                  </a:solidFill>
                                  <a:latin typeface="Helvetica"/>
                                  <a:ea typeface="ＭＳ Ｐゴシック" pitchFamily="1" charset="-128"/>
                                  <a:cs typeface="Helvetica"/>
                                </a:rPr>
                                <m:t>t</m:t>
                              </m:r>
                            </m:den>
                          </m:f>
                        </m:e>
                      </m:nary>
                      <m:r>
                        <a:rPr lang="en-ZA" sz="2000" b="0" i="1" kern="0" smtClean="0">
                          <a:solidFill>
                            <a:schemeClr val="tx1"/>
                          </a:solidFill>
                          <a:latin typeface="Cambria Math"/>
                          <a:ea typeface="ＭＳ Ｐゴシック" pitchFamily="1" charset="-128"/>
                          <a:cs typeface="Helvetica"/>
                        </a:rPr>
                        <m:t> =</m:t>
                      </m:r>
                      <m:r>
                        <m:rPr>
                          <m:nor/>
                        </m:rPr>
                        <a:rPr lang="en-US" sz="2000" i="0" kern="0" dirty="0">
                          <a:solidFill>
                            <a:schemeClr val="tx1"/>
                          </a:solidFill>
                          <a:latin typeface="Helvetica"/>
                          <a:ea typeface="ＭＳ Ｐゴシック" pitchFamily="1" charset="-128"/>
                          <a:cs typeface="Helvetica"/>
                        </a:rPr>
                        <m:t>P</m:t>
                      </m:r>
                      <m:r>
                        <m:rPr>
                          <m:nor/>
                        </m:rPr>
                        <a:rPr lang="en-ZA" sz="2000" i="0" kern="0" dirty="0">
                          <a:solidFill>
                            <a:schemeClr val="tx1"/>
                          </a:solidFill>
                          <a:latin typeface="Helvetica"/>
                          <a:ea typeface="ＭＳ Ｐゴシック" pitchFamily="1" charset="-128"/>
                          <a:cs typeface="Helvetica"/>
                        </a:rPr>
                        <m:t>rice</m:t>
                      </m:r>
                      <m:r>
                        <m:rPr>
                          <m:nor/>
                        </m:rPr>
                        <a:rPr lang="en-US" sz="2000" i="0" kern="0" baseline="-25000" dirty="0">
                          <a:solidFill>
                            <a:schemeClr val="tx1"/>
                          </a:solidFill>
                          <a:latin typeface="Helvetica"/>
                          <a:ea typeface="ＭＳ Ｐゴシック" pitchFamily="1" charset="-128"/>
                          <a:cs typeface="Helvetica"/>
                        </a:rPr>
                        <m:t> </m:t>
                      </m:r>
                      <m:r>
                        <m:rPr>
                          <m:nor/>
                        </m:rPr>
                        <a:rPr lang="en-US" sz="2000" i="0" kern="0" dirty="0">
                          <a:solidFill>
                            <a:schemeClr val="tx1"/>
                          </a:solidFill>
                          <a:latin typeface="Helvetica"/>
                          <a:ea typeface="ＭＳ Ｐゴシック" pitchFamily="1" charset="-128"/>
                          <a:cs typeface="Helvetica"/>
                        </a:rPr>
                        <m:t>×</m:t>
                      </m:r>
                      <m:nary>
                        <m:naryPr>
                          <m:chr m:val="∑"/>
                          <m:ctrlPr>
                            <a:rPr lang="en-US" sz="2000" i="1" kern="0">
                              <a:solidFill>
                                <a:schemeClr val="tx1"/>
                              </a:solidFill>
                              <a:latin typeface="Cambria Math" panose="02040503050406030204" pitchFamily="18" charset="0"/>
                              <a:ea typeface="ＭＳ Ｐゴシック" pitchFamily="1" charset="-128"/>
                              <a:cs typeface="Helvetica"/>
                            </a:rPr>
                          </m:ctrlPr>
                        </m:naryPr>
                        <m:sub>
                          <m:r>
                            <m:rPr>
                              <m:brk m:alnAt="23"/>
                            </m:rPr>
                            <a:rPr lang="en-ZA" sz="2000" kern="0">
                              <a:solidFill>
                                <a:schemeClr val="tx1"/>
                              </a:solidFill>
                              <a:latin typeface="Cambria Math"/>
                              <a:ea typeface="ＭＳ Ｐゴシック" pitchFamily="1" charset="-128"/>
                              <a:cs typeface="Helvetica"/>
                            </a:rPr>
                            <m:t>𝑡</m:t>
                          </m:r>
                        </m:sub>
                        <m:sup>
                          <m:r>
                            <a:rPr lang="en-ZA" sz="2000" kern="0">
                              <a:solidFill>
                                <a:schemeClr val="tx1"/>
                              </a:solidFill>
                              <a:latin typeface="Cambria Math"/>
                              <a:ea typeface="ＭＳ Ｐゴシック" pitchFamily="1" charset="-128"/>
                              <a:cs typeface="Helvetica"/>
                            </a:rPr>
                            <m:t>𝑙</m:t>
                          </m:r>
                        </m:sup>
                        <m:e>
                          <m:f>
                            <m:fPr>
                              <m:ctrlPr>
                                <a:rPr lang="en-US" sz="2000" i="1" kern="0">
                                  <a:solidFill>
                                    <a:schemeClr val="tx1"/>
                                  </a:solidFill>
                                  <a:latin typeface="Cambria Math" panose="02040503050406030204" pitchFamily="18" charset="0"/>
                                  <a:ea typeface="ＭＳ Ｐゴシック" pitchFamily="1" charset="-128"/>
                                  <a:cs typeface="Helvetica"/>
                                </a:rPr>
                              </m:ctrlPr>
                            </m:fPr>
                            <m:num>
                              <m:r>
                                <m:rPr>
                                  <m:nor/>
                                </m:rPr>
                                <a:rPr lang="en-US" sz="2000" i="0" kern="0" dirty="0">
                                  <a:solidFill>
                                    <a:schemeClr val="tx1"/>
                                  </a:solidFill>
                                  <a:latin typeface="Helvetica"/>
                                  <a:ea typeface="ＭＳ Ｐゴシック" pitchFamily="1" charset="-128"/>
                                  <a:cs typeface="Helvetica"/>
                                </a:rPr>
                                <m:t>Electricity</m:t>
                              </m:r>
                              <m:r>
                                <m:rPr>
                                  <m:nor/>
                                </m:rPr>
                                <a:rPr lang="en-ZA" sz="2000" i="0" kern="0" dirty="0">
                                  <a:solidFill>
                                    <a:schemeClr val="tx1"/>
                                  </a:solidFill>
                                  <a:latin typeface="Helvetica"/>
                                  <a:ea typeface="ＭＳ Ｐゴシック" pitchFamily="1" charset="-128"/>
                                  <a:cs typeface="Helvetica"/>
                                </a:rPr>
                                <m:t> </m:t>
                              </m:r>
                              <m:r>
                                <m:rPr>
                                  <m:nor/>
                                </m:rPr>
                                <a:rPr lang="en-ZA" sz="2000" i="0" kern="0" dirty="0">
                                  <a:solidFill>
                                    <a:schemeClr val="tx1"/>
                                  </a:solidFill>
                                  <a:latin typeface="Helvetica"/>
                                  <a:ea typeface="ＭＳ Ｐゴシック" pitchFamily="1" charset="-128"/>
                                  <a:cs typeface="Helvetica"/>
                                </a:rPr>
                                <m:t>Sold</m:t>
                              </m:r>
                              <m:r>
                                <m:rPr>
                                  <m:nor/>
                                </m:rPr>
                                <a:rPr lang="en-US" sz="2000" i="0" kern="0" baseline="-25000" dirty="0">
                                  <a:solidFill>
                                    <a:schemeClr val="tx1"/>
                                  </a:solidFill>
                                  <a:latin typeface="Helvetica"/>
                                  <a:ea typeface="ＭＳ Ｐゴシック" pitchFamily="1" charset="-128"/>
                                  <a:cs typeface="Helvetica"/>
                                </a:rPr>
                                <m:t>t</m:t>
                              </m:r>
                            </m:num>
                            <m:den>
                              <m:r>
                                <m:rPr>
                                  <m:nor/>
                                </m:rPr>
                                <a:rPr lang="en-US" sz="2000" i="0" kern="0" dirty="0">
                                  <a:solidFill>
                                    <a:schemeClr val="tx1"/>
                                  </a:solidFill>
                                  <a:latin typeface="Helvetica"/>
                                  <a:ea typeface="ＭＳ Ｐゴシック" pitchFamily="1" charset="-128"/>
                                  <a:cs typeface="Helvetica"/>
                                </a:rPr>
                                <m:t>(1+</m:t>
                              </m:r>
                              <m:r>
                                <m:rPr>
                                  <m:nor/>
                                </m:rPr>
                                <a:rPr lang="en-US" sz="2000" i="0" kern="0" dirty="0">
                                  <a:solidFill>
                                    <a:schemeClr val="tx1"/>
                                  </a:solidFill>
                                  <a:latin typeface="Helvetica"/>
                                  <a:ea typeface="ＭＳ Ｐゴシック" pitchFamily="1" charset="-128"/>
                                  <a:cs typeface="Helvetica"/>
                                </a:rPr>
                                <m:t>r</m:t>
                              </m:r>
                              <m:r>
                                <m:rPr>
                                  <m:nor/>
                                </m:rPr>
                                <a:rPr lang="en-US" sz="2000" i="0" kern="0" dirty="0">
                                  <a:solidFill>
                                    <a:schemeClr val="tx1"/>
                                  </a:solidFill>
                                  <a:latin typeface="Helvetica"/>
                                  <a:ea typeface="ＭＳ Ｐゴシック" pitchFamily="1" charset="-128"/>
                                  <a:cs typeface="Helvetica"/>
                                </a:rPr>
                                <m:t>)</m:t>
                              </m:r>
                              <m:r>
                                <m:rPr>
                                  <m:nor/>
                                </m:rPr>
                                <a:rPr lang="en-US" sz="2000" i="0" kern="0" baseline="30000" dirty="0">
                                  <a:solidFill>
                                    <a:schemeClr val="tx1"/>
                                  </a:solidFill>
                                  <a:latin typeface="Helvetica"/>
                                  <a:ea typeface="ＭＳ Ｐゴシック" pitchFamily="1" charset="-128"/>
                                  <a:cs typeface="Helvetica"/>
                                </a:rPr>
                                <m:t>t</m:t>
                              </m:r>
                            </m:den>
                          </m:f>
                        </m:e>
                      </m:nary>
                    </m:oMath>
                  </m:oMathPara>
                </a14:m>
                <a:endParaRPr lang="en-US" sz="2000" i="0" kern="0" dirty="0" smtClean="0">
                  <a:solidFill>
                    <a:schemeClr val="tx1"/>
                  </a:solidFill>
                  <a:latin typeface="Helvetica"/>
                  <a:ea typeface="ＭＳ Ｐゴシック" pitchFamily="1" charset="-128"/>
                  <a:cs typeface="Helvetica"/>
                </a:endParaRPr>
              </a:p>
              <a:p>
                <a:pPr algn="ctr">
                  <a:spcAft>
                    <a:spcPts val="1800"/>
                  </a:spcAft>
                </a:pPr>
                <a:endParaRPr lang="en-US" sz="2000" i="0" kern="0" dirty="0">
                  <a:solidFill>
                    <a:schemeClr val="tx1"/>
                  </a:solidFill>
                  <a:latin typeface="Helvetica"/>
                  <a:ea typeface="ＭＳ Ｐゴシック" pitchFamily="1" charset="-128"/>
                  <a:cs typeface="Helvetica"/>
                </a:endParaRPr>
              </a:p>
              <a:p>
                <a:pPr algn="ctr">
                  <a:spcAft>
                    <a:spcPts val="1800"/>
                  </a:spcAft>
                </a:pPr>
                <a:r>
                  <a:rPr lang="en-US" sz="2000" kern="0" dirty="0" smtClean="0">
                    <a:solidFill>
                      <a:schemeClr val="tx1"/>
                    </a:solidFill>
                    <a:ea typeface="ＭＳ Ｐゴシック" pitchFamily="1" charset="-128"/>
                    <a:cs typeface="Helvetica"/>
                  </a:rPr>
                  <a:t>LCOE = </a:t>
                </a:r>
                <a14:m>
                  <m:oMath xmlns:m="http://schemas.openxmlformats.org/officeDocument/2006/math">
                    <m:r>
                      <m:rPr>
                        <m:nor/>
                      </m:rPr>
                      <a:rPr lang="en-US" sz="2000" i="0" kern="0" dirty="0">
                        <a:solidFill>
                          <a:schemeClr val="tx1"/>
                        </a:solidFill>
                        <a:latin typeface="Helvetica"/>
                        <a:ea typeface="ＭＳ Ｐゴシック" pitchFamily="1" charset="-128"/>
                        <a:cs typeface="Helvetica"/>
                      </a:rPr>
                      <m:t>P</m:t>
                    </m:r>
                    <m:r>
                      <m:rPr>
                        <m:nor/>
                      </m:rPr>
                      <a:rPr lang="en-ZA" sz="2000" i="0" kern="0" dirty="0">
                        <a:solidFill>
                          <a:schemeClr val="tx1"/>
                        </a:solidFill>
                        <a:latin typeface="Helvetica"/>
                        <a:ea typeface="ＭＳ Ｐゴシック" pitchFamily="1" charset="-128"/>
                        <a:cs typeface="Helvetica"/>
                      </a:rPr>
                      <m:t>rice</m:t>
                    </m:r>
                    <m:r>
                      <a:rPr lang="en-ZA" sz="2000" b="0" i="1" kern="0" dirty="0" smtClean="0">
                        <a:solidFill>
                          <a:schemeClr val="tx1"/>
                        </a:solidFill>
                        <a:latin typeface="Cambria Math"/>
                        <a:ea typeface="ＭＳ Ｐゴシック" pitchFamily="1" charset="-128"/>
                        <a:cs typeface="Helvetica"/>
                      </a:rPr>
                      <m:t>=</m:t>
                    </m:r>
                    <m:f>
                      <m:fPr>
                        <m:ctrlPr>
                          <a:rPr lang="en-ZA" sz="2000" b="0" i="1" kern="0" dirty="0" smtClean="0">
                            <a:solidFill>
                              <a:schemeClr val="tx1"/>
                            </a:solidFill>
                            <a:latin typeface="Cambria Math" panose="02040503050406030204" pitchFamily="18" charset="0"/>
                            <a:ea typeface="ＭＳ Ｐゴシック" pitchFamily="1" charset="-128"/>
                            <a:cs typeface="Helvetica"/>
                          </a:rPr>
                        </m:ctrlPr>
                      </m:fPr>
                      <m:num>
                        <m:nary>
                          <m:naryPr>
                            <m:chr m:val="∑"/>
                            <m:ctrlPr>
                              <a:rPr lang="en-US" sz="2000" i="1" kern="0">
                                <a:solidFill>
                                  <a:schemeClr val="tx1"/>
                                </a:solidFill>
                                <a:latin typeface="Cambria Math" panose="02040503050406030204" pitchFamily="18" charset="0"/>
                                <a:ea typeface="ＭＳ Ｐゴシック" pitchFamily="1" charset="-128"/>
                                <a:cs typeface="Helvetica"/>
                              </a:rPr>
                            </m:ctrlPr>
                          </m:naryPr>
                          <m:sub>
                            <m:r>
                              <m:rPr>
                                <m:brk m:alnAt="23"/>
                              </m:rPr>
                              <a:rPr lang="en-ZA" sz="2000" kern="0">
                                <a:solidFill>
                                  <a:schemeClr val="tx1"/>
                                </a:solidFill>
                                <a:latin typeface="Cambria Math"/>
                                <a:ea typeface="ＭＳ Ｐゴシック" pitchFamily="1" charset="-128"/>
                                <a:cs typeface="Helvetica"/>
                              </a:rPr>
                              <m:t>𝑡</m:t>
                            </m:r>
                          </m:sub>
                          <m:sup>
                            <m:r>
                              <a:rPr lang="en-ZA" sz="2000" kern="0">
                                <a:solidFill>
                                  <a:schemeClr val="tx1"/>
                                </a:solidFill>
                                <a:latin typeface="Cambria Math"/>
                                <a:ea typeface="ＭＳ Ｐゴシック" pitchFamily="1" charset="-128"/>
                                <a:cs typeface="Helvetica"/>
                              </a:rPr>
                              <m:t>𝑙</m:t>
                            </m:r>
                          </m:sup>
                          <m:e>
                            <m:f>
                              <m:fPr>
                                <m:ctrlPr>
                                  <a:rPr lang="en-US" sz="2000" i="1" kern="0">
                                    <a:solidFill>
                                      <a:schemeClr val="tx1"/>
                                    </a:solidFill>
                                    <a:latin typeface="Cambria Math" panose="02040503050406030204" pitchFamily="18" charset="0"/>
                                    <a:ea typeface="ＭＳ Ｐゴシック" pitchFamily="1" charset="-128"/>
                                    <a:cs typeface="Helvetica"/>
                                  </a:rPr>
                                </m:ctrlPr>
                              </m:fPr>
                              <m:num>
                                <m:r>
                                  <m:rPr>
                                    <m:nor/>
                                  </m:rPr>
                                  <a:rPr lang="en-US" sz="2000" i="0" kern="0" dirty="0">
                                    <a:solidFill>
                                      <a:schemeClr val="tx1"/>
                                    </a:solidFill>
                                    <a:latin typeface="Helvetica"/>
                                    <a:ea typeface="ＭＳ Ｐゴシック" pitchFamily="1" charset="-128"/>
                                    <a:cs typeface="Helvetica"/>
                                  </a:rPr>
                                  <m:t>Investment</m:t>
                                </m:r>
                                <m:r>
                                  <m:rPr>
                                    <m:nor/>
                                  </m:rPr>
                                  <a:rPr lang="en-US" sz="2000" i="0" kern="0" baseline="-25000" dirty="0">
                                    <a:solidFill>
                                      <a:schemeClr val="tx1"/>
                                    </a:solidFill>
                                    <a:latin typeface="Helvetica"/>
                                    <a:ea typeface="ＭＳ Ｐゴシック" pitchFamily="1" charset="-128"/>
                                    <a:cs typeface="Helvetica"/>
                                  </a:rPr>
                                  <m:t>t</m:t>
                                </m:r>
                                <m:r>
                                  <m:rPr>
                                    <m:nor/>
                                  </m:rPr>
                                  <a:rPr lang="en-US" sz="2000" i="0" kern="0" dirty="0">
                                    <a:solidFill>
                                      <a:schemeClr val="tx1"/>
                                    </a:solidFill>
                                    <a:latin typeface="Helvetica"/>
                                    <a:ea typeface="ＭＳ Ｐゴシック" pitchFamily="1" charset="-128"/>
                                    <a:cs typeface="Helvetica"/>
                                  </a:rPr>
                                  <m:t> + </m:t>
                                </m:r>
                                <m:r>
                                  <m:rPr>
                                    <m:nor/>
                                  </m:rPr>
                                  <a:rPr lang="en-US" sz="2000" i="0" kern="0" dirty="0">
                                    <a:solidFill>
                                      <a:schemeClr val="tx1"/>
                                    </a:solidFill>
                                    <a:latin typeface="Helvetica"/>
                                    <a:ea typeface="ＭＳ Ｐゴシック" pitchFamily="1" charset="-128"/>
                                    <a:cs typeface="Helvetica"/>
                                  </a:rPr>
                                  <m:t>O</m:t>
                                </m:r>
                                <m:r>
                                  <m:rPr>
                                    <m:nor/>
                                  </m:rPr>
                                  <a:rPr lang="en-US" sz="2000" i="0" kern="0" dirty="0">
                                    <a:solidFill>
                                      <a:schemeClr val="tx1"/>
                                    </a:solidFill>
                                    <a:latin typeface="Helvetica"/>
                                    <a:ea typeface="ＭＳ Ｐゴシック" pitchFamily="1" charset="-128"/>
                                    <a:cs typeface="Helvetica"/>
                                  </a:rPr>
                                  <m:t>&amp;</m:t>
                                </m:r>
                                <m:r>
                                  <m:rPr>
                                    <m:nor/>
                                  </m:rPr>
                                  <a:rPr lang="en-US" sz="2000" i="0" kern="0" dirty="0">
                                    <a:solidFill>
                                      <a:schemeClr val="tx1"/>
                                    </a:solidFill>
                                    <a:latin typeface="Helvetica"/>
                                    <a:ea typeface="ＭＳ Ｐゴシック" pitchFamily="1" charset="-128"/>
                                    <a:cs typeface="Helvetica"/>
                                  </a:rPr>
                                  <m:t>Mt</m:t>
                                </m:r>
                                <m:r>
                                  <m:rPr>
                                    <m:nor/>
                                  </m:rPr>
                                  <a:rPr lang="en-US" sz="2000" i="0" kern="0" dirty="0">
                                    <a:solidFill>
                                      <a:schemeClr val="tx1"/>
                                    </a:solidFill>
                                    <a:latin typeface="Helvetica"/>
                                    <a:ea typeface="ＭＳ Ｐゴシック" pitchFamily="1" charset="-128"/>
                                    <a:cs typeface="Helvetica"/>
                                  </a:rPr>
                                  <m:t> + </m:t>
                                </m:r>
                                <m:r>
                                  <m:rPr>
                                    <m:nor/>
                                  </m:rPr>
                                  <a:rPr lang="en-US" sz="2000" i="0" kern="0" dirty="0">
                                    <a:solidFill>
                                      <a:schemeClr val="tx1"/>
                                    </a:solidFill>
                                    <a:latin typeface="Helvetica"/>
                                    <a:ea typeface="ＭＳ Ｐゴシック" pitchFamily="1" charset="-128"/>
                                    <a:cs typeface="Helvetica"/>
                                  </a:rPr>
                                  <m:t>Fuelt</m:t>
                                </m:r>
                              </m:num>
                              <m:den>
                                <m:r>
                                  <m:rPr>
                                    <m:nor/>
                                  </m:rPr>
                                  <a:rPr lang="en-US" sz="2000" i="0" kern="0" dirty="0">
                                    <a:solidFill>
                                      <a:schemeClr val="tx1"/>
                                    </a:solidFill>
                                    <a:latin typeface="Helvetica"/>
                                    <a:ea typeface="ＭＳ Ｐゴシック" pitchFamily="1" charset="-128"/>
                                    <a:cs typeface="Helvetica"/>
                                  </a:rPr>
                                  <m:t>(1+</m:t>
                                </m:r>
                                <m:r>
                                  <m:rPr>
                                    <m:nor/>
                                  </m:rPr>
                                  <a:rPr lang="en-US" sz="2000" i="0" kern="0" dirty="0">
                                    <a:solidFill>
                                      <a:schemeClr val="tx1"/>
                                    </a:solidFill>
                                    <a:latin typeface="Helvetica"/>
                                    <a:ea typeface="ＭＳ Ｐゴシック" pitchFamily="1" charset="-128"/>
                                    <a:cs typeface="Helvetica"/>
                                  </a:rPr>
                                  <m:t>r</m:t>
                                </m:r>
                                <m:r>
                                  <m:rPr>
                                    <m:nor/>
                                  </m:rPr>
                                  <a:rPr lang="en-US" sz="2000" i="0" kern="0" dirty="0">
                                    <a:solidFill>
                                      <a:schemeClr val="tx1"/>
                                    </a:solidFill>
                                    <a:latin typeface="Helvetica"/>
                                    <a:ea typeface="ＭＳ Ｐゴシック" pitchFamily="1" charset="-128"/>
                                    <a:cs typeface="Helvetica"/>
                                  </a:rPr>
                                  <m:t>)</m:t>
                                </m:r>
                                <m:r>
                                  <m:rPr>
                                    <m:nor/>
                                  </m:rPr>
                                  <a:rPr lang="en-US" sz="2000" i="0" kern="0" baseline="30000" dirty="0">
                                    <a:solidFill>
                                      <a:schemeClr val="tx1"/>
                                    </a:solidFill>
                                    <a:latin typeface="Helvetica"/>
                                    <a:ea typeface="ＭＳ Ｐゴシック" pitchFamily="1" charset="-128"/>
                                    <a:cs typeface="Helvetica"/>
                                  </a:rPr>
                                  <m:t>t</m:t>
                                </m:r>
                              </m:den>
                            </m:f>
                          </m:e>
                        </m:nary>
                      </m:num>
                      <m:den>
                        <m:nary>
                          <m:naryPr>
                            <m:chr m:val="∑"/>
                            <m:ctrlPr>
                              <a:rPr lang="en-US" sz="2000" i="1" kern="0">
                                <a:solidFill>
                                  <a:schemeClr val="tx1"/>
                                </a:solidFill>
                                <a:latin typeface="Cambria Math" panose="02040503050406030204" pitchFamily="18" charset="0"/>
                                <a:ea typeface="ＭＳ Ｐゴシック" pitchFamily="1" charset="-128"/>
                                <a:cs typeface="Helvetica"/>
                              </a:rPr>
                            </m:ctrlPr>
                          </m:naryPr>
                          <m:sub>
                            <m:r>
                              <m:rPr>
                                <m:brk m:alnAt="23"/>
                              </m:rPr>
                              <a:rPr lang="en-ZA" sz="2000" kern="0">
                                <a:solidFill>
                                  <a:schemeClr val="tx1"/>
                                </a:solidFill>
                                <a:latin typeface="Cambria Math"/>
                                <a:ea typeface="ＭＳ Ｐゴシック" pitchFamily="1" charset="-128"/>
                                <a:cs typeface="Helvetica"/>
                              </a:rPr>
                              <m:t>𝑡</m:t>
                            </m:r>
                          </m:sub>
                          <m:sup>
                            <m:r>
                              <a:rPr lang="en-ZA" sz="2000" kern="0">
                                <a:solidFill>
                                  <a:schemeClr val="tx1"/>
                                </a:solidFill>
                                <a:latin typeface="Cambria Math"/>
                                <a:ea typeface="ＭＳ Ｐゴシック" pitchFamily="1" charset="-128"/>
                                <a:cs typeface="Helvetica"/>
                              </a:rPr>
                              <m:t>𝑙</m:t>
                            </m:r>
                          </m:sup>
                          <m:e>
                            <m:f>
                              <m:fPr>
                                <m:ctrlPr>
                                  <a:rPr lang="en-US" sz="2000" i="1" kern="0">
                                    <a:solidFill>
                                      <a:schemeClr val="tx1"/>
                                    </a:solidFill>
                                    <a:latin typeface="Cambria Math" panose="02040503050406030204" pitchFamily="18" charset="0"/>
                                    <a:ea typeface="ＭＳ Ｐゴシック" pitchFamily="1" charset="-128"/>
                                    <a:cs typeface="Helvetica"/>
                                  </a:rPr>
                                </m:ctrlPr>
                              </m:fPr>
                              <m:num>
                                <m:r>
                                  <m:rPr>
                                    <m:nor/>
                                  </m:rPr>
                                  <a:rPr lang="en-US" sz="2000" i="0" kern="0" dirty="0">
                                    <a:solidFill>
                                      <a:schemeClr val="tx1"/>
                                    </a:solidFill>
                                    <a:latin typeface="Helvetica"/>
                                    <a:ea typeface="ＭＳ Ｐゴシック" pitchFamily="1" charset="-128"/>
                                    <a:cs typeface="Helvetica"/>
                                  </a:rPr>
                                  <m:t>Electricity</m:t>
                                </m:r>
                                <m:r>
                                  <m:rPr>
                                    <m:nor/>
                                  </m:rPr>
                                  <a:rPr lang="en-ZA" sz="2000" i="0" kern="0" dirty="0">
                                    <a:solidFill>
                                      <a:schemeClr val="tx1"/>
                                    </a:solidFill>
                                    <a:latin typeface="Helvetica"/>
                                    <a:ea typeface="ＭＳ Ｐゴシック" pitchFamily="1" charset="-128"/>
                                    <a:cs typeface="Helvetica"/>
                                  </a:rPr>
                                  <m:t> </m:t>
                                </m:r>
                                <m:r>
                                  <m:rPr>
                                    <m:nor/>
                                  </m:rPr>
                                  <a:rPr lang="en-ZA" sz="2000" i="0" kern="0" dirty="0">
                                    <a:solidFill>
                                      <a:schemeClr val="tx1"/>
                                    </a:solidFill>
                                    <a:latin typeface="Helvetica"/>
                                    <a:ea typeface="ＭＳ Ｐゴシック" pitchFamily="1" charset="-128"/>
                                    <a:cs typeface="Helvetica"/>
                                  </a:rPr>
                                  <m:t>Sold</m:t>
                                </m:r>
                                <m:r>
                                  <m:rPr>
                                    <m:nor/>
                                  </m:rPr>
                                  <a:rPr lang="en-US" sz="2000" i="0" kern="0" baseline="-25000" dirty="0">
                                    <a:solidFill>
                                      <a:schemeClr val="tx1"/>
                                    </a:solidFill>
                                    <a:latin typeface="Helvetica"/>
                                    <a:ea typeface="ＭＳ Ｐゴシック" pitchFamily="1" charset="-128"/>
                                    <a:cs typeface="Helvetica"/>
                                  </a:rPr>
                                  <m:t>t</m:t>
                                </m:r>
                              </m:num>
                              <m:den>
                                <m:r>
                                  <m:rPr>
                                    <m:nor/>
                                  </m:rPr>
                                  <a:rPr lang="en-US" sz="2000" i="0" kern="0" dirty="0">
                                    <a:solidFill>
                                      <a:schemeClr val="tx1"/>
                                    </a:solidFill>
                                    <a:latin typeface="Helvetica"/>
                                    <a:ea typeface="ＭＳ Ｐゴシック" pitchFamily="1" charset="-128"/>
                                    <a:cs typeface="Helvetica"/>
                                  </a:rPr>
                                  <m:t>(1+</m:t>
                                </m:r>
                                <m:r>
                                  <m:rPr>
                                    <m:nor/>
                                  </m:rPr>
                                  <a:rPr lang="en-US" sz="2000" i="0" kern="0" dirty="0">
                                    <a:solidFill>
                                      <a:schemeClr val="tx1"/>
                                    </a:solidFill>
                                    <a:latin typeface="Helvetica"/>
                                    <a:ea typeface="ＭＳ Ｐゴシック" pitchFamily="1" charset="-128"/>
                                    <a:cs typeface="Helvetica"/>
                                  </a:rPr>
                                  <m:t>r</m:t>
                                </m:r>
                                <m:r>
                                  <m:rPr>
                                    <m:nor/>
                                  </m:rPr>
                                  <a:rPr lang="en-US" sz="2000" i="0" kern="0" dirty="0">
                                    <a:solidFill>
                                      <a:schemeClr val="tx1"/>
                                    </a:solidFill>
                                    <a:latin typeface="Helvetica"/>
                                    <a:ea typeface="ＭＳ Ｐゴシック" pitchFamily="1" charset="-128"/>
                                    <a:cs typeface="Helvetica"/>
                                  </a:rPr>
                                  <m:t>)</m:t>
                                </m:r>
                                <m:r>
                                  <m:rPr>
                                    <m:nor/>
                                  </m:rPr>
                                  <a:rPr lang="en-US" sz="2000" i="0" kern="0" baseline="30000" dirty="0">
                                    <a:solidFill>
                                      <a:schemeClr val="tx1"/>
                                    </a:solidFill>
                                    <a:latin typeface="Helvetica"/>
                                    <a:ea typeface="ＭＳ Ｐゴシック" pitchFamily="1" charset="-128"/>
                                    <a:cs typeface="Helvetica"/>
                                  </a:rPr>
                                  <m:t>t</m:t>
                                </m:r>
                              </m:den>
                            </m:f>
                          </m:e>
                        </m:nary>
                      </m:den>
                    </m:f>
                  </m:oMath>
                </a14:m>
                <a:endParaRPr lang="en-US" sz="2000" i="0" kern="0" dirty="0">
                  <a:solidFill>
                    <a:schemeClr val="tx1"/>
                  </a:solidFill>
                  <a:latin typeface="Helvetica"/>
                  <a:ea typeface="ＭＳ Ｐゴシック" pitchFamily="1" charset="-128"/>
                  <a:cs typeface="Helvetica"/>
                </a:endParaRPr>
              </a:p>
              <a:p>
                <a:pPr algn="ctr">
                  <a:spcAft>
                    <a:spcPts val="1800"/>
                  </a:spcAft>
                </a:pPr>
                <a:endParaRPr lang="en-US" sz="2000" i="0" kern="0" dirty="0" smtClean="0">
                  <a:solidFill>
                    <a:schemeClr val="tx1"/>
                  </a:solidFill>
                  <a:latin typeface="Helvetica"/>
                  <a:ea typeface="ＭＳ Ｐゴシック" pitchFamily="1" charset="-128"/>
                  <a:cs typeface="Helvetica"/>
                </a:endParaRPr>
              </a:p>
              <a:p>
                <a:pPr algn="ctr">
                  <a:spcAft>
                    <a:spcPts val="1800"/>
                  </a:spcAft>
                </a:pPr>
                <a14:m>
                  <m:oMathPara xmlns:m="http://schemas.openxmlformats.org/officeDocument/2006/math">
                    <m:oMathParaPr>
                      <m:jc m:val="centerGroup"/>
                    </m:oMathParaPr>
                    <m:oMath xmlns:m="http://schemas.openxmlformats.org/officeDocument/2006/math">
                      <m:r>
                        <a:rPr lang="en-US" sz="2000" kern="0" baseline="30000" dirty="0">
                          <a:solidFill>
                            <a:schemeClr val="tx1"/>
                          </a:solidFill>
                          <a:latin typeface="Cambria Math"/>
                          <a:ea typeface="ＭＳ Ｐゴシック" pitchFamily="1" charset="-128"/>
                          <a:cs typeface="Helvetica"/>
                        </a:rPr>
                        <m:t> </m:t>
                      </m:r>
                    </m:oMath>
                  </m:oMathPara>
                </a14:m>
                <a:endParaRPr lang="en-US" sz="2000" i="0" kern="0" dirty="0">
                  <a:solidFill>
                    <a:schemeClr val="tx1"/>
                  </a:solidFill>
                  <a:latin typeface="Helvetica"/>
                  <a:ea typeface="ＭＳ Ｐゴシック" pitchFamily="1" charset="-128"/>
                  <a:cs typeface="Helvetica"/>
                </a:endParaRPr>
              </a:p>
            </p:txBody>
          </p:sp>
        </mc:Choice>
        <mc:Fallback xmlns="">
          <p:sp>
            <p:nvSpPr>
              <p:cNvPr id="4" name="Rectangle 3"/>
              <p:cNvSpPr txBox="1">
                <a:spLocks noRot="1" noChangeAspect="1" noMove="1" noResize="1" noEditPoints="1" noAdjustHandles="1" noChangeArrowheads="1" noChangeShapeType="1" noTextEdit="1"/>
              </p:cNvSpPr>
              <p:nvPr/>
            </p:nvSpPr>
            <p:spPr>
              <a:xfrm>
                <a:off x="381000" y="1349375"/>
                <a:ext cx="8458200" cy="4810125"/>
              </a:xfrm>
              <a:prstGeom prst="rect">
                <a:avLst/>
              </a:prstGeom>
              <a:blipFill rotWithShape="1">
                <a:blip r:embed="rId3"/>
                <a:stretch>
                  <a:fillRect t="-507"/>
                </a:stretch>
              </a:blipFill>
            </p:spPr>
            <p:txBody>
              <a:bodyPr/>
              <a:lstStyle/>
              <a:p>
                <a:r>
                  <a:rPr lang="en-ZA">
                    <a:noFill/>
                  </a:rPr>
                  <a:t> </a:t>
                </a:r>
              </a:p>
            </p:txBody>
          </p:sp>
        </mc:Fallback>
      </mc:AlternateContent>
      <p:sp>
        <p:nvSpPr>
          <p:cNvPr id="6" name="Title 1"/>
          <p:cNvSpPr txBox="1">
            <a:spLocks/>
          </p:cNvSpPr>
          <p:nvPr/>
        </p:nvSpPr>
        <p:spPr bwMode="auto">
          <a:xfrm>
            <a:off x="346841" y="181150"/>
            <a:ext cx="8382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algn="l" rtl="0" fontAlgn="base">
              <a:spcBef>
                <a:spcPct val="0"/>
              </a:spcBef>
              <a:spcAft>
                <a:spcPct val="0"/>
              </a:spcAft>
              <a:defRPr sz="24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pitchFamily="34" charset="0"/>
              </a:defRPr>
            </a:lvl2pPr>
            <a:lvl3pPr algn="l" rtl="0" fontAlgn="base">
              <a:spcBef>
                <a:spcPct val="0"/>
              </a:spcBef>
              <a:spcAft>
                <a:spcPct val="0"/>
              </a:spcAft>
              <a:defRPr sz="2400" b="1">
                <a:solidFill>
                  <a:schemeClr val="tx2"/>
                </a:solidFill>
                <a:latin typeface="Arial" pitchFamily="34" charset="0"/>
              </a:defRPr>
            </a:lvl3pPr>
            <a:lvl4pPr algn="l" rtl="0" fontAlgn="base">
              <a:spcBef>
                <a:spcPct val="0"/>
              </a:spcBef>
              <a:spcAft>
                <a:spcPct val="0"/>
              </a:spcAft>
              <a:defRPr sz="2400" b="1">
                <a:solidFill>
                  <a:schemeClr val="tx2"/>
                </a:solidFill>
                <a:latin typeface="Arial" pitchFamily="34" charset="0"/>
              </a:defRPr>
            </a:lvl4pPr>
            <a:lvl5pPr algn="l" rtl="0" fontAlgn="base">
              <a:spcBef>
                <a:spcPct val="0"/>
              </a:spcBef>
              <a:spcAft>
                <a:spcPct val="0"/>
              </a:spcAft>
              <a:defRPr sz="2400" b="1">
                <a:solidFill>
                  <a:schemeClr val="tx2"/>
                </a:solidFill>
                <a:latin typeface="Arial" pitchFamily="34" charset="0"/>
              </a:defRPr>
            </a:lvl5pPr>
            <a:lvl6pPr marL="457200" algn="l" rtl="0" fontAlgn="base">
              <a:spcBef>
                <a:spcPct val="0"/>
              </a:spcBef>
              <a:spcAft>
                <a:spcPct val="0"/>
              </a:spcAft>
              <a:defRPr sz="2400" b="1">
                <a:solidFill>
                  <a:schemeClr val="tx2"/>
                </a:solidFill>
                <a:latin typeface="Arial" pitchFamily="34" charset="0"/>
              </a:defRPr>
            </a:lvl6pPr>
            <a:lvl7pPr marL="914400" algn="l" rtl="0" fontAlgn="base">
              <a:spcBef>
                <a:spcPct val="0"/>
              </a:spcBef>
              <a:spcAft>
                <a:spcPct val="0"/>
              </a:spcAft>
              <a:defRPr sz="2400" b="1">
                <a:solidFill>
                  <a:schemeClr val="tx2"/>
                </a:solidFill>
                <a:latin typeface="Arial" pitchFamily="34" charset="0"/>
              </a:defRPr>
            </a:lvl7pPr>
            <a:lvl8pPr marL="1371600" algn="l" rtl="0" fontAlgn="base">
              <a:spcBef>
                <a:spcPct val="0"/>
              </a:spcBef>
              <a:spcAft>
                <a:spcPct val="0"/>
              </a:spcAft>
              <a:defRPr sz="2400" b="1">
                <a:solidFill>
                  <a:schemeClr val="tx2"/>
                </a:solidFill>
                <a:latin typeface="Arial" pitchFamily="34" charset="0"/>
              </a:defRPr>
            </a:lvl8pPr>
            <a:lvl9pPr marL="1828800" algn="l" rtl="0" fontAlgn="base">
              <a:spcBef>
                <a:spcPct val="0"/>
              </a:spcBef>
              <a:spcAft>
                <a:spcPct val="0"/>
              </a:spcAft>
              <a:defRPr sz="2400" b="1">
                <a:solidFill>
                  <a:schemeClr val="tx2"/>
                </a:solidFill>
                <a:latin typeface="Arial" pitchFamily="34" charset="0"/>
              </a:defRPr>
            </a:lvl9pPr>
          </a:lstStyle>
          <a:p>
            <a:pPr eaLnBrk="1" hangingPunct="1"/>
            <a:r>
              <a:rPr lang="en-US" kern="0" smtClean="0"/>
              <a:t>LCOE Calculation:What Electricity Price makes Costs = Revenues?</a:t>
            </a:r>
            <a:endParaRPr lang="en-US" kern="0" dirty="0"/>
          </a:p>
        </p:txBody>
      </p:sp>
      <p:sp>
        <p:nvSpPr>
          <p:cNvPr id="7" name="TextBox 6"/>
          <p:cNvSpPr txBox="1"/>
          <p:nvPr/>
        </p:nvSpPr>
        <p:spPr>
          <a:xfrm>
            <a:off x="793531" y="5560080"/>
            <a:ext cx="7924800" cy="830997"/>
          </a:xfrm>
          <a:prstGeom prst="rect">
            <a:avLst/>
          </a:prstGeom>
          <a:noFill/>
        </p:spPr>
        <p:txBody>
          <a:bodyPr wrap="square" rtlCol="0">
            <a:spAutoFit/>
          </a:bodyPr>
          <a:lstStyle/>
          <a:p>
            <a:r>
              <a:rPr lang="en-ZA" sz="2400" dirty="0" smtClean="0">
                <a:solidFill>
                  <a:srgbClr val="FF0000"/>
                </a:solidFill>
              </a:rPr>
              <a:t>Optimisation Models minimise the Discounted System Cost under constraint using this method</a:t>
            </a:r>
            <a:endParaRPr lang="en-ZA" sz="2400" dirty="0">
              <a:solidFill>
                <a:srgbClr val="FF0000"/>
              </a:solidFill>
            </a:endParaRPr>
          </a:p>
        </p:txBody>
      </p:sp>
    </p:spTree>
    <p:extLst>
      <p:ext uri="{BB962C8B-B14F-4D97-AF65-F5344CB8AC3E}">
        <p14:creationId xmlns:p14="http://schemas.microsoft.com/office/powerpoint/2010/main" val="7432923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8922D03-0978-40EF-933E-831D40A3DCF4}" type="slidenum">
              <a:rPr lang="en-US" smtClean="0"/>
              <a:pPr>
                <a:defRPr/>
              </a:pPr>
              <a:t>37</a:t>
            </a:fld>
            <a:endParaRPr lang="en-US" dirty="0"/>
          </a:p>
        </p:txBody>
      </p:sp>
      <p:sp>
        <p:nvSpPr>
          <p:cNvPr id="6" name="Title 1"/>
          <p:cNvSpPr txBox="1">
            <a:spLocks/>
          </p:cNvSpPr>
          <p:nvPr/>
        </p:nvSpPr>
        <p:spPr bwMode="auto">
          <a:xfrm>
            <a:off x="346841" y="181150"/>
            <a:ext cx="8382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algn="l" rtl="0" fontAlgn="base">
              <a:spcBef>
                <a:spcPct val="0"/>
              </a:spcBef>
              <a:spcAft>
                <a:spcPct val="0"/>
              </a:spcAft>
              <a:defRPr sz="24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pitchFamily="34" charset="0"/>
              </a:defRPr>
            </a:lvl2pPr>
            <a:lvl3pPr algn="l" rtl="0" fontAlgn="base">
              <a:spcBef>
                <a:spcPct val="0"/>
              </a:spcBef>
              <a:spcAft>
                <a:spcPct val="0"/>
              </a:spcAft>
              <a:defRPr sz="2400" b="1">
                <a:solidFill>
                  <a:schemeClr val="tx2"/>
                </a:solidFill>
                <a:latin typeface="Arial" pitchFamily="34" charset="0"/>
              </a:defRPr>
            </a:lvl3pPr>
            <a:lvl4pPr algn="l" rtl="0" fontAlgn="base">
              <a:spcBef>
                <a:spcPct val="0"/>
              </a:spcBef>
              <a:spcAft>
                <a:spcPct val="0"/>
              </a:spcAft>
              <a:defRPr sz="2400" b="1">
                <a:solidFill>
                  <a:schemeClr val="tx2"/>
                </a:solidFill>
                <a:latin typeface="Arial" pitchFamily="34" charset="0"/>
              </a:defRPr>
            </a:lvl4pPr>
            <a:lvl5pPr algn="l" rtl="0" fontAlgn="base">
              <a:spcBef>
                <a:spcPct val="0"/>
              </a:spcBef>
              <a:spcAft>
                <a:spcPct val="0"/>
              </a:spcAft>
              <a:defRPr sz="2400" b="1">
                <a:solidFill>
                  <a:schemeClr val="tx2"/>
                </a:solidFill>
                <a:latin typeface="Arial" pitchFamily="34" charset="0"/>
              </a:defRPr>
            </a:lvl5pPr>
            <a:lvl6pPr marL="457200" algn="l" rtl="0" fontAlgn="base">
              <a:spcBef>
                <a:spcPct val="0"/>
              </a:spcBef>
              <a:spcAft>
                <a:spcPct val="0"/>
              </a:spcAft>
              <a:defRPr sz="2400" b="1">
                <a:solidFill>
                  <a:schemeClr val="tx2"/>
                </a:solidFill>
                <a:latin typeface="Arial" pitchFamily="34" charset="0"/>
              </a:defRPr>
            </a:lvl6pPr>
            <a:lvl7pPr marL="914400" algn="l" rtl="0" fontAlgn="base">
              <a:spcBef>
                <a:spcPct val="0"/>
              </a:spcBef>
              <a:spcAft>
                <a:spcPct val="0"/>
              </a:spcAft>
              <a:defRPr sz="2400" b="1">
                <a:solidFill>
                  <a:schemeClr val="tx2"/>
                </a:solidFill>
                <a:latin typeface="Arial" pitchFamily="34" charset="0"/>
              </a:defRPr>
            </a:lvl7pPr>
            <a:lvl8pPr marL="1371600" algn="l" rtl="0" fontAlgn="base">
              <a:spcBef>
                <a:spcPct val="0"/>
              </a:spcBef>
              <a:spcAft>
                <a:spcPct val="0"/>
              </a:spcAft>
              <a:defRPr sz="2400" b="1">
                <a:solidFill>
                  <a:schemeClr val="tx2"/>
                </a:solidFill>
                <a:latin typeface="Arial" pitchFamily="34" charset="0"/>
              </a:defRPr>
            </a:lvl8pPr>
            <a:lvl9pPr marL="1828800" algn="l" rtl="0" fontAlgn="base">
              <a:spcBef>
                <a:spcPct val="0"/>
              </a:spcBef>
              <a:spcAft>
                <a:spcPct val="0"/>
              </a:spcAft>
              <a:defRPr sz="2400" b="1">
                <a:solidFill>
                  <a:schemeClr val="tx2"/>
                </a:solidFill>
                <a:latin typeface="Arial" pitchFamily="34" charset="0"/>
              </a:defRPr>
            </a:lvl9pPr>
          </a:lstStyle>
          <a:p>
            <a:pPr eaLnBrk="1" hangingPunct="1"/>
            <a:r>
              <a:rPr lang="en-US" kern="0" dirty="0" err="1" smtClean="0"/>
              <a:t>Optimisation</a:t>
            </a:r>
            <a:r>
              <a:rPr lang="en-US" kern="0" dirty="0" smtClean="0"/>
              <a:t> Model Builds Lowest Marginal Cost Technology </a:t>
            </a:r>
            <a:endParaRPr lang="en-US" kern="0"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840" y="1676400"/>
            <a:ext cx="8726125"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07795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8922D03-0978-40EF-933E-831D40A3DCF4}" type="slidenum">
              <a:rPr lang="en-US" smtClean="0"/>
              <a:pPr>
                <a:defRPr/>
              </a:pPr>
              <a:t>38</a:t>
            </a:fld>
            <a:endParaRPr lang="en-US" dirty="0"/>
          </a:p>
        </p:txBody>
      </p:sp>
      <p:sp>
        <p:nvSpPr>
          <p:cNvPr id="6" name="Title 1"/>
          <p:cNvSpPr txBox="1">
            <a:spLocks/>
          </p:cNvSpPr>
          <p:nvPr/>
        </p:nvSpPr>
        <p:spPr bwMode="auto">
          <a:xfrm>
            <a:off x="346841" y="181150"/>
            <a:ext cx="8382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algn="l" rtl="0" fontAlgn="base">
              <a:spcBef>
                <a:spcPct val="0"/>
              </a:spcBef>
              <a:spcAft>
                <a:spcPct val="0"/>
              </a:spcAft>
              <a:defRPr sz="24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pitchFamily="34" charset="0"/>
              </a:defRPr>
            </a:lvl2pPr>
            <a:lvl3pPr algn="l" rtl="0" fontAlgn="base">
              <a:spcBef>
                <a:spcPct val="0"/>
              </a:spcBef>
              <a:spcAft>
                <a:spcPct val="0"/>
              </a:spcAft>
              <a:defRPr sz="2400" b="1">
                <a:solidFill>
                  <a:schemeClr val="tx2"/>
                </a:solidFill>
                <a:latin typeface="Arial" pitchFamily="34" charset="0"/>
              </a:defRPr>
            </a:lvl3pPr>
            <a:lvl4pPr algn="l" rtl="0" fontAlgn="base">
              <a:spcBef>
                <a:spcPct val="0"/>
              </a:spcBef>
              <a:spcAft>
                <a:spcPct val="0"/>
              </a:spcAft>
              <a:defRPr sz="2400" b="1">
                <a:solidFill>
                  <a:schemeClr val="tx2"/>
                </a:solidFill>
                <a:latin typeface="Arial" pitchFamily="34" charset="0"/>
              </a:defRPr>
            </a:lvl4pPr>
            <a:lvl5pPr algn="l" rtl="0" fontAlgn="base">
              <a:spcBef>
                <a:spcPct val="0"/>
              </a:spcBef>
              <a:spcAft>
                <a:spcPct val="0"/>
              </a:spcAft>
              <a:defRPr sz="2400" b="1">
                <a:solidFill>
                  <a:schemeClr val="tx2"/>
                </a:solidFill>
                <a:latin typeface="Arial" pitchFamily="34" charset="0"/>
              </a:defRPr>
            </a:lvl5pPr>
            <a:lvl6pPr marL="457200" algn="l" rtl="0" fontAlgn="base">
              <a:spcBef>
                <a:spcPct val="0"/>
              </a:spcBef>
              <a:spcAft>
                <a:spcPct val="0"/>
              </a:spcAft>
              <a:defRPr sz="2400" b="1">
                <a:solidFill>
                  <a:schemeClr val="tx2"/>
                </a:solidFill>
                <a:latin typeface="Arial" pitchFamily="34" charset="0"/>
              </a:defRPr>
            </a:lvl6pPr>
            <a:lvl7pPr marL="914400" algn="l" rtl="0" fontAlgn="base">
              <a:spcBef>
                <a:spcPct val="0"/>
              </a:spcBef>
              <a:spcAft>
                <a:spcPct val="0"/>
              </a:spcAft>
              <a:defRPr sz="2400" b="1">
                <a:solidFill>
                  <a:schemeClr val="tx2"/>
                </a:solidFill>
                <a:latin typeface="Arial" pitchFamily="34" charset="0"/>
              </a:defRPr>
            </a:lvl7pPr>
            <a:lvl8pPr marL="1371600" algn="l" rtl="0" fontAlgn="base">
              <a:spcBef>
                <a:spcPct val="0"/>
              </a:spcBef>
              <a:spcAft>
                <a:spcPct val="0"/>
              </a:spcAft>
              <a:defRPr sz="2400" b="1">
                <a:solidFill>
                  <a:schemeClr val="tx2"/>
                </a:solidFill>
                <a:latin typeface="Arial" pitchFamily="34" charset="0"/>
              </a:defRPr>
            </a:lvl8pPr>
            <a:lvl9pPr marL="1828800" algn="l" rtl="0" fontAlgn="base">
              <a:spcBef>
                <a:spcPct val="0"/>
              </a:spcBef>
              <a:spcAft>
                <a:spcPct val="0"/>
              </a:spcAft>
              <a:defRPr sz="2400" b="1">
                <a:solidFill>
                  <a:schemeClr val="tx2"/>
                </a:solidFill>
                <a:latin typeface="Arial" pitchFamily="34" charset="0"/>
              </a:defRPr>
            </a:lvl9pPr>
          </a:lstStyle>
          <a:p>
            <a:pPr eaLnBrk="1" hangingPunct="1"/>
            <a:r>
              <a:rPr lang="en-US" kern="0" dirty="0" err="1" smtClean="0"/>
              <a:t>Optimisation</a:t>
            </a:r>
            <a:r>
              <a:rPr lang="en-US" kern="0" dirty="0" smtClean="0"/>
              <a:t> Model Builds Lowest Marginal Cost Technology </a:t>
            </a:r>
            <a:endParaRPr lang="en-US" kern="0"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320" y="1447800"/>
            <a:ext cx="8043041" cy="5213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4473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3648"/>
            <a:ext cx="7772400" cy="609600"/>
          </a:xfrm>
        </p:spPr>
        <p:txBody>
          <a:bodyPr>
            <a:noAutofit/>
          </a:bodyPr>
          <a:lstStyle/>
          <a:p>
            <a:r>
              <a:rPr lang="en-US" sz="3200" dirty="0"/>
              <a:t>Cost </a:t>
            </a:r>
            <a:r>
              <a:rPr lang="en-US" sz="3200" dirty="0" smtClean="0"/>
              <a:t>Parameters:</a:t>
            </a:r>
            <a:r>
              <a:rPr lang="en-US" dirty="0"/>
              <a:t/>
            </a:r>
            <a:br>
              <a:rPr lang="en-US" dirty="0"/>
            </a:br>
            <a:r>
              <a:rPr lang="en-US" sz="2000" i="1" dirty="0" smtClean="0"/>
              <a:t>O&amp;M and Fuel</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1676400"/>
                <a:ext cx="8686800" cy="4525963"/>
              </a:xfrm>
            </p:spPr>
            <p:txBody>
              <a:bodyPr>
                <a:normAutofit fontScale="92500" lnSpcReduction="10000"/>
              </a:bodyPr>
              <a:lstStyle/>
              <a:p>
                <a:r>
                  <a:rPr lang="en-US" sz="2000" dirty="0" smtClean="0">
                    <a:latin typeface="+mj-lt"/>
                  </a:rPr>
                  <a:t>Operation and Maintenance (O&amp;M)</a:t>
                </a:r>
              </a:p>
              <a:p>
                <a:pPr lvl="1"/>
                <a:r>
                  <a:rPr lang="en-US" b="1" dirty="0" smtClean="0">
                    <a:latin typeface="+mj-lt"/>
                  </a:rPr>
                  <a:t>Fixed O&amp;M</a:t>
                </a:r>
                <a:r>
                  <a:rPr lang="en-US" dirty="0">
                    <a:latin typeface="+mj-lt"/>
                  </a:rPr>
                  <a:t>: </a:t>
                </a:r>
                <a:r>
                  <a:rPr lang="en-US" dirty="0" smtClean="0">
                    <a:latin typeface="+mj-lt"/>
                  </a:rPr>
                  <a:t>Irrespective of how many hours of operation per year.</a:t>
                </a:r>
              </a:p>
              <a:p>
                <a:pPr lvl="1">
                  <a:buNone/>
                </a:pPr>
                <a:r>
                  <a:rPr lang="en-US" dirty="0" smtClean="0">
                    <a:latin typeface="+mj-lt"/>
                  </a:rPr>
                  <a:t>e.g. Staffing costs, licensing, insurance, annual shutdown.</a:t>
                </a:r>
              </a:p>
              <a:p>
                <a:pPr lvl="1">
                  <a:buNone/>
                </a:pPr>
                <a:r>
                  <a:rPr lang="en-US" dirty="0" smtClean="0">
                    <a:latin typeface="+mj-lt"/>
                  </a:rPr>
                  <a:t> </a:t>
                </a:r>
              </a:p>
              <a:p>
                <a:pPr lvl="1"/>
                <a:r>
                  <a:rPr lang="en-US" b="1" dirty="0" smtClean="0">
                    <a:latin typeface="+mj-lt"/>
                  </a:rPr>
                  <a:t>Variable O&amp;M</a:t>
                </a:r>
                <a:r>
                  <a:rPr lang="en-US" dirty="0" smtClean="0">
                    <a:latin typeface="+mj-lt"/>
                  </a:rPr>
                  <a:t>: Proportional to the number of hours of operation per year. </a:t>
                </a:r>
              </a:p>
              <a:p>
                <a:pPr lvl="1">
                  <a:buNone/>
                </a:pPr>
                <a:r>
                  <a:rPr lang="en-US" dirty="0" smtClean="0">
                    <a:latin typeface="+mj-lt"/>
                  </a:rPr>
                  <a:t>e.g. maintenance equipment and material, water.</a:t>
                </a:r>
              </a:p>
              <a:p>
                <a:pPr lvl="1">
                  <a:buNone/>
                </a:pPr>
                <a:endParaRPr lang="en-US" dirty="0" smtClean="0">
                  <a:latin typeface="+mj-lt"/>
                </a:endParaRPr>
              </a:p>
              <a:p>
                <a:r>
                  <a:rPr lang="en-US" sz="2000" dirty="0" smtClean="0">
                    <a:latin typeface="+mj-lt"/>
                  </a:rPr>
                  <a:t>Fuel Costs/</a:t>
                </a:r>
                <a:r>
                  <a:rPr lang="en-US" sz="2000" dirty="0" err="1" smtClean="0">
                    <a:latin typeface="+mj-lt"/>
                  </a:rPr>
                  <a:t>yr</a:t>
                </a:r>
                <a:r>
                  <a:rPr lang="en-US" sz="2000" dirty="0" smtClean="0">
                    <a:latin typeface="+mj-lt"/>
                  </a:rPr>
                  <a:t>: Fuel Price x Units of fuel consumed/</a:t>
                </a:r>
                <a:r>
                  <a:rPr lang="en-US" sz="2000" dirty="0" err="1" smtClean="0">
                    <a:latin typeface="+mj-lt"/>
                  </a:rPr>
                  <a:t>yr</a:t>
                </a:r>
                <a:endParaRPr lang="en-US" sz="2000" dirty="0" smtClean="0">
                  <a:latin typeface="+mj-lt"/>
                </a:endParaRPr>
              </a:p>
              <a:p>
                <a:r>
                  <a:rPr lang="en-US" sz="2000" dirty="0" smtClean="0">
                    <a:latin typeface="+mj-lt"/>
                  </a:rPr>
                  <a:t>Fuel Costs per unit of output = </a:t>
                </a:r>
                <a14:m>
                  <m:oMath xmlns:m="http://schemas.openxmlformats.org/officeDocument/2006/math">
                    <m:f>
                      <m:fPr>
                        <m:ctrlPr>
                          <a:rPr lang="en-US" sz="2000" i="1" smtClean="0">
                            <a:latin typeface="Cambria Math" panose="02040503050406030204" pitchFamily="18" charset="0"/>
                          </a:rPr>
                        </m:ctrlPr>
                      </m:fPr>
                      <m:num>
                        <m:r>
                          <a:rPr lang="en-ZA" sz="2000" b="0" i="1" smtClean="0">
                            <a:latin typeface="Cambria Math"/>
                          </a:rPr>
                          <m:t>𝐹𝑢𝑒𝑙</m:t>
                        </m:r>
                        <m:r>
                          <a:rPr lang="en-ZA" sz="2000" b="0" i="1" smtClean="0">
                            <a:latin typeface="Cambria Math"/>
                          </a:rPr>
                          <m:t> </m:t>
                        </m:r>
                        <m:r>
                          <a:rPr lang="en-ZA" sz="2000" b="0" i="1" smtClean="0">
                            <a:latin typeface="Cambria Math"/>
                          </a:rPr>
                          <m:t>𝑃𝑟𝑖𝑐𝑒</m:t>
                        </m:r>
                        <m:r>
                          <a:rPr lang="en-ZA" sz="2000" b="0" i="1" smtClean="0">
                            <a:latin typeface="Cambria Math"/>
                          </a:rPr>
                          <m:t> ×</m:t>
                        </m:r>
                        <m:r>
                          <a:rPr lang="en-ZA" sz="2000" b="0" i="1" smtClean="0">
                            <a:latin typeface="Cambria Math"/>
                            <a:ea typeface="Cambria Math"/>
                          </a:rPr>
                          <m:t>𝑈𝑛𝑖𝑡𝑠</m:t>
                        </m:r>
                        <m:r>
                          <a:rPr lang="en-ZA" sz="2000" b="0" i="1" smtClean="0">
                            <a:latin typeface="Cambria Math"/>
                            <a:ea typeface="Cambria Math"/>
                          </a:rPr>
                          <m:t> </m:t>
                        </m:r>
                        <m:r>
                          <a:rPr lang="en-ZA" sz="2000" b="0" i="1" smtClean="0">
                            <a:latin typeface="Cambria Math"/>
                            <a:ea typeface="Cambria Math"/>
                          </a:rPr>
                          <m:t>𝑜𝑓</m:t>
                        </m:r>
                        <m:r>
                          <a:rPr lang="en-ZA" sz="2000" b="0" i="1" smtClean="0">
                            <a:latin typeface="Cambria Math"/>
                            <a:ea typeface="Cambria Math"/>
                          </a:rPr>
                          <m:t> </m:t>
                        </m:r>
                        <m:r>
                          <a:rPr lang="en-ZA" sz="2000" b="0" i="1" smtClean="0">
                            <a:latin typeface="Cambria Math"/>
                            <a:ea typeface="Cambria Math"/>
                          </a:rPr>
                          <m:t>𝑒𝑛𝑒𝑟𝑔𝑦</m:t>
                        </m:r>
                        <m:r>
                          <a:rPr lang="en-ZA" sz="2000" b="0" i="1" smtClean="0">
                            <a:latin typeface="Cambria Math"/>
                            <a:ea typeface="Cambria Math"/>
                          </a:rPr>
                          <m:t> </m:t>
                        </m:r>
                        <m:r>
                          <a:rPr lang="en-ZA" sz="2000" b="0" i="1" smtClean="0">
                            <a:latin typeface="Cambria Math"/>
                            <a:ea typeface="Cambria Math"/>
                          </a:rPr>
                          <m:t>𝑜𝑢𝑡𝑝𝑢𝑡</m:t>
                        </m:r>
                      </m:num>
                      <m:den>
                        <m:r>
                          <a:rPr lang="en-ZA" sz="2000" b="0" i="1" smtClean="0">
                            <a:latin typeface="Cambria Math"/>
                          </a:rPr>
                          <m:t>𝐸𝑓𝑓𝑖𝑐𝑖𝑒𝑛𝑐𝑦</m:t>
                        </m:r>
                      </m:den>
                    </m:f>
                  </m:oMath>
                </a14:m>
                <a:endParaRPr lang="en-US" sz="2000" dirty="0" smtClean="0">
                  <a:latin typeface="+mj-lt"/>
                </a:endParaRPr>
              </a:p>
              <a:p>
                <a:pPr lvl="1">
                  <a:buNone/>
                </a:pPr>
                <a:endParaRPr lang="en-US" dirty="0" smtClean="0">
                  <a:latin typeface="+mj-lt"/>
                </a:endParaRPr>
              </a:p>
              <a:p>
                <a:pPr lvl="1">
                  <a:buNone/>
                </a:pPr>
                <a:endParaRPr lang="en-US" dirty="0" smtClean="0">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1676400"/>
                <a:ext cx="8686800" cy="4525963"/>
              </a:xfrm>
              <a:blipFill rotWithShape="1">
                <a:blip r:embed="rId2"/>
                <a:stretch>
                  <a:fillRect l="-561" t="-539"/>
                </a:stretch>
              </a:blipFill>
            </p:spPr>
            <p:txBody>
              <a:bodyPr/>
              <a:lstStyle/>
              <a:p>
                <a:r>
                  <a:rPr lang="en-ZA">
                    <a:noFill/>
                  </a:rPr>
                  <a:t> </a:t>
                </a:r>
              </a:p>
            </p:txBody>
          </p:sp>
        </mc:Fallback>
      </mc:AlternateContent>
      <p:sp>
        <p:nvSpPr>
          <p:cNvPr id="4" name="Slide Number Placeholder 3"/>
          <p:cNvSpPr>
            <a:spLocks noGrp="1"/>
          </p:cNvSpPr>
          <p:nvPr>
            <p:ph type="sldNum" sz="quarter" idx="12"/>
          </p:nvPr>
        </p:nvSpPr>
        <p:spPr/>
        <p:txBody>
          <a:bodyPr/>
          <a:lstStyle/>
          <a:p>
            <a:pPr>
              <a:defRPr/>
            </a:pPr>
            <a:fld id="{AB8FCC31-23AE-4E54-BB31-E13D9179E947}" type="slidenum">
              <a:rPr lang="en-US" smtClean="0"/>
              <a:pPr>
                <a:defRPr/>
              </a:pPr>
              <a:t>39</a:t>
            </a:fld>
            <a:endParaRPr lang="en-US"/>
          </a:p>
        </p:txBody>
      </p:sp>
    </p:spTree>
    <p:extLst>
      <p:ext uri="{BB962C8B-B14F-4D97-AF65-F5344CB8AC3E}">
        <p14:creationId xmlns:p14="http://schemas.microsoft.com/office/powerpoint/2010/main" val="2598573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467544" y="188640"/>
            <a:ext cx="8229600" cy="1143000"/>
          </a:xfrm>
          <a:noFill/>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a:bodyPr>
          <a:lstStyle/>
          <a:p>
            <a:r>
              <a:rPr lang="en-GB" sz="3200" dirty="0" smtClean="0">
                <a:solidFill>
                  <a:schemeClr val="tx1"/>
                </a:solidFill>
                <a:latin typeface="+mj-lt"/>
              </a:rPr>
              <a:t>Models – Definition1</a:t>
            </a:r>
            <a:endParaRPr lang="en-GB" sz="3200" dirty="0">
              <a:solidFill>
                <a:schemeClr val="tx1"/>
              </a:solidFill>
              <a:latin typeface="+mj-lt"/>
            </a:endParaRPr>
          </a:p>
        </p:txBody>
      </p:sp>
      <p:sp>
        <p:nvSpPr>
          <p:cNvPr id="20481" name="Rectangle 3"/>
          <p:cNvSpPr>
            <a:spLocks noGrp="1" noChangeArrowheads="1"/>
          </p:cNvSpPr>
          <p:nvPr>
            <p:ph idx="1"/>
          </p:nvPr>
        </p:nvSpPr>
        <p:spPr>
          <a:xfrm>
            <a:off x="539552" y="1700808"/>
            <a:ext cx="8229600" cy="3384376"/>
          </a:xfrm>
        </p:spPr>
        <p:txBody>
          <a:bodyPr>
            <a:noAutofit/>
          </a:bodyPr>
          <a:lstStyle/>
          <a:p>
            <a:pPr algn="ctr" eaLnBrk="1" hangingPunct="1">
              <a:buFontTx/>
              <a:buNone/>
            </a:pPr>
            <a:r>
              <a:rPr lang="en-ZA" sz="4000" dirty="0" smtClean="0">
                <a:latin typeface="Arial Narrow" pitchFamily="34" charset="0"/>
                <a:ea typeface="ＭＳ Ｐゴシック" pitchFamily="34" charset="-128"/>
              </a:rPr>
              <a:t>A model is an external and explicit representation of part of reality as seen by the people who wish to use that model to understand, to change, to manage and control that reality</a:t>
            </a:r>
            <a:endParaRPr lang="en-US" sz="4000" dirty="0" smtClean="0">
              <a:latin typeface="Arial Narrow" pitchFamily="34" charset="0"/>
              <a:ea typeface="ＭＳ Ｐゴシック" pitchFamily="34" charset="-128"/>
            </a:endParaRPr>
          </a:p>
        </p:txBody>
      </p:sp>
    </p:spTree>
    <p:extLst>
      <p:ext uri="{BB962C8B-B14F-4D97-AF65-F5344CB8AC3E}">
        <p14:creationId xmlns:p14="http://schemas.microsoft.com/office/powerpoint/2010/main" val="11810965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0510"/>
            <a:ext cx="7772400" cy="609600"/>
          </a:xfrm>
        </p:spPr>
        <p:txBody>
          <a:bodyPr>
            <a:normAutofit fontScale="90000"/>
          </a:bodyPr>
          <a:lstStyle/>
          <a:p>
            <a:r>
              <a:rPr lang="en-US" sz="3200" dirty="0" smtClean="0"/>
              <a:t>Cost Parameters:</a:t>
            </a:r>
            <a:r>
              <a:rPr lang="en-US" dirty="0" smtClean="0"/>
              <a:t/>
            </a:r>
            <a:br>
              <a:rPr lang="en-US" dirty="0" smtClean="0"/>
            </a:br>
            <a:r>
              <a:rPr lang="en-US" sz="2400" i="1" dirty="0" smtClean="0"/>
              <a:t>Investment </a:t>
            </a:r>
            <a:r>
              <a:rPr lang="en-US" sz="2400" i="1" baseline="-25000" dirty="0" smtClean="0"/>
              <a:t>t</a:t>
            </a:r>
            <a:r>
              <a:rPr lang="en-US" sz="2400" i="1" dirty="0" smtClean="0"/>
              <a:t> – Capital Costs</a:t>
            </a:r>
            <a:endParaRPr lang="en-US" dirty="0"/>
          </a:p>
        </p:txBody>
      </p:sp>
      <p:sp>
        <p:nvSpPr>
          <p:cNvPr id="3" name="Slide Number Placeholder 2"/>
          <p:cNvSpPr>
            <a:spLocks noGrp="1"/>
          </p:cNvSpPr>
          <p:nvPr>
            <p:ph type="sldNum" sz="quarter" idx="12"/>
          </p:nvPr>
        </p:nvSpPr>
        <p:spPr/>
        <p:txBody>
          <a:bodyPr/>
          <a:lstStyle/>
          <a:p>
            <a:pPr>
              <a:defRPr/>
            </a:pPr>
            <a:fld id="{78922D03-0978-40EF-933E-831D40A3DCF4}" type="slidenum">
              <a:rPr lang="en-US" smtClean="0"/>
              <a:pPr>
                <a:defRPr/>
              </a:pPr>
              <a:t>40</a:t>
            </a:fld>
            <a:endParaRPr lang="en-US" dirty="0"/>
          </a:p>
        </p:txBody>
      </p:sp>
      <p:sp>
        <p:nvSpPr>
          <p:cNvPr id="4" name="Rectangle 3"/>
          <p:cNvSpPr txBox="1">
            <a:spLocks noChangeArrowheads="1"/>
          </p:cNvSpPr>
          <p:nvPr/>
        </p:nvSpPr>
        <p:spPr>
          <a:xfrm>
            <a:off x="304800" y="1371600"/>
            <a:ext cx="8469313" cy="5105400"/>
          </a:xfrm>
          <a:prstGeom prst="rect">
            <a:avLst/>
          </a:prstGeom>
        </p:spPr>
        <p:txBody>
          <a:bodyPr/>
          <a:lstStyle/>
          <a:p>
            <a:pPr marL="228600" indent="-228600">
              <a:lnSpc>
                <a:spcPct val="90000"/>
              </a:lnSpc>
              <a:spcAft>
                <a:spcPts val="1200"/>
              </a:spcAft>
              <a:defRPr/>
            </a:pPr>
            <a:r>
              <a:rPr lang="en-US" sz="2400" b="1" kern="0" dirty="0" smtClean="0">
                <a:solidFill>
                  <a:schemeClr val="tx2"/>
                </a:solidFill>
                <a:latin typeface="Helvetica"/>
                <a:ea typeface="ＭＳ Ｐゴシック" pitchFamily="1" charset="-128"/>
                <a:cs typeface="Helvetica"/>
              </a:rPr>
              <a:t>Investment a function of</a:t>
            </a:r>
          </a:p>
          <a:p>
            <a:pPr marL="228600" indent="-228600">
              <a:lnSpc>
                <a:spcPct val="90000"/>
              </a:lnSpc>
              <a:spcAft>
                <a:spcPts val="1200"/>
              </a:spcAft>
              <a:buFont typeface="Arial" pitchFamily="34" charset="0"/>
              <a:buChar char="•"/>
              <a:defRPr/>
            </a:pPr>
            <a:r>
              <a:rPr lang="en-US" sz="2000" i="0" kern="0" dirty="0" smtClean="0">
                <a:solidFill>
                  <a:schemeClr val="tx2"/>
                </a:solidFill>
                <a:latin typeface="Helvetica"/>
                <a:ea typeface="ＭＳ Ｐゴシック" pitchFamily="1" charset="-128"/>
                <a:cs typeface="Helvetica"/>
              </a:rPr>
              <a:t>Overnight construction costs</a:t>
            </a:r>
          </a:p>
          <a:p>
            <a:pPr marL="228600" indent="-228600">
              <a:lnSpc>
                <a:spcPct val="90000"/>
              </a:lnSpc>
              <a:spcAft>
                <a:spcPts val="1200"/>
              </a:spcAft>
              <a:buFont typeface="Arial" pitchFamily="34" charset="0"/>
              <a:buChar char="•"/>
              <a:defRPr/>
            </a:pPr>
            <a:r>
              <a:rPr lang="en-US" sz="2000" i="0" kern="0" dirty="0" smtClean="0">
                <a:solidFill>
                  <a:schemeClr val="tx2"/>
                </a:solidFill>
                <a:latin typeface="Helvetica"/>
                <a:ea typeface="ＭＳ Ｐゴシック" pitchFamily="1" charset="-128"/>
                <a:cs typeface="Helvetica"/>
              </a:rPr>
              <a:t>Interest during construction (IDC)</a:t>
            </a:r>
            <a:r>
              <a:rPr lang="en-US" sz="2000" kern="0" dirty="0" smtClean="0">
                <a:solidFill>
                  <a:schemeClr val="tx2"/>
                </a:solidFill>
                <a:latin typeface="Helvetica"/>
                <a:ea typeface="ＭＳ Ｐゴシック" pitchFamily="1" charset="-128"/>
                <a:cs typeface="Helvetica"/>
              </a:rPr>
              <a:t> , also called AFUDC (Allowance for Funds Used During Construction) is </a:t>
            </a:r>
            <a:r>
              <a:rPr lang="en-US" sz="2000" i="0" kern="0" dirty="0" smtClean="0">
                <a:solidFill>
                  <a:schemeClr val="tx2"/>
                </a:solidFill>
                <a:latin typeface="Helvetica"/>
                <a:ea typeface="ＭＳ Ｐゴシック" pitchFamily="1" charset="-128"/>
                <a:cs typeface="Helvetica"/>
              </a:rPr>
              <a:t>a function of construction duration, and the discount rate (cost of capital)</a:t>
            </a:r>
          </a:p>
          <a:p>
            <a:pPr marL="228600" indent="-228600">
              <a:lnSpc>
                <a:spcPct val="90000"/>
              </a:lnSpc>
              <a:spcAft>
                <a:spcPts val="1200"/>
              </a:spcAft>
              <a:defRPr/>
            </a:pPr>
            <a:endParaRPr lang="en-US" sz="2000" i="0" kern="0" dirty="0" smtClean="0">
              <a:solidFill>
                <a:schemeClr val="tx2"/>
              </a:solidFill>
              <a:latin typeface="Helvetica"/>
              <a:ea typeface="ＭＳ Ｐゴシック" pitchFamily="1" charset="-128"/>
              <a:cs typeface="Helvetica"/>
            </a:endParaRPr>
          </a:p>
          <a:p>
            <a:pPr marL="228600" indent="-228600">
              <a:lnSpc>
                <a:spcPct val="90000"/>
              </a:lnSpc>
              <a:spcAft>
                <a:spcPts val="1200"/>
              </a:spcAft>
              <a:defRPr/>
            </a:pPr>
            <a:r>
              <a:rPr lang="en-US" sz="2400" b="1" kern="0" dirty="0" smtClean="0">
                <a:solidFill>
                  <a:schemeClr val="tx2"/>
                </a:solidFill>
                <a:latin typeface="Helvetica"/>
                <a:ea typeface="ＭＳ Ｐゴシック" pitchFamily="1" charset="-128"/>
                <a:cs typeface="Helvetica"/>
              </a:rPr>
              <a:t>Overnight construction costs consists of</a:t>
            </a:r>
          </a:p>
          <a:p>
            <a:pPr marL="228600" indent="-228600">
              <a:lnSpc>
                <a:spcPct val="90000"/>
              </a:lnSpc>
              <a:spcAft>
                <a:spcPts val="1200"/>
              </a:spcAft>
              <a:buFont typeface="Arial" pitchFamily="34" charset="0"/>
              <a:buChar char="•"/>
              <a:defRPr/>
            </a:pPr>
            <a:r>
              <a:rPr lang="en-US" sz="2000" kern="0" dirty="0" smtClean="0">
                <a:solidFill>
                  <a:schemeClr val="tx2"/>
                </a:solidFill>
                <a:latin typeface="Helvetica"/>
                <a:ea typeface="ＭＳ Ｐゴシック" pitchFamily="1" charset="-128"/>
                <a:cs typeface="Helvetica"/>
              </a:rPr>
              <a:t>Owner’s costs </a:t>
            </a:r>
            <a:r>
              <a:rPr lang="en-US" sz="2000" i="0" kern="0" dirty="0" smtClean="0">
                <a:solidFill>
                  <a:schemeClr val="tx2"/>
                </a:solidFill>
                <a:latin typeface="Helvetica"/>
                <a:ea typeface="ＭＳ Ｐゴシック" pitchFamily="1" charset="-128"/>
                <a:cs typeface="Helvetica"/>
              </a:rPr>
              <a:t>[e.g. Site evaluations, Environmental Impact Assessment, Preliminary Engineering, Permitting and Licensing, Project Management,	Site Preparation, connection to grid]</a:t>
            </a:r>
          </a:p>
          <a:p>
            <a:pPr marL="228600" indent="-228600">
              <a:lnSpc>
                <a:spcPct val="90000"/>
              </a:lnSpc>
              <a:spcAft>
                <a:spcPts val="1200"/>
              </a:spcAft>
              <a:buFont typeface="Arial" pitchFamily="34" charset="0"/>
              <a:buChar char="•"/>
              <a:defRPr/>
            </a:pPr>
            <a:r>
              <a:rPr lang="en-US" sz="2000" kern="0" dirty="0" smtClean="0">
                <a:solidFill>
                  <a:schemeClr val="tx2"/>
                </a:solidFill>
                <a:latin typeface="Helvetica"/>
                <a:ea typeface="ＭＳ Ｐゴシック" pitchFamily="1" charset="-128"/>
                <a:cs typeface="Helvetica"/>
              </a:rPr>
              <a:t>EPC costs </a:t>
            </a:r>
            <a:r>
              <a:rPr lang="en-US" sz="2000" i="0" kern="0" dirty="0" smtClean="0">
                <a:solidFill>
                  <a:schemeClr val="tx2"/>
                </a:solidFill>
                <a:latin typeface="Helvetica"/>
                <a:ea typeface="ＭＳ Ｐゴシック" pitchFamily="1" charset="-128"/>
                <a:cs typeface="Helvetica"/>
              </a:rPr>
              <a:t>[Final Engineering, Overall Structures, Equipment (Reactor plant, turbine plant, electric plant, pump systems), Construction labor, Construction services, Risk contingency, Start-up &amp; Check-out, Simulation and operator training]</a:t>
            </a:r>
          </a:p>
        </p:txBody>
      </p:sp>
    </p:spTree>
    <p:extLst>
      <p:ext uri="{BB962C8B-B14F-4D97-AF65-F5344CB8AC3E}">
        <p14:creationId xmlns:p14="http://schemas.microsoft.com/office/powerpoint/2010/main" val="4943838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28600"/>
            <a:ext cx="8305800" cy="649014"/>
          </a:xfrm>
        </p:spPr>
        <p:txBody>
          <a:bodyPr>
            <a:normAutofit/>
          </a:bodyPr>
          <a:lstStyle/>
          <a:p>
            <a:r>
              <a:rPr lang="en-US" sz="2800" dirty="0" smtClean="0"/>
              <a:t>Investment Cost breakdown for a nuclear plant</a:t>
            </a:r>
            <a:endParaRPr lang="en-US" sz="2800" dirty="0"/>
          </a:p>
        </p:txBody>
      </p:sp>
      <p:sp>
        <p:nvSpPr>
          <p:cNvPr id="3" name="Slide Number Placeholder 2"/>
          <p:cNvSpPr>
            <a:spLocks noGrp="1"/>
          </p:cNvSpPr>
          <p:nvPr>
            <p:ph type="sldNum" sz="quarter" idx="12"/>
          </p:nvPr>
        </p:nvSpPr>
        <p:spPr/>
        <p:txBody>
          <a:bodyPr/>
          <a:lstStyle/>
          <a:p>
            <a:pPr>
              <a:defRPr/>
            </a:pPr>
            <a:fld id="{689905BA-A000-44C0-987A-4C407B347758}" type="slidenum">
              <a:rPr lang="en-US" smtClean="0"/>
              <a:pPr>
                <a:defRPr/>
              </a:pPr>
              <a:t>41</a:t>
            </a:fld>
            <a:endParaRPr lang="en-US"/>
          </a:p>
        </p:txBody>
      </p:sp>
      <p:sp>
        <p:nvSpPr>
          <p:cNvPr id="6" name="Rectangle 5"/>
          <p:cNvSpPr/>
          <p:nvPr/>
        </p:nvSpPr>
        <p:spPr bwMode="auto">
          <a:xfrm>
            <a:off x="3429000" y="2286000"/>
            <a:ext cx="1295400" cy="40386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7" name="Rectangle 6"/>
          <p:cNvSpPr/>
          <p:nvPr/>
        </p:nvSpPr>
        <p:spPr bwMode="auto">
          <a:xfrm>
            <a:off x="3429000" y="3429000"/>
            <a:ext cx="1295400" cy="28956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8" name="Rectangle 7"/>
          <p:cNvSpPr/>
          <p:nvPr/>
        </p:nvSpPr>
        <p:spPr bwMode="auto">
          <a:xfrm>
            <a:off x="3429000" y="4114800"/>
            <a:ext cx="12954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9" name="Right Brace 8"/>
          <p:cNvSpPr/>
          <p:nvPr/>
        </p:nvSpPr>
        <p:spPr bwMode="auto">
          <a:xfrm>
            <a:off x="4800600" y="2286000"/>
            <a:ext cx="304800" cy="1143000"/>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10" name="Right Brace 9"/>
          <p:cNvSpPr/>
          <p:nvPr/>
        </p:nvSpPr>
        <p:spPr bwMode="auto">
          <a:xfrm>
            <a:off x="4800600" y="3429000"/>
            <a:ext cx="304800" cy="685800"/>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11" name="Right Brace 10"/>
          <p:cNvSpPr/>
          <p:nvPr/>
        </p:nvSpPr>
        <p:spPr bwMode="auto">
          <a:xfrm>
            <a:off x="4800600" y="4114800"/>
            <a:ext cx="304800" cy="2209800"/>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12" name="Left Brace 11"/>
          <p:cNvSpPr/>
          <p:nvPr/>
        </p:nvSpPr>
        <p:spPr bwMode="auto">
          <a:xfrm>
            <a:off x="2895600" y="2286000"/>
            <a:ext cx="304800" cy="4038600"/>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13" name="TextBox 12"/>
          <p:cNvSpPr txBox="1"/>
          <p:nvPr/>
        </p:nvSpPr>
        <p:spPr>
          <a:xfrm>
            <a:off x="5334000" y="2209800"/>
            <a:ext cx="2895600" cy="1200329"/>
          </a:xfrm>
          <a:prstGeom prst="rect">
            <a:avLst/>
          </a:prstGeom>
          <a:noFill/>
        </p:spPr>
        <p:txBody>
          <a:bodyPr wrap="square" rtlCol="0">
            <a:spAutoFit/>
          </a:bodyPr>
          <a:lstStyle/>
          <a:p>
            <a:r>
              <a:rPr lang="en-US" sz="2400" dirty="0" smtClean="0"/>
              <a:t>IDC: Interest during construction (or AFUDC)</a:t>
            </a:r>
            <a:endParaRPr lang="en-US" sz="2400" dirty="0"/>
          </a:p>
        </p:txBody>
      </p:sp>
      <p:sp>
        <p:nvSpPr>
          <p:cNvPr id="14" name="TextBox 13"/>
          <p:cNvSpPr txBox="1"/>
          <p:nvPr/>
        </p:nvSpPr>
        <p:spPr>
          <a:xfrm>
            <a:off x="5257800" y="3505200"/>
            <a:ext cx="2208682" cy="461665"/>
          </a:xfrm>
          <a:prstGeom prst="rect">
            <a:avLst/>
          </a:prstGeom>
          <a:noFill/>
        </p:spPr>
        <p:txBody>
          <a:bodyPr wrap="none" rtlCol="0">
            <a:spAutoFit/>
          </a:bodyPr>
          <a:lstStyle/>
          <a:p>
            <a:r>
              <a:rPr lang="en-US" sz="2400" dirty="0" smtClean="0"/>
              <a:t>Owner’s costs </a:t>
            </a:r>
          </a:p>
        </p:txBody>
      </p:sp>
      <p:sp>
        <p:nvSpPr>
          <p:cNvPr id="15" name="TextBox 14"/>
          <p:cNvSpPr txBox="1"/>
          <p:nvPr/>
        </p:nvSpPr>
        <p:spPr>
          <a:xfrm>
            <a:off x="5257800" y="4953000"/>
            <a:ext cx="1705916" cy="461665"/>
          </a:xfrm>
          <a:prstGeom prst="rect">
            <a:avLst/>
          </a:prstGeom>
          <a:noFill/>
        </p:spPr>
        <p:txBody>
          <a:bodyPr wrap="none" rtlCol="0">
            <a:spAutoFit/>
          </a:bodyPr>
          <a:lstStyle/>
          <a:p>
            <a:r>
              <a:rPr lang="en-US" sz="2400" dirty="0" smtClean="0"/>
              <a:t>EPC costs </a:t>
            </a:r>
          </a:p>
        </p:txBody>
      </p:sp>
      <p:sp>
        <p:nvSpPr>
          <p:cNvPr id="16" name="TextBox 15"/>
          <p:cNvSpPr txBox="1"/>
          <p:nvPr/>
        </p:nvSpPr>
        <p:spPr>
          <a:xfrm>
            <a:off x="381000" y="3810000"/>
            <a:ext cx="2431050" cy="830997"/>
          </a:xfrm>
          <a:prstGeom prst="rect">
            <a:avLst/>
          </a:prstGeom>
          <a:noFill/>
        </p:spPr>
        <p:txBody>
          <a:bodyPr wrap="none" rtlCol="0">
            <a:spAutoFit/>
          </a:bodyPr>
          <a:lstStyle/>
          <a:p>
            <a:r>
              <a:rPr lang="en-US" sz="2400" dirty="0" smtClean="0"/>
              <a:t>Total Investment</a:t>
            </a:r>
          </a:p>
          <a:p>
            <a:pPr algn="r"/>
            <a:r>
              <a:rPr lang="en-US" sz="2400" dirty="0" smtClean="0"/>
              <a:t> Costs</a:t>
            </a:r>
            <a:endParaRPr lang="en-US" sz="2400" dirty="0"/>
          </a:p>
        </p:txBody>
      </p:sp>
      <p:sp>
        <p:nvSpPr>
          <p:cNvPr id="17" name="Right Brace 16"/>
          <p:cNvSpPr/>
          <p:nvPr/>
        </p:nvSpPr>
        <p:spPr bwMode="auto">
          <a:xfrm>
            <a:off x="7239000" y="3581400"/>
            <a:ext cx="304800" cy="2667000"/>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pitchFamily="34" charset="0"/>
            </a:endParaRPr>
          </a:p>
        </p:txBody>
      </p:sp>
      <p:sp>
        <p:nvSpPr>
          <p:cNvPr id="18" name="TextBox 17"/>
          <p:cNvSpPr txBox="1"/>
          <p:nvPr/>
        </p:nvSpPr>
        <p:spPr>
          <a:xfrm>
            <a:off x="7467600" y="4419600"/>
            <a:ext cx="1524000" cy="830997"/>
          </a:xfrm>
          <a:prstGeom prst="rect">
            <a:avLst/>
          </a:prstGeom>
          <a:noFill/>
        </p:spPr>
        <p:txBody>
          <a:bodyPr wrap="square" rtlCol="0">
            <a:spAutoFit/>
          </a:bodyPr>
          <a:lstStyle/>
          <a:p>
            <a:r>
              <a:rPr lang="en-US" sz="2400" dirty="0" smtClean="0"/>
              <a:t>Overnight costs </a:t>
            </a:r>
          </a:p>
        </p:txBody>
      </p:sp>
    </p:spTree>
    <p:extLst>
      <p:ext uri="{BB962C8B-B14F-4D97-AF65-F5344CB8AC3E}">
        <p14:creationId xmlns:p14="http://schemas.microsoft.com/office/powerpoint/2010/main" val="20243094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7813"/>
            <a:ext cx="8229600" cy="560387"/>
          </a:xfrm>
        </p:spPr>
        <p:txBody>
          <a:bodyPr>
            <a:normAutofit fontScale="90000"/>
          </a:bodyPr>
          <a:lstStyle/>
          <a:p>
            <a:pPr eaLnBrk="1" hangingPunct="1"/>
            <a:r>
              <a:rPr lang="en-US" sz="3600" dirty="0" smtClean="0"/>
              <a:t>Sectors</a:t>
            </a:r>
          </a:p>
        </p:txBody>
      </p:sp>
      <p:graphicFrame>
        <p:nvGraphicFramePr>
          <p:cNvPr id="89178" name="Group 90"/>
          <p:cNvGraphicFramePr>
            <a:graphicFrameLocks noGrp="1"/>
          </p:cNvGraphicFramePr>
          <p:nvPr>
            <p:ph type="tbl" idx="1"/>
          </p:nvPr>
        </p:nvGraphicFramePr>
        <p:xfrm>
          <a:off x="539750" y="1341438"/>
          <a:ext cx="8229600" cy="5264154"/>
        </p:xfrm>
        <a:graphic>
          <a:graphicData uri="http://schemas.openxmlformats.org/drawingml/2006/table">
            <a:tbl>
              <a:tblPr/>
              <a:tblGrid>
                <a:gridCol w="1584325"/>
                <a:gridCol w="3902075"/>
                <a:gridCol w="2743200"/>
              </a:tblGrid>
              <a:tr h="44119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1" i="0" u="none" strike="noStrike" cap="none" normalizeH="0" baseline="0" dirty="0" smtClean="0">
                          <a:ln>
                            <a:noFill/>
                          </a:ln>
                          <a:solidFill>
                            <a:schemeClr val="tx2"/>
                          </a:solidFill>
                          <a:effectLst/>
                          <a:latin typeface="+mn-lt"/>
                          <a:cs typeface="Arial" charset="0"/>
                        </a:rPr>
                        <a:t>Sector</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1" i="0" u="none" strike="noStrike" cap="none" normalizeH="0" baseline="0" smtClean="0">
                          <a:ln>
                            <a:noFill/>
                          </a:ln>
                          <a:solidFill>
                            <a:schemeClr val="tx2"/>
                          </a:solidFill>
                          <a:effectLst/>
                          <a:latin typeface="+mn-lt"/>
                          <a:cs typeface="Arial" charset="0"/>
                        </a:rPr>
                        <a:t>Disaggregation</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1" i="0" u="none" strike="noStrike" cap="none" normalizeH="0" baseline="0" smtClean="0">
                          <a:ln>
                            <a:noFill/>
                          </a:ln>
                          <a:solidFill>
                            <a:schemeClr val="tx2"/>
                          </a:solidFill>
                          <a:effectLst/>
                          <a:latin typeface="+mn-lt"/>
                          <a:cs typeface="Arial" charset="0"/>
                        </a:rPr>
                        <a:t>Driver</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19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smtClean="0">
                          <a:ln>
                            <a:noFill/>
                          </a:ln>
                          <a:solidFill>
                            <a:schemeClr val="tx1"/>
                          </a:solidFill>
                          <a:effectLst/>
                          <a:latin typeface="+mn-lt"/>
                          <a:cs typeface="Arial" charset="0"/>
                        </a:rPr>
                        <a:t>Agriculture</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end use: irrigation, transport </a:t>
                      </a:r>
                      <a:r>
                        <a:rPr kumimoji="0" lang="en-US" sz="1400" b="0" i="0" u="none" strike="noStrike" cap="none" normalizeH="0" baseline="0" dirty="0" err="1" smtClean="0">
                          <a:ln>
                            <a:noFill/>
                          </a:ln>
                          <a:solidFill>
                            <a:schemeClr val="tx1"/>
                          </a:solidFill>
                          <a:effectLst/>
                          <a:latin typeface="+mn-lt"/>
                          <a:cs typeface="Arial" charset="0"/>
                        </a:rPr>
                        <a:t>etc</a:t>
                      </a:r>
                      <a:endParaRPr kumimoji="0" lang="en-US" sz="14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Agriculture GDP</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41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smtClean="0">
                          <a:ln>
                            <a:noFill/>
                          </a:ln>
                          <a:solidFill>
                            <a:schemeClr val="tx1"/>
                          </a:solidFill>
                          <a:effectLst/>
                          <a:latin typeface="+mn-lt"/>
                          <a:cs typeface="Arial" charset="0"/>
                        </a:rPr>
                        <a:t>Residential</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High, medium and low income/ electrified and non-electrified</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Population, Household income, electrification</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7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latin typeface="+mn-lt"/>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end use: cooking, lighting </a:t>
                      </a:r>
                      <a:r>
                        <a:rPr kumimoji="0" lang="en-US" sz="1400" b="0" i="0" u="none" strike="noStrike" cap="none" normalizeH="0" baseline="0" dirty="0" err="1" smtClean="0">
                          <a:ln>
                            <a:noFill/>
                          </a:ln>
                          <a:solidFill>
                            <a:schemeClr val="tx1"/>
                          </a:solidFill>
                          <a:effectLst/>
                          <a:latin typeface="+mn-lt"/>
                          <a:cs typeface="Arial" charset="0"/>
                        </a:rPr>
                        <a:t>etc</a:t>
                      </a:r>
                      <a:endParaRPr kumimoji="0" lang="en-US" sz="14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19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smtClean="0">
                          <a:ln>
                            <a:noFill/>
                          </a:ln>
                          <a:solidFill>
                            <a:schemeClr val="tx1"/>
                          </a:solidFill>
                          <a:effectLst/>
                          <a:latin typeface="+mn-lt"/>
                          <a:cs typeface="Arial" charset="0"/>
                        </a:rPr>
                        <a:t>Commercial</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end use: lighting, HVAC, </a:t>
                      </a:r>
                      <a:r>
                        <a:rPr kumimoji="0" lang="en-US" sz="1400" b="0" i="0" u="none" strike="noStrike" cap="none" normalizeH="0" baseline="0" dirty="0" err="1" smtClean="0">
                          <a:ln>
                            <a:noFill/>
                          </a:ln>
                          <a:solidFill>
                            <a:schemeClr val="tx1"/>
                          </a:solidFill>
                          <a:effectLst/>
                          <a:latin typeface="+mn-lt"/>
                          <a:cs typeface="Arial" charset="0"/>
                        </a:rPr>
                        <a:t>etc</a:t>
                      </a:r>
                      <a:endParaRPr kumimoji="0" lang="en-US" sz="14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Commercial GDP, building stock</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41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smtClean="0">
                          <a:ln>
                            <a:noFill/>
                          </a:ln>
                          <a:solidFill>
                            <a:schemeClr val="tx1"/>
                          </a:solidFill>
                          <a:effectLst/>
                          <a:latin typeface="+mn-lt"/>
                          <a:cs typeface="Arial" charset="0"/>
                        </a:rPr>
                        <a:t>Industrial</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sector: Iron and Steel, Pulp and paper etc</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err="1" smtClean="0">
                          <a:ln>
                            <a:noFill/>
                          </a:ln>
                          <a:solidFill>
                            <a:schemeClr val="tx1"/>
                          </a:solidFill>
                          <a:effectLst/>
                          <a:latin typeface="+mn-lt"/>
                          <a:cs typeface="Arial" charset="0"/>
                        </a:rPr>
                        <a:t>Sectoral</a:t>
                      </a:r>
                      <a:r>
                        <a:rPr kumimoji="0" lang="en-US" sz="1400" b="0" i="0" u="none" strike="noStrike" cap="none" normalizeH="0" baseline="0" dirty="0" smtClean="0">
                          <a:ln>
                            <a:noFill/>
                          </a:ln>
                          <a:solidFill>
                            <a:schemeClr val="tx1"/>
                          </a:solidFill>
                          <a:effectLst/>
                          <a:latin typeface="+mn-lt"/>
                          <a:cs typeface="Arial" charset="0"/>
                        </a:rPr>
                        <a:t> Value Added or Output </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577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latin typeface="+mn-lt"/>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end use: thermal fuel or electricity (compressed air, cooling, motive, </a:t>
                      </a:r>
                      <a:r>
                        <a:rPr kumimoji="0" lang="en-US" sz="1400" b="0" i="0" u="none" strike="noStrike" cap="none" normalizeH="0" baseline="0" dirty="0" err="1" smtClean="0">
                          <a:ln>
                            <a:noFill/>
                          </a:ln>
                          <a:solidFill>
                            <a:schemeClr val="tx1"/>
                          </a:solidFill>
                          <a:effectLst/>
                          <a:latin typeface="+mn-lt"/>
                          <a:cs typeface="Arial" charset="0"/>
                        </a:rPr>
                        <a:t>etc</a:t>
                      </a:r>
                      <a:endParaRPr kumimoji="0" lang="en-US" sz="14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smtClean="0">
                          <a:ln>
                            <a:noFill/>
                          </a:ln>
                          <a:solidFill>
                            <a:schemeClr val="tx1"/>
                          </a:solidFill>
                          <a:effectLst/>
                          <a:latin typeface="+mn-lt"/>
                          <a:cs typeface="Arial" charset="0"/>
                        </a:rPr>
                        <a:t>Transport</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Sector: Air, Freight, Passenger, Pipeline</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Transport GDP, Population and household income</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latin typeface="+mn-lt"/>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end use - Freight: rail, road (light, medium, heavy)</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361">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800" b="0" i="0" u="none" strike="noStrike" cap="none" normalizeH="0" baseline="0" smtClean="0">
                        <a:ln>
                          <a:noFill/>
                        </a:ln>
                        <a:solidFill>
                          <a:schemeClr val="tx1"/>
                        </a:solidFill>
                        <a:effectLst/>
                        <a:latin typeface="+mn-lt"/>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mn-lt"/>
                          <a:cs typeface="Arial" charset="0"/>
                        </a:rPr>
                        <a:t>By end use – Passenger: Cars, SUV, bus, etc…</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800" b="0" i="0" u="none" strike="noStrike" cap="none" normalizeH="0" baseline="0" dirty="0" smtClean="0">
                        <a:ln>
                          <a:noFill/>
                        </a:ln>
                        <a:solidFill>
                          <a:schemeClr val="tx1"/>
                        </a:solidFill>
                        <a:effectLst/>
                        <a:latin typeface="+mn-lt"/>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761445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161764" y="0"/>
            <a:ext cx="8820472" cy="944563"/>
          </a:xfrm>
          <a:noFill/>
          <a:ln/>
        </p:spPr>
        <p:txBody>
          <a:bodyPr>
            <a:normAutofit/>
          </a:bodyPr>
          <a:lstStyle/>
          <a:p>
            <a:pPr algn="ctr"/>
            <a:r>
              <a:rPr lang="de-DE" dirty="0" smtClean="0"/>
              <a:t>LEAP – Bottom-up Demand Projection</a:t>
            </a:r>
            <a:endParaRPr lang="de-DE" dirty="0"/>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517"/>
          <a:stretch/>
        </p:blipFill>
        <p:spPr bwMode="auto">
          <a:xfrm>
            <a:off x="0" y="1052736"/>
            <a:ext cx="9144000" cy="5681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81213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5946"/>
            <a:ext cx="8229600" cy="810766"/>
          </a:xfrm>
        </p:spPr>
        <p:txBody>
          <a:bodyPr/>
          <a:lstStyle/>
          <a:p>
            <a:r>
              <a:rPr lang="en-ZA" dirty="0" smtClean="0"/>
              <a:t>Typical LEAP Output</a:t>
            </a:r>
            <a:endParaRPr lang="en-ZA" dirty="0"/>
          </a:p>
        </p:txBody>
      </p:sp>
      <p:sp>
        <p:nvSpPr>
          <p:cNvPr id="6" name="Content Placeholder 2"/>
          <p:cNvSpPr>
            <a:spLocks noGrp="1"/>
          </p:cNvSpPr>
          <p:nvPr>
            <p:ph idx="1"/>
          </p:nvPr>
        </p:nvSpPr>
        <p:spPr>
          <a:xfrm>
            <a:off x="456628" y="1280059"/>
            <a:ext cx="8077200" cy="5114925"/>
          </a:xfrm>
        </p:spPr>
        <p:txBody>
          <a:bodyPr/>
          <a:lstStyle/>
          <a:p>
            <a:r>
              <a:rPr lang="en-US" altLang="en-US" dirty="0" smtClean="0">
                <a:ea typeface="ＭＳ Ｐゴシック" pitchFamily="34" charset="-128"/>
              </a:rPr>
              <a:t>Based on growing economy and population</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524" y="1817986"/>
            <a:ext cx="8403945" cy="50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85672" y="2348880"/>
            <a:ext cx="654346" cy="369332"/>
          </a:xfrm>
          <a:prstGeom prst="rect">
            <a:avLst/>
          </a:prstGeom>
          <a:noFill/>
        </p:spPr>
        <p:txBody>
          <a:bodyPr wrap="none" rtlCol="0">
            <a:spAutoFit/>
          </a:bodyPr>
          <a:lstStyle/>
          <a:p>
            <a:r>
              <a:rPr lang="en-ZA" dirty="0" smtClean="0"/>
              <a:t>GDP</a:t>
            </a:r>
            <a:endParaRPr lang="en-ZA" dirty="0"/>
          </a:p>
        </p:txBody>
      </p:sp>
      <p:sp>
        <p:nvSpPr>
          <p:cNvPr id="9" name="TextBox 8"/>
          <p:cNvSpPr txBox="1"/>
          <p:nvPr/>
        </p:nvSpPr>
        <p:spPr>
          <a:xfrm>
            <a:off x="99655" y="3300649"/>
            <a:ext cx="618887" cy="369332"/>
          </a:xfrm>
          <a:prstGeom prst="rect">
            <a:avLst/>
          </a:prstGeom>
          <a:noFill/>
        </p:spPr>
        <p:txBody>
          <a:bodyPr wrap="none" rtlCol="0">
            <a:spAutoFit/>
          </a:bodyPr>
          <a:lstStyle/>
          <a:p>
            <a:r>
              <a:rPr lang="en-ZA" dirty="0" smtClean="0"/>
              <a:t>Pop.</a:t>
            </a:r>
            <a:endParaRPr lang="en-ZA" dirty="0"/>
          </a:p>
        </p:txBody>
      </p:sp>
      <p:sp>
        <p:nvSpPr>
          <p:cNvPr id="10" name="Right Arrow 9"/>
          <p:cNvSpPr/>
          <p:nvPr/>
        </p:nvSpPr>
        <p:spPr>
          <a:xfrm>
            <a:off x="85672" y="2718212"/>
            <a:ext cx="654383" cy="3036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Right Arrow 10"/>
          <p:cNvSpPr/>
          <p:nvPr/>
        </p:nvSpPr>
        <p:spPr>
          <a:xfrm>
            <a:off x="85672" y="3669981"/>
            <a:ext cx="741912" cy="3350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2319626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179512" y="8879"/>
            <a:ext cx="8784976" cy="827833"/>
          </a:xfrm>
          <a:noFill/>
          <a:ln/>
        </p:spPr>
        <p:txBody>
          <a:bodyPr>
            <a:normAutofit/>
          </a:bodyPr>
          <a:lstStyle/>
          <a:p>
            <a:r>
              <a:rPr lang="de-DE" dirty="0" smtClean="0"/>
              <a:t>Energy Water Nexus Models - WEAP</a:t>
            </a:r>
            <a:endParaRPr lang="de-DE"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 y="908720"/>
            <a:ext cx="9133732" cy="5682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788024" y="6406552"/>
            <a:ext cx="4147888" cy="369332"/>
          </a:xfrm>
          <a:prstGeom prst="rect">
            <a:avLst/>
          </a:prstGeom>
          <a:noFill/>
        </p:spPr>
        <p:txBody>
          <a:bodyPr wrap="square" rtlCol="0">
            <a:spAutoFit/>
          </a:bodyPr>
          <a:lstStyle/>
          <a:p>
            <a:r>
              <a:rPr lang="en-ZA" dirty="0" smtClean="0"/>
              <a:t>NB: LEAP &amp; WEAP can be linked</a:t>
            </a:r>
            <a:endParaRPr lang="en-ZA" dirty="0"/>
          </a:p>
        </p:txBody>
      </p:sp>
    </p:spTree>
    <p:extLst>
      <p:ext uri="{BB962C8B-B14F-4D97-AF65-F5344CB8AC3E}">
        <p14:creationId xmlns:p14="http://schemas.microsoft.com/office/powerpoint/2010/main" val="37362132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648072"/>
          </a:xfrm>
        </p:spPr>
        <p:txBody>
          <a:bodyPr>
            <a:normAutofit fontScale="90000"/>
          </a:bodyPr>
          <a:lstStyle/>
          <a:p>
            <a:r>
              <a:rPr lang="en-ZA" dirty="0" smtClean="0"/>
              <a:t>WEAP – Hydro Variability</a:t>
            </a:r>
            <a:endParaRPr lang="en-ZA" dirty="0"/>
          </a:p>
        </p:txBody>
      </p:sp>
      <p:sp>
        <p:nvSpPr>
          <p:cNvPr id="3" name="Content Placeholder 2"/>
          <p:cNvSpPr>
            <a:spLocks noGrp="1"/>
          </p:cNvSpPr>
          <p:nvPr>
            <p:ph idx="1"/>
          </p:nvPr>
        </p:nvSpPr>
        <p:spPr>
          <a:xfrm>
            <a:off x="251520" y="6093296"/>
            <a:ext cx="8229600" cy="519336"/>
          </a:xfrm>
        </p:spPr>
        <p:txBody>
          <a:bodyPr>
            <a:normAutofit fontScale="70000" lnSpcReduction="20000"/>
          </a:bodyPr>
          <a:lstStyle/>
          <a:p>
            <a:r>
              <a:rPr lang="en-ZA" dirty="0" smtClean="0"/>
              <a:t>Calibrate model to historical output and then impose change</a:t>
            </a:r>
            <a:endParaRPr lang="en-ZA"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76" y="1124744"/>
            <a:ext cx="9127456" cy="4788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72266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31" y="414789"/>
            <a:ext cx="8229600" cy="922114"/>
          </a:xfrm>
        </p:spPr>
        <p:txBody>
          <a:bodyPr>
            <a:normAutofit fontScale="90000"/>
          </a:bodyPr>
          <a:lstStyle/>
          <a:p>
            <a:r>
              <a:rPr lang="en-ZA" dirty="0" smtClean="0"/>
              <a:t>MAED – Model for Analysis of Energy Demand (IAEA)</a:t>
            </a:r>
            <a:endParaRPr lang="en-ZA"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340768"/>
            <a:ext cx="8702438" cy="551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41231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ZA" dirty="0" smtClean="0"/>
              <a:t>TIMES</a:t>
            </a:r>
            <a:endParaRPr lang="en-ZA" dirty="0"/>
          </a:p>
        </p:txBody>
      </p:sp>
      <p:sp>
        <p:nvSpPr>
          <p:cNvPr id="3" name="Content Placeholder 2"/>
          <p:cNvSpPr>
            <a:spLocks noGrp="1"/>
          </p:cNvSpPr>
          <p:nvPr>
            <p:ph idx="1"/>
          </p:nvPr>
        </p:nvSpPr>
        <p:spPr>
          <a:xfrm>
            <a:off x="395536" y="1340768"/>
            <a:ext cx="8229600" cy="4525963"/>
          </a:xfrm>
        </p:spPr>
        <p:txBody>
          <a:bodyPr>
            <a:normAutofit fontScale="92500" lnSpcReduction="20000"/>
          </a:bodyPr>
          <a:lstStyle/>
          <a:p>
            <a:r>
              <a:rPr lang="en-ZA" dirty="0" smtClean="0"/>
              <a:t> TIMES is a partial equilibrium model that details the energy sector but does not determine the effect of decisions on the rest of the economy which may feedback</a:t>
            </a:r>
          </a:p>
          <a:p>
            <a:r>
              <a:rPr lang="en-ZA" dirty="0" smtClean="0"/>
              <a:t>The optimiser finds a least cost solution for supply to meet demand but we can’t  be totally sure that the solution is the least cost to the whole economy without linking to or integrating with an economic model.</a:t>
            </a:r>
          </a:p>
          <a:p>
            <a:r>
              <a:rPr lang="en-ZA" dirty="0" smtClean="0"/>
              <a:t>The same would be true of an agricultural or land use model that is in partial equilibrium</a:t>
            </a:r>
            <a:endParaRPr lang="en-ZA" dirty="0"/>
          </a:p>
        </p:txBody>
      </p:sp>
    </p:spTree>
    <p:extLst>
      <p:ext uri="{BB962C8B-B14F-4D97-AF65-F5344CB8AC3E}">
        <p14:creationId xmlns:p14="http://schemas.microsoft.com/office/powerpoint/2010/main" val="321021746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68313" y="44450"/>
            <a:ext cx="8229600" cy="1143000"/>
          </a:xfrm>
        </p:spPr>
        <p:txBody>
          <a:bodyPr/>
          <a:lstStyle/>
          <a:p>
            <a:r>
              <a:rPr lang="en-ZA" smtClean="0"/>
              <a:t>Main Features</a:t>
            </a:r>
          </a:p>
        </p:txBody>
      </p:sp>
      <p:sp>
        <p:nvSpPr>
          <p:cNvPr id="3075" name="Content Placeholder 2"/>
          <p:cNvSpPr>
            <a:spLocks noGrp="1"/>
          </p:cNvSpPr>
          <p:nvPr>
            <p:ph idx="1"/>
          </p:nvPr>
        </p:nvSpPr>
        <p:spPr>
          <a:xfrm>
            <a:off x="457200" y="1278704"/>
            <a:ext cx="8229600" cy="5545137"/>
          </a:xfrm>
        </p:spPr>
        <p:txBody>
          <a:bodyPr>
            <a:normAutofit/>
          </a:bodyPr>
          <a:lstStyle/>
          <a:p>
            <a:r>
              <a:rPr lang="en-ZA" sz="2400" dirty="0" smtClean="0"/>
              <a:t>Bottom-up Energy Systems Optimization Long-Range (&gt;10 years) Planning Model (similar to the one used for the IEP)</a:t>
            </a:r>
          </a:p>
          <a:p>
            <a:r>
              <a:rPr lang="en-ZA" sz="2400" dirty="0" smtClean="0"/>
              <a:t>Full Sector: Includes and allows trade-off between demand and Supply</a:t>
            </a:r>
          </a:p>
          <a:p>
            <a:r>
              <a:rPr lang="en-ZA" sz="2400" dirty="0" smtClean="0"/>
              <a:t>End-use type model: </a:t>
            </a:r>
          </a:p>
          <a:p>
            <a:pPr lvl="1" eaLnBrk="1" hangingPunct="1"/>
            <a:r>
              <a:rPr lang="en-US" sz="2000" dirty="0" smtClean="0"/>
              <a:t>Gives a detailed description of how the energy is used.</a:t>
            </a:r>
          </a:p>
          <a:p>
            <a:pPr lvl="1" eaLnBrk="1" hangingPunct="1"/>
            <a:r>
              <a:rPr lang="en-US" sz="2000" dirty="0" smtClean="0"/>
              <a:t>Describes the types of equipment used and how much energy is used by each type of equipment to satisfy demand.</a:t>
            </a:r>
          </a:p>
          <a:p>
            <a:pPr lvl="1" eaLnBrk="1" hangingPunct="1"/>
            <a:r>
              <a:rPr lang="en-US" sz="2000" dirty="0" smtClean="0"/>
              <a:t>Can be used to forecast useful energy as well as final energy demand</a:t>
            </a:r>
          </a:p>
          <a:p>
            <a:pPr lvl="1" eaLnBrk="1" hangingPunct="1"/>
            <a:r>
              <a:rPr lang="en-US" sz="2000" dirty="0" smtClean="0"/>
              <a:t>Can capture:</a:t>
            </a:r>
          </a:p>
          <a:p>
            <a:pPr lvl="2" eaLnBrk="1" hangingPunct="1"/>
            <a:r>
              <a:rPr lang="en-US" sz="1800" dirty="0" smtClean="0"/>
              <a:t>structural changes/ shocks</a:t>
            </a:r>
          </a:p>
          <a:p>
            <a:pPr lvl="2" eaLnBrk="1" hangingPunct="1"/>
            <a:r>
              <a:rPr lang="en-US" sz="1800" dirty="0" smtClean="0"/>
              <a:t>mode switching (transport)</a:t>
            </a:r>
          </a:p>
          <a:p>
            <a:pPr lvl="2" eaLnBrk="1" hangingPunct="1"/>
            <a:r>
              <a:rPr lang="en-US" sz="1800" dirty="0" smtClean="0"/>
              <a:t>fuel switching</a:t>
            </a:r>
          </a:p>
          <a:p>
            <a:pPr lvl="2" eaLnBrk="1" hangingPunct="1"/>
            <a:r>
              <a:rPr lang="en-US" sz="1800" dirty="0" smtClean="0"/>
              <a:t>Technical improvement/ improved efficiency</a:t>
            </a:r>
          </a:p>
          <a:p>
            <a:pPr lvl="2" eaLnBrk="1" hangingPunct="1"/>
            <a:r>
              <a:rPr lang="en-US" sz="1800" dirty="0" smtClean="0"/>
              <a:t>Intensity changes e.g. mines have to dig deeper</a:t>
            </a:r>
          </a:p>
          <a:p>
            <a:endParaRPr lang="en-ZA" sz="2800" dirty="0" smtClean="0"/>
          </a:p>
        </p:txBody>
      </p:sp>
    </p:spTree>
    <p:extLst>
      <p:ext uri="{BB962C8B-B14F-4D97-AF65-F5344CB8AC3E}">
        <p14:creationId xmlns:p14="http://schemas.microsoft.com/office/powerpoint/2010/main" val="1755216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323528" y="30985"/>
            <a:ext cx="8229600" cy="1143000"/>
          </a:xfrm>
          <a:noFill/>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a:bodyPr>
          <a:lstStyle/>
          <a:p>
            <a:r>
              <a:rPr lang="en-GB" sz="3200" dirty="0" smtClean="0">
                <a:solidFill>
                  <a:schemeClr val="tx1"/>
                </a:solidFill>
                <a:latin typeface="+mj-lt"/>
              </a:rPr>
              <a:t>Models – Definition2</a:t>
            </a:r>
            <a:endParaRPr lang="en-GB" sz="3200" dirty="0">
              <a:solidFill>
                <a:schemeClr val="tx1"/>
              </a:solidFill>
              <a:latin typeface="+mj-lt"/>
            </a:endParaRPr>
          </a:p>
        </p:txBody>
      </p:sp>
      <p:sp>
        <p:nvSpPr>
          <p:cNvPr id="20481" name="Rectangle 3"/>
          <p:cNvSpPr>
            <a:spLocks noGrp="1" noChangeArrowheads="1"/>
          </p:cNvSpPr>
          <p:nvPr>
            <p:ph idx="1"/>
          </p:nvPr>
        </p:nvSpPr>
        <p:spPr>
          <a:xfrm>
            <a:off x="611560" y="1196752"/>
            <a:ext cx="8229600" cy="4536504"/>
          </a:xfrm>
        </p:spPr>
        <p:txBody>
          <a:bodyPr>
            <a:noAutofit/>
          </a:bodyPr>
          <a:lstStyle/>
          <a:p>
            <a:pPr algn="ctr" eaLnBrk="1" hangingPunct="1">
              <a:buFontTx/>
              <a:buNone/>
            </a:pPr>
            <a:r>
              <a:rPr lang="en-ZA" sz="4000" dirty="0" smtClean="0">
                <a:latin typeface="Arial Narrow" pitchFamily="34" charset="0"/>
                <a:ea typeface="ＭＳ Ｐゴシック" pitchFamily="34" charset="-128"/>
              </a:rPr>
              <a:t>Yah but really……</a:t>
            </a:r>
          </a:p>
          <a:p>
            <a:pPr algn="ctr" eaLnBrk="1" hangingPunct="1">
              <a:buFontTx/>
              <a:buNone/>
            </a:pPr>
            <a:r>
              <a:rPr lang="en-ZA" sz="4000" dirty="0" smtClean="0">
                <a:latin typeface="Arial Narrow" pitchFamily="34" charset="0"/>
                <a:ea typeface="ＭＳ Ｐゴシック" pitchFamily="34" charset="-128"/>
              </a:rPr>
              <a:t>It’s a just tool, preferably simple, for understanding - especially that which aids decision making. We only need this to help us work through problems which we’re not evolved to solve in our heads (We solve a lot of complicated models in our heads but not all)</a:t>
            </a:r>
            <a:endParaRPr lang="en-US" sz="4000" dirty="0" smtClean="0">
              <a:latin typeface="Arial Narrow" pitchFamily="34" charset="0"/>
              <a:ea typeface="ＭＳ Ｐゴシック" pitchFamily="34" charset="-128"/>
            </a:endParaRPr>
          </a:p>
        </p:txBody>
      </p:sp>
    </p:spTree>
    <p:extLst>
      <p:ext uri="{BB962C8B-B14F-4D97-AF65-F5344CB8AC3E}">
        <p14:creationId xmlns:p14="http://schemas.microsoft.com/office/powerpoint/2010/main" val="35356183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45368"/>
          </a:xfrm>
        </p:spPr>
        <p:txBody>
          <a:bodyPr>
            <a:normAutofit fontScale="90000"/>
          </a:bodyPr>
          <a:lstStyle/>
          <a:p>
            <a:r>
              <a:rPr lang="en-ZA" dirty="0" smtClean="0"/>
              <a:t>TIMES Output – Cost Optimal New Build Plan</a:t>
            </a:r>
            <a:endParaRPr lang="en-ZA"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51520" y="1340768"/>
            <a:ext cx="8640960" cy="4824536"/>
          </a:xfrm>
          <a:prstGeom prst="rect">
            <a:avLst/>
          </a:prstGeom>
          <a:noFill/>
        </p:spPr>
      </p:pic>
    </p:spTree>
    <p:extLst>
      <p:ext uri="{BB962C8B-B14F-4D97-AF65-F5344CB8AC3E}">
        <p14:creationId xmlns:p14="http://schemas.microsoft.com/office/powerpoint/2010/main" val="8590193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 y="152400"/>
            <a:ext cx="8229600" cy="936104"/>
          </a:xfrm>
        </p:spPr>
        <p:txBody>
          <a:bodyPr>
            <a:noAutofit/>
          </a:bodyPr>
          <a:lstStyle/>
          <a:p>
            <a:r>
              <a:rPr lang="en-ZA" sz="2800" dirty="0" smtClean="0"/>
              <a:t>TIMES Output – The Relative Price Given New Build Plan</a:t>
            </a:r>
            <a:endParaRPr lang="en-ZA" sz="28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412776"/>
            <a:ext cx="7056784" cy="5256584"/>
          </a:xfrm>
          <a:prstGeom prst="rect">
            <a:avLst/>
          </a:prstGeom>
          <a:noFill/>
          <a:ln>
            <a:noFill/>
          </a:ln>
        </p:spPr>
      </p:pic>
    </p:spTree>
    <p:extLst>
      <p:ext uri="{BB962C8B-B14F-4D97-AF65-F5344CB8AC3E}">
        <p14:creationId xmlns:p14="http://schemas.microsoft.com/office/powerpoint/2010/main" val="41790994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57626"/>
            <a:ext cx="9144000" cy="1143000"/>
          </a:xfrm>
        </p:spPr>
        <p:txBody>
          <a:bodyPr>
            <a:normAutofit fontScale="90000"/>
          </a:bodyPr>
          <a:lstStyle/>
          <a:p>
            <a:r>
              <a:rPr lang="en-US" dirty="0" smtClean="0"/>
              <a:t>Municipal Services Financial Model (MSFM)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99552081"/>
              </p:ext>
            </p:extLst>
          </p:nvPr>
        </p:nvGraphicFramePr>
        <p:xfrm>
          <a:off x="107504" y="1285860"/>
          <a:ext cx="8079207" cy="4983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B0C31E8F-8DA3-4D6C-B41F-E84BF72BE1D6}" type="slidenum">
              <a:rPr lang="en-US" smtClean="0"/>
              <a:pPr/>
              <a:t>52</a:t>
            </a:fld>
            <a:endParaRPr lang="en-US"/>
          </a:p>
        </p:txBody>
      </p:sp>
      <p:sp>
        <p:nvSpPr>
          <p:cNvPr id="6" name="TextBox 5"/>
          <p:cNvSpPr txBox="1"/>
          <p:nvPr/>
        </p:nvSpPr>
        <p:spPr>
          <a:xfrm>
            <a:off x="1043608" y="3214686"/>
            <a:ext cx="2000264" cy="1200329"/>
          </a:xfrm>
          <a:prstGeom prst="rect">
            <a:avLst/>
          </a:prstGeom>
          <a:solidFill>
            <a:srgbClr val="519CD3"/>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2400" dirty="0" smtClean="0">
                <a:solidFill>
                  <a:srgbClr val="FFFFFF"/>
                </a:solidFill>
                <a:effectLst/>
                <a:latin typeface="Calibri" pitchFamily="34" charset="0"/>
              </a:rPr>
              <a:t>Infrastructure Investment tool</a:t>
            </a:r>
          </a:p>
        </p:txBody>
      </p:sp>
      <p:sp>
        <p:nvSpPr>
          <p:cNvPr id="8" name="TextBox 7"/>
          <p:cNvSpPr txBox="1"/>
          <p:nvPr/>
        </p:nvSpPr>
        <p:spPr>
          <a:xfrm>
            <a:off x="5214942" y="1428736"/>
            <a:ext cx="3500462" cy="954107"/>
          </a:xfrm>
          <a:prstGeom prst="rect">
            <a:avLst/>
          </a:prstGeom>
          <a:no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800" dirty="0" smtClean="0">
                <a:solidFill>
                  <a:srgbClr val="5F5F5F"/>
                </a:solidFill>
                <a:effectLst/>
                <a:latin typeface="Calibri" pitchFamily="34" charset="0"/>
              </a:rPr>
              <a:t>What is </a:t>
            </a:r>
            <a:r>
              <a:rPr lang="en-US" sz="2800" b="1" dirty="0" smtClean="0">
                <a:solidFill>
                  <a:srgbClr val="519CD3"/>
                </a:solidFill>
                <a:effectLst/>
                <a:latin typeface="Calibri" pitchFamily="34" charset="0"/>
              </a:rPr>
              <a:t>the need </a:t>
            </a:r>
            <a:r>
              <a:rPr lang="en-US" sz="2800" dirty="0" smtClean="0">
                <a:solidFill>
                  <a:srgbClr val="5F5F5F"/>
                </a:solidFill>
                <a:effectLst/>
                <a:latin typeface="Calibri" pitchFamily="34" charset="0"/>
              </a:rPr>
              <a:t>for capital expenditure?</a:t>
            </a:r>
          </a:p>
        </p:txBody>
      </p:sp>
      <p:sp>
        <p:nvSpPr>
          <p:cNvPr id="9" name="TextBox 8"/>
          <p:cNvSpPr txBox="1"/>
          <p:nvPr/>
        </p:nvSpPr>
        <p:spPr>
          <a:xfrm>
            <a:off x="5643570" y="3260711"/>
            <a:ext cx="3214710" cy="954107"/>
          </a:xfrm>
          <a:prstGeom prst="rect">
            <a:avLst/>
          </a:prstGeom>
          <a:no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800" dirty="0" smtClean="0">
                <a:solidFill>
                  <a:srgbClr val="5F5F5F"/>
                </a:solidFill>
                <a:effectLst/>
                <a:latin typeface="Calibri" pitchFamily="34" charset="0"/>
              </a:rPr>
              <a:t>What can we </a:t>
            </a:r>
            <a:r>
              <a:rPr lang="en-US" sz="2800" b="1" dirty="0" smtClean="0">
                <a:solidFill>
                  <a:srgbClr val="519CD3"/>
                </a:solidFill>
                <a:effectLst/>
                <a:latin typeface="Calibri" pitchFamily="34" charset="0"/>
              </a:rPr>
              <a:t>afford</a:t>
            </a:r>
            <a:r>
              <a:rPr lang="en-US" sz="2800" dirty="0" smtClean="0">
                <a:solidFill>
                  <a:srgbClr val="5F5F5F"/>
                </a:solidFill>
                <a:effectLst/>
                <a:latin typeface="Calibri" pitchFamily="34" charset="0"/>
              </a:rPr>
              <a:t> to spend?</a:t>
            </a:r>
            <a:endParaRPr lang="en-US" sz="2800" dirty="0" err="1" smtClean="0">
              <a:solidFill>
                <a:srgbClr val="5F5F5F"/>
              </a:solidFill>
              <a:effectLst/>
              <a:latin typeface="Calibri" pitchFamily="34" charset="0"/>
            </a:endParaRPr>
          </a:p>
        </p:txBody>
      </p:sp>
      <p:sp>
        <p:nvSpPr>
          <p:cNvPr id="10" name="TextBox 9"/>
          <p:cNvSpPr txBox="1"/>
          <p:nvPr/>
        </p:nvSpPr>
        <p:spPr>
          <a:xfrm>
            <a:off x="5286380" y="4684952"/>
            <a:ext cx="3286148" cy="1815882"/>
          </a:xfrm>
          <a:prstGeom prst="rect">
            <a:avLst/>
          </a:prstGeom>
          <a:no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800" dirty="0" smtClean="0">
                <a:solidFill>
                  <a:srgbClr val="5F5F5F"/>
                </a:solidFill>
                <a:effectLst/>
                <a:latin typeface="Calibri" pitchFamily="34" charset="0"/>
              </a:rPr>
              <a:t>How is this going to </a:t>
            </a:r>
            <a:r>
              <a:rPr lang="en-US" sz="2800" b="1" dirty="0" smtClean="0">
                <a:solidFill>
                  <a:srgbClr val="519CD3"/>
                </a:solidFill>
                <a:effectLst/>
                <a:latin typeface="Calibri" pitchFamily="34" charset="0"/>
              </a:rPr>
              <a:t>impact</a:t>
            </a:r>
            <a:r>
              <a:rPr lang="en-US" sz="2800" dirty="0" smtClean="0">
                <a:solidFill>
                  <a:srgbClr val="5F5F5F"/>
                </a:solidFill>
                <a:effectLst/>
                <a:latin typeface="Calibri" pitchFamily="34" charset="0"/>
              </a:rPr>
              <a:t> on our on-going financial viability?</a:t>
            </a:r>
          </a:p>
        </p:txBody>
      </p:sp>
    </p:spTree>
    <p:extLst>
      <p:ext uri="{BB962C8B-B14F-4D97-AF65-F5344CB8AC3E}">
        <p14:creationId xmlns:p14="http://schemas.microsoft.com/office/powerpoint/2010/main" val="260607199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2123728" y="1545444"/>
            <a:ext cx="3672408" cy="3755764"/>
          </a:xfrm>
          <a:prstGeom prst="ellipse">
            <a:avLst/>
          </a:prstGeom>
          <a:solidFill>
            <a:schemeClr val="accent5"/>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ZA" sz="2400" b="0" i="0" u="none" strike="noStrike" cap="none" normalizeH="0" baseline="0" dirty="0" smtClean="0">
                <a:ln>
                  <a:noFill/>
                </a:ln>
                <a:solidFill>
                  <a:schemeClr val="tx1"/>
                </a:solidFill>
                <a:effectLst/>
                <a:latin typeface="+mj-lt"/>
              </a:rPr>
              <a:t>MUNICIPALITY</a:t>
            </a:r>
          </a:p>
          <a:p>
            <a:pPr marL="0" marR="0" indent="0" algn="ctr" defTabSz="914400" rtl="0" eaLnBrk="1" fontAlgn="base" latinLnBrk="0" hangingPunct="1">
              <a:lnSpc>
                <a:spcPct val="100000"/>
              </a:lnSpc>
              <a:spcBef>
                <a:spcPct val="0"/>
              </a:spcBef>
              <a:spcAft>
                <a:spcPct val="0"/>
              </a:spcAft>
              <a:buClrTx/>
              <a:buSzTx/>
              <a:buFontTx/>
              <a:buNone/>
              <a:tabLst/>
            </a:pPr>
            <a:r>
              <a:rPr lang="en-ZA" sz="1800" dirty="0" smtClean="0">
                <a:effectLst/>
                <a:latin typeface="+mj-lt"/>
              </a:rPr>
              <a:t>Settlement types</a:t>
            </a:r>
            <a:endParaRPr kumimoji="0" lang="en-ZA" sz="1800" b="0" i="0" u="none" strike="noStrike" cap="none" normalizeH="0" baseline="0" dirty="0" smtClean="0">
              <a:ln>
                <a:noFill/>
              </a:ln>
              <a:solidFill>
                <a:schemeClr val="tx1"/>
              </a:solidFill>
              <a:effectLst/>
              <a:latin typeface="+mj-lt"/>
            </a:endParaRPr>
          </a:p>
        </p:txBody>
      </p:sp>
      <p:graphicFrame>
        <p:nvGraphicFramePr>
          <p:cNvPr id="7" name="Diagram 6"/>
          <p:cNvGraphicFramePr/>
          <p:nvPr>
            <p:extLst>
              <p:ext uri="{D42A27DB-BD31-4B8C-83A1-F6EECF244321}">
                <p14:modId xmlns:p14="http://schemas.microsoft.com/office/powerpoint/2010/main" val="2338049807"/>
              </p:ext>
            </p:extLst>
          </p:nvPr>
        </p:nvGraphicFramePr>
        <p:xfrm>
          <a:off x="924272"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4F163B84-BBFB-4281-852F-AA42CB68DCC8}" type="slidenum">
              <a:rPr lang="en-US" smtClean="0"/>
              <a:pPr/>
              <a:t>53</a:t>
            </a:fld>
            <a:endParaRPr lang="en-US" dirty="0"/>
          </a:p>
        </p:txBody>
      </p:sp>
      <p:sp>
        <p:nvSpPr>
          <p:cNvPr id="10" name="Curved Down Arrow 9"/>
          <p:cNvSpPr/>
          <p:nvPr/>
        </p:nvSpPr>
        <p:spPr bwMode="auto">
          <a:xfrm>
            <a:off x="1475656" y="260648"/>
            <a:ext cx="4968552" cy="1368152"/>
          </a:xfrm>
          <a:prstGeom prst="curvedDownArrow">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1" name="Curved Down Arrow 10"/>
          <p:cNvSpPr/>
          <p:nvPr/>
        </p:nvSpPr>
        <p:spPr bwMode="auto">
          <a:xfrm rot="10800000">
            <a:off x="1439673" y="5013176"/>
            <a:ext cx="4968552" cy="1368152"/>
          </a:xfrm>
          <a:prstGeom prst="curvedDownArrow">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2" name="Right Arrow 11"/>
          <p:cNvSpPr/>
          <p:nvPr/>
        </p:nvSpPr>
        <p:spPr bwMode="auto">
          <a:xfrm>
            <a:off x="1126126" y="3455253"/>
            <a:ext cx="756104" cy="252028"/>
          </a:xfrm>
          <a:prstGeom prst="rightArrow">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3" name="Right Arrow 12"/>
          <p:cNvSpPr/>
          <p:nvPr/>
        </p:nvSpPr>
        <p:spPr bwMode="auto">
          <a:xfrm>
            <a:off x="1130580" y="3080229"/>
            <a:ext cx="756104" cy="252028"/>
          </a:xfrm>
          <a:prstGeom prst="rightArrow">
            <a:avLst/>
          </a:prstGeom>
          <a:solidFill>
            <a:schemeClr val="accent3"/>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4" name="Right Arrow 13"/>
          <p:cNvSpPr/>
          <p:nvPr/>
        </p:nvSpPr>
        <p:spPr bwMode="auto">
          <a:xfrm>
            <a:off x="1126126" y="2335471"/>
            <a:ext cx="756104" cy="252028"/>
          </a:xfrm>
          <a:prstGeom prst="rightArrow">
            <a:avLst/>
          </a:prstGeom>
          <a:solidFill>
            <a:schemeClr val="accent1"/>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5" name="Right Arrow 14"/>
          <p:cNvSpPr/>
          <p:nvPr/>
        </p:nvSpPr>
        <p:spPr bwMode="auto">
          <a:xfrm>
            <a:off x="1122391" y="3834347"/>
            <a:ext cx="756104" cy="252028"/>
          </a:xfrm>
          <a:prstGeom prst="rightArrow">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6" name="Right Arrow 15"/>
          <p:cNvSpPr/>
          <p:nvPr/>
        </p:nvSpPr>
        <p:spPr bwMode="auto">
          <a:xfrm>
            <a:off x="1122391" y="4201879"/>
            <a:ext cx="756104" cy="252028"/>
          </a:xfrm>
          <a:prstGeom prst="rightArrow">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7" name="Right Arrow 16"/>
          <p:cNvSpPr/>
          <p:nvPr/>
        </p:nvSpPr>
        <p:spPr bwMode="auto">
          <a:xfrm>
            <a:off x="1122391" y="4555760"/>
            <a:ext cx="756104" cy="252028"/>
          </a:xfrm>
          <a:prstGeom prst="rightArrow">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8" name="Right Arrow 17"/>
          <p:cNvSpPr/>
          <p:nvPr/>
        </p:nvSpPr>
        <p:spPr bwMode="auto">
          <a:xfrm>
            <a:off x="1136636" y="2708117"/>
            <a:ext cx="756104" cy="252028"/>
          </a:xfrm>
          <a:prstGeom prst="rightArrow">
            <a:avLst/>
          </a:prstGeom>
          <a:solidFill>
            <a:schemeClr val="accent1"/>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19" name="Right Arrow 18"/>
          <p:cNvSpPr/>
          <p:nvPr/>
        </p:nvSpPr>
        <p:spPr bwMode="auto">
          <a:xfrm>
            <a:off x="1139644" y="1971491"/>
            <a:ext cx="756104" cy="252028"/>
          </a:xfrm>
          <a:prstGeom prst="rightArrow">
            <a:avLst/>
          </a:prstGeom>
          <a:solidFill>
            <a:schemeClr val="accent1"/>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23" name="Right Arrow 22"/>
          <p:cNvSpPr/>
          <p:nvPr/>
        </p:nvSpPr>
        <p:spPr bwMode="auto">
          <a:xfrm>
            <a:off x="5935698" y="3092376"/>
            <a:ext cx="612000" cy="252028"/>
          </a:xfrm>
          <a:prstGeom prst="rightArrow">
            <a:avLst/>
          </a:prstGeom>
          <a:solidFill>
            <a:schemeClr val="accent5"/>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24" name="Right Arrow 23"/>
          <p:cNvSpPr/>
          <p:nvPr/>
        </p:nvSpPr>
        <p:spPr bwMode="auto">
          <a:xfrm>
            <a:off x="5940152" y="2717352"/>
            <a:ext cx="612000" cy="252028"/>
          </a:xfrm>
          <a:prstGeom prst="rightArrow">
            <a:avLst/>
          </a:prstGeom>
          <a:solidFill>
            <a:schemeClr val="accent5"/>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25" name="Right Arrow 24"/>
          <p:cNvSpPr/>
          <p:nvPr/>
        </p:nvSpPr>
        <p:spPr bwMode="auto">
          <a:xfrm>
            <a:off x="5931963" y="3471470"/>
            <a:ext cx="612000" cy="252028"/>
          </a:xfrm>
          <a:prstGeom prst="rightArrow">
            <a:avLst/>
          </a:prstGeom>
          <a:solidFill>
            <a:schemeClr val="accent5"/>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21" name="Right Arrow 20"/>
          <p:cNvSpPr/>
          <p:nvPr/>
        </p:nvSpPr>
        <p:spPr bwMode="auto">
          <a:xfrm rot="8904019">
            <a:off x="6246284" y="1300265"/>
            <a:ext cx="971913" cy="1168653"/>
          </a:xfrm>
          <a:prstGeom prst="rightArrow">
            <a:avLst/>
          </a:prstGeom>
          <a:solidFill>
            <a:srgbClr val="C3C3C2"/>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22" name="Right Arrow 21"/>
          <p:cNvSpPr/>
          <p:nvPr/>
        </p:nvSpPr>
        <p:spPr bwMode="auto">
          <a:xfrm rot="13044328">
            <a:off x="6297398" y="3957522"/>
            <a:ext cx="971913" cy="1168653"/>
          </a:xfrm>
          <a:prstGeom prst="rightArrow">
            <a:avLst/>
          </a:prstGeom>
          <a:solidFill>
            <a:schemeClr val="accent2">
              <a:lumMod val="40000"/>
              <a:lumOff val="60000"/>
            </a:schemeClr>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outerShdw blurRad="38100" dist="38100" dir="2700000" algn="tl">
                  <a:srgbClr val="000000">
                    <a:alpha val="43137"/>
                  </a:srgbClr>
                </a:outerShdw>
              </a:effectLst>
              <a:latin typeface="Lucida Sans" pitchFamily="34" charset="0"/>
            </a:endParaRPr>
          </a:p>
        </p:txBody>
      </p:sp>
      <p:sp>
        <p:nvSpPr>
          <p:cNvPr id="27" name="Rectangle 26"/>
          <p:cNvSpPr/>
          <p:nvPr/>
        </p:nvSpPr>
        <p:spPr bwMode="auto">
          <a:xfrm>
            <a:off x="2915836" y="505149"/>
            <a:ext cx="2016224" cy="439575"/>
          </a:xfrm>
          <a:prstGeom prst="rect">
            <a:avLst/>
          </a:prstGeom>
          <a:no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ZA" sz="2400" b="0" i="0" u="none" strike="noStrike" cap="none" normalizeH="0" baseline="0" dirty="0" smtClean="0">
                <a:ln>
                  <a:noFill/>
                </a:ln>
                <a:solidFill>
                  <a:schemeClr val="tx1"/>
                </a:solidFill>
                <a:effectLst/>
                <a:latin typeface="+mj-lt"/>
              </a:rPr>
              <a:t>TECHNICAL DATA</a:t>
            </a:r>
          </a:p>
        </p:txBody>
      </p:sp>
      <p:sp>
        <p:nvSpPr>
          <p:cNvPr id="29" name="Rectangle 28"/>
          <p:cNvSpPr/>
          <p:nvPr/>
        </p:nvSpPr>
        <p:spPr bwMode="auto">
          <a:xfrm>
            <a:off x="2951820" y="5697252"/>
            <a:ext cx="2016224" cy="439575"/>
          </a:xfrm>
          <a:prstGeom prst="rect">
            <a:avLst/>
          </a:prstGeom>
          <a:no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ZA" sz="2400" b="0" i="0" u="none" strike="noStrike" cap="none" normalizeH="0" baseline="0" dirty="0" smtClean="0">
                <a:ln>
                  <a:noFill/>
                </a:ln>
                <a:solidFill>
                  <a:schemeClr val="tx1"/>
                </a:solidFill>
                <a:effectLst/>
                <a:latin typeface="+mj-lt"/>
              </a:rPr>
              <a:t>BUDGET</a:t>
            </a:r>
          </a:p>
        </p:txBody>
      </p:sp>
      <p:sp>
        <p:nvSpPr>
          <p:cNvPr id="3" name="Rounded Rectangle 2"/>
          <p:cNvSpPr/>
          <p:nvPr/>
        </p:nvSpPr>
        <p:spPr bwMode="auto">
          <a:xfrm>
            <a:off x="69404" y="1934577"/>
            <a:ext cx="1512000" cy="288000"/>
          </a:xfrm>
          <a:prstGeom prst="roundRect">
            <a:avLst/>
          </a:prstGeom>
          <a:solidFill>
            <a:schemeClr val="accent1"/>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ZA" sz="1400" b="0" i="0" u="none" strike="noStrike" cap="none" normalizeH="0" baseline="0" dirty="0" smtClean="0">
                <a:ln>
                  <a:noFill/>
                </a:ln>
                <a:solidFill>
                  <a:schemeClr val="accent4"/>
                </a:solidFill>
                <a:effectLst/>
                <a:latin typeface="+mj-lt"/>
              </a:rPr>
              <a:t>PROVIDERS</a:t>
            </a:r>
          </a:p>
        </p:txBody>
      </p:sp>
      <p:sp>
        <p:nvSpPr>
          <p:cNvPr id="38" name="Rounded Rectangle 37"/>
          <p:cNvSpPr/>
          <p:nvPr/>
        </p:nvSpPr>
        <p:spPr bwMode="auto">
          <a:xfrm>
            <a:off x="82870" y="2299499"/>
            <a:ext cx="1512000" cy="288000"/>
          </a:xfrm>
          <a:prstGeom prst="roundRect">
            <a:avLst/>
          </a:prstGeom>
          <a:solidFill>
            <a:schemeClr val="accent1"/>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SERVICE LEVELS</a:t>
            </a:r>
            <a:endParaRPr kumimoji="0" lang="en-ZA" sz="1400" b="0" i="0" u="none" strike="noStrike" cap="none" normalizeH="0" baseline="0" dirty="0" smtClean="0">
              <a:ln>
                <a:noFill/>
              </a:ln>
              <a:solidFill>
                <a:schemeClr val="accent4"/>
              </a:solidFill>
              <a:effectLst/>
              <a:latin typeface="+mj-lt"/>
            </a:endParaRPr>
          </a:p>
        </p:txBody>
      </p:sp>
      <p:sp>
        <p:nvSpPr>
          <p:cNvPr id="39" name="Rounded Rectangle 38"/>
          <p:cNvSpPr/>
          <p:nvPr/>
        </p:nvSpPr>
        <p:spPr bwMode="auto">
          <a:xfrm>
            <a:off x="83451" y="2681817"/>
            <a:ext cx="1512000" cy="288000"/>
          </a:xfrm>
          <a:prstGeom prst="roundRect">
            <a:avLst/>
          </a:prstGeom>
          <a:solidFill>
            <a:schemeClr val="accent1"/>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ZA" sz="1400" b="0" i="0" u="none" strike="noStrike" cap="none" normalizeH="0" baseline="0" dirty="0" smtClean="0">
                <a:ln>
                  <a:noFill/>
                </a:ln>
                <a:solidFill>
                  <a:schemeClr val="accent4"/>
                </a:solidFill>
                <a:effectLst/>
                <a:latin typeface="+mj-lt"/>
              </a:rPr>
              <a:t>CONSUMPTION</a:t>
            </a:r>
          </a:p>
        </p:txBody>
      </p:sp>
      <p:sp>
        <p:nvSpPr>
          <p:cNvPr id="40" name="Rounded Rectangle 39"/>
          <p:cNvSpPr/>
          <p:nvPr/>
        </p:nvSpPr>
        <p:spPr bwMode="auto">
          <a:xfrm>
            <a:off x="94750" y="3044257"/>
            <a:ext cx="1512000" cy="288000"/>
          </a:xfrm>
          <a:prstGeom prst="roundRect">
            <a:avLst/>
          </a:prstGeom>
          <a:solidFill>
            <a:schemeClr val="accent3"/>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UNIT COSTS</a:t>
            </a:r>
            <a:endParaRPr kumimoji="0" lang="en-ZA" sz="1400" b="0" i="0" u="none" strike="noStrike" cap="none" normalizeH="0" baseline="0" dirty="0" smtClean="0">
              <a:ln>
                <a:noFill/>
              </a:ln>
              <a:solidFill>
                <a:schemeClr val="accent4"/>
              </a:solidFill>
              <a:effectLst/>
              <a:latin typeface="+mj-lt"/>
            </a:endParaRPr>
          </a:p>
        </p:txBody>
      </p:sp>
      <p:sp>
        <p:nvSpPr>
          <p:cNvPr id="41" name="Rounded Rectangle 40"/>
          <p:cNvSpPr/>
          <p:nvPr/>
        </p:nvSpPr>
        <p:spPr bwMode="auto">
          <a:xfrm>
            <a:off x="73976" y="3419281"/>
            <a:ext cx="1512000" cy="288000"/>
          </a:xfrm>
          <a:prstGeom prst="roundRect">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ZA" sz="1400" b="0" i="0" u="none" strike="noStrike" cap="none" normalizeH="0" baseline="0" dirty="0" smtClean="0">
                <a:ln>
                  <a:noFill/>
                </a:ln>
                <a:solidFill>
                  <a:schemeClr val="accent4"/>
                </a:solidFill>
                <a:effectLst/>
                <a:latin typeface="+mj-lt"/>
              </a:rPr>
              <a:t>INDIGENCE POL.</a:t>
            </a:r>
          </a:p>
        </p:txBody>
      </p:sp>
      <p:sp>
        <p:nvSpPr>
          <p:cNvPr id="42" name="Rounded Rectangle 41"/>
          <p:cNvSpPr/>
          <p:nvPr/>
        </p:nvSpPr>
        <p:spPr bwMode="auto">
          <a:xfrm>
            <a:off x="73976" y="3816361"/>
            <a:ext cx="1512000" cy="288000"/>
          </a:xfrm>
          <a:prstGeom prst="roundRect">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ZA" sz="1400" b="0" i="0" u="none" strike="noStrike" cap="none" normalizeH="0" baseline="0" dirty="0" smtClean="0">
                <a:ln>
                  <a:noFill/>
                </a:ln>
                <a:solidFill>
                  <a:schemeClr val="accent4"/>
                </a:solidFill>
                <a:effectLst/>
                <a:latin typeface="+mj-lt"/>
              </a:rPr>
              <a:t>SUBSIDIES</a:t>
            </a:r>
          </a:p>
        </p:txBody>
      </p:sp>
      <p:sp>
        <p:nvSpPr>
          <p:cNvPr id="43" name="Rounded Rectangle 42"/>
          <p:cNvSpPr/>
          <p:nvPr/>
        </p:nvSpPr>
        <p:spPr bwMode="auto">
          <a:xfrm>
            <a:off x="94191" y="4201879"/>
            <a:ext cx="1512000" cy="288000"/>
          </a:xfrm>
          <a:prstGeom prst="roundRect">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ZA" sz="1400" b="0" i="0" u="none" strike="noStrike" cap="none" normalizeH="0" baseline="0" dirty="0" smtClean="0">
                <a:ln>
                  <a:noFill/>
                </a:ln>
                <a:solidFill>
                  <a:schemeClr val="accent4"/>
                </a:solidFill>
                <a:effectLst/>
                <a:latin typeface="+mj-lt"/>
              </a:rPr>
              <a:t>ASSETS</a:t>
            </a:r>
          </a:p>
        </p:txBody>
      </p:sp>
      <p:sp>
        <p:nvSpPr>
          <p:cNvPr id="44" name="Rounded Rectangle 43"/>
          <p:cNvSpPr/>
          <p:nvPr/>
        </p:nvSpPr>
        <p:spPr bwMode="auto">
          <a:xfrm>
            <a:off x="94191" y="4555760"/>
            <a:ext cx="1512000" cy="288000"/>
          </a:xfrm>
          <a:prstGeom prst="roundRect">
            <a:avLst/>
          </a:prstGeom>
          <a:solidFill>
            <a:schemeClr val="accent6">
              <a:lumMod val="60000"/>
              <a:lumOff val="4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ZA" sz="1400" b="0" i="0" u="none" strike="noStrike" cap="none" normalizeH="0" baseline="0" dirty="0" smtClean="0">
                <a:ln>
                  <a:noFill/>
                </a:ln>
                <a:solidFill>
                  <a:schemeClr val="accent4"/>
                </a:solidFill>
                <a:effectLst/>
                <a:latin typeface="+mj-lt"/>
              </a:rPr>
              <a:t>FINANCE STRAT.</a:t>
            </a:r>
          </a:p>
        </p:txBody>
      </p:sp>
      <p:sp>
        <p:nvSpPr>
          <p:cNvPr id="47" name="Rounded Rectangle 46"/>
          <p:cNvSpPr/>
          <p:nvPr/>
        </p:nvSpPr>
        <p:spPr bwMode="auto">
          <a:xfrm>
            <a:off x="6554318" y="2672145"/>
            <a:ext cx="1152000" cy="288000"/>
          </a:xfrm>
          <a:prstGeom prst="roundRect">
            <a:avLst/>
          </a:prstGeom>
          <a:solidFill>
            <a:schemeClr val="accent3"/>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OP COST</a:t>
            </a:r>
            <a:endParaRPr kumimoji="0" lang="en-ZA" sz="1400" b="0" i="0" u="none" strike="noStrike" cap="none" normalizeH="0" baseline="0" dirty="0" smtClean="0">
              <a:ln>
                <a:noFill/>
              </a:ln>
              <a:solidFill>
                <a:schemeClr val="accent4"/>
              </a:solidFill>
              <a:effectLst/>
              <a:latin typeface="+mj-lt"/>
            </a:endParaRPr>
          </a:p>
        </p:txBody>
      </p:sp>
      <p:sp>
        <p:nvSpPr>
          <p:cNvPr id="48" name="Rounded Rectangle 47"/>
          <p:cNvSpPr/>
          <p:nvPr/>
        </p:nvSpPr>
        <p:spPr bwMode="auto">
          <a:xfrm>
            <a:off x="6554316" y="3074390"/>
            <a:ext cx="1152000" cy="288000"/>
          </a:xfrm>
          <a:prstGeom prst="roundRect">
            <a:avLst/>
          </a:prstGeom>
          <a:solidFill>
            <a:schemeClr val="accent3"/>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CAP COST</a:t>
            </a:r>
            <a:endParaRPr kumimoji="0" lang="en-ZA" sz="1400" b="0" i="0" u="none" strike="noStrike" cap="none" normalizeH="0" baseline="0" dirty="0" smtClean="0">
              <a:ln>
                <a:noFill/>
              </a:ln>
              <a:solidFill>
                <a:schemeClr val="accent4"/>
              </a:solidFill>
              <a:effectLst/>
              <a:latin typeface="+mj-lt"/>
            </a:endParaRPr>
          </a:p>
        </p:txBody>
      </p:sp>
      <p:sp>
        <p:nvSpPr>
          <p:cNvPr id="49" name="Rounded Rectangle 48"/>
          <p:cNvSpPr/>
          <p:nvPr/>
        </p:nvSpPr>
        <p:spPr bwMode="auto">
          <a:xfrm>
            <a:off x="6554317" y="3453484"/>
            <a:ext cx="1152000" cy="288000"/>
          </a:xfrm>
          <a:prstGeom prst="roundRect">
            <a:avLst/>
          </a:prstGeom>
          <a:solidFill>
            <a:schemeClr val="accent3"/>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RESOURCES</a:t>
            </a:r>
            <a:endParaRPr kumimoji="0" lang="en-ZA" sz="1400" b="0" i="0" u="none" strike="noStrike" cap="none" normalizeH="0" baseline="0" dirty="0" smtClean="0">
              <a:ln>
                <a:noFill/>
              </a:ln>
              <a:solidFill>
                <a:schemeClr val="accent4"/>
              </a:solidFill>
              <a:effectLst/>
              <a:latin typeface="+mj-lt"/>
            </a:endParaRPr>
          </a:p>
        </p:txBody>
      </p:sp>
      <p:sp>
        <p:nvSpPr>
          <p:cNvPr id="50" name="Rounded Rectangle 49"/>
          <p:cNvSpPr/>
          <p:nvPr/>
        </p:nvSpPr>
        <p:spPr bwMode="auto">
          <a:xfrm>
            <a:off x="6876256" y="764736"/>
            <a:ext cx="2181134" cy="288000"/>
          </a:xfrm>
          <a:prstGeom prst="roundRect">
            <a:avLst/>
          </a:prstGeom>
          <a:solidFill>
            <a:srgbClr val="C3C3C2"/>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DEMOGRAPHIC GROWTH</a:t>
            </a:r>
            <a:endParaRPr kumimoji="0" lang="en-ZA" sz="1400" b="0" i="0" u="none" strike="noStrike" cap="none" normalizeH="0" baseline="0" dirty="0" smtClean="0">
              <a:ln>
                <a:noFill/>
              </a:ln>
              <a:solidFill>
                <a:schemeClr val="accent4"/>
              </a:solidFill>
              <a:effectLst/>
              <a:latin typeface="+mj-lt"/>
            </a:endParaRPr>
          </a:p>
        </p:txBody>
      </p:sp>
      <p:sp>
        <p:nvSpPr>
          <p:cNvPr id="51" name="Rounded Rectangle 50"/>
          <p:cNvSpPr/>
          <p:nvPr/>
        </p:nvSpPr>
        <p:spPr bwMode="auto">
          <a:xfrm>
            <a:off x="7188994" y="1184052"/>
            <a:ext cx="1872000" cy="288000"/>
          </a:xfrm>
          <a:prstGeom prst="roundRect">
            <a:avLst/>
          </a:prstGeom>
          <a:solidFill>
            <a:srgbClr val="C3C3C2"/>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ECONOMIC GROWTH</a:t>
            </a:r>
            <a:endParaRPr kumimoji="0" lang="en-ZA" sz="1400" b="0" i="0" u="none" strike="noStrike" cap="none" normalizeH="0" baseline="0" dirty="0" smtClean="0">
              <a:ln>
                <a:noFill/>
              </a:ln>
              <a:solidFill>
                <a:schemeClr val="accent4"/>
              </a:solidFill>
              <a:effectLst/>
              <a:latin typeface="+mj-lt"/>
            </a:endParaRPr>
          </a:p>
        </p:txBody>
      </p:sp>
      <p:sp>
        <p:nvSpPr>
          <p:cNvPr id="52" name="Rounded Rectangle 51"/>
          <p:cNvSpPr/>
          <p:nvPr/>
        </p:nvSpPr>
        <p:spPr bwMode="auto">
          <a:xfrm>
            <a:off x="7346882" y="1988872"/>
            <a:ext cx="1689614" cy="288000"/>
          </a:xfrm>
          <a:prstGeom prst="roundRect">
            <a:avLst/>
          </a:prstGeom>
          <a:solidFill>
            <a:srgbClr val="C3C3C2"/>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SERVICE DELIVERY</a:t>
            </a:r>
            <a:endParaRPr kumimoji="0" lang="en-ZA" sz="1400" b="0" i="0" u="none" strike="noStrike" cap="none" normalizeH="0" baseline="0" dirty="0" smtClean="0">
              <a:ln>
                <a:noFill/>
              </a:ln>
              <a:solidFill>
                <a:schemeClr val="accent4"/>
              </a:solidFill>
              <a:effectLst/>
              <a:latin typeface="+mj-lt"/>
            </a:endParaRPr>
          </a:p>
        </p:txBody>
      </p:sp>
      <p:sp>
        <p:nvSpPr>
          <p:cNvPr id="53" name="Rounded Rectangle 52"/>
          <p:cNvSpPr/>
          <p:nvPr/>
        </p:nvSpPr>
        <p:spPr bwMode="auto">
          <a:xfrm>
            <a:off x="7807672" y="4549033"/>
            <a:ext cx="1228823" cy="276757"/>
          </a:xfrm>
          <a:prstGeom prst="roundRect">
            <a:avLst/>
          </a:prstGeom>
          <a:solidFill>
            <a:schemeClr val="accent2">
              <a:lumMod val="40000"/>
              <a:lumOff val="6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SUBSIDIES</a:t>
            </a:r>
            <a:endParaRPr kumimoji="0" lang="en-ZA" sz="1400" b="0" i="0" u="none" strike="noStrike" cap="none" normalizeH="0" baseline="0" dirty="0" smtClean="0">
              <a:ln>
                <a:noFill/>
              </a:ln>
              <a:solidFill>
                <a:schemeClr val="accent4"/>
              </a:solidFill>
              <a:effectLst/>
              <a:latin typeface="+mj-lt"/>
            </a:endParaRPr>
          </a:p>
        </p:txBody>
      </p:sp>
      <p:sp>
        <p:nvSpPr>
          <p:cNvPr id="54" name="Rounded Rectangle 53"/>
          <p:cNvSpPr/>
          <p:nvPr/>
        </p:nvSpPr>
        <p:spPr bwMode="auto">
          <a:xfrm>
            <a:off x="8053784" y="4150893"/>
            <a:ext cx="971600" cy="260819"/>
          </a:xfrm>
          <a:prstGeom prst="roundRect">
            <a:avLst/>
          </a:prstGeom>
          <a:solidFill>
            <a:schemeClr val="accent2">
              <a:lumMod val="40000"/>
              <a:lumOff val="6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TARIFFS</a:t>
            </a:r>
            <a:endParaRPr kumimoji="0" lang="en-ZA" sz="1400" b="0" i="0" u="none" strike="noStrike" cap="none" normalizeH="0" baseline="0" dirty="0" smtClean="0">
              <a:ln>
                <a:noFill/>
              </a:ln>
              <a:solidFill>
                <a:schemeClr val="accent4"/>
              </a:solidFill>
              <a:effectLst/>
              <a:latin typeface="+mj-lt"/>
            </a:endParaRPr>
          </a:p>
        </p:txBody>
      </p:sp>
      <p:sp>
        <p:nvSpPr>
          <p:cNvPr id="55" name="Rounded Rectangle 54"/>
          <p:cNvSpPr/>
          <p:nvPr/>
        </p:nvSpPr>
        <p:spPr bwMode="auto">
          <a:xfrm>
            <a:off x="7526394" y="4968381"/>
            <a:ext cx="1510102" cy="260819"/>
          </a:xfrm>
          <a:prstGeom prst="roundRect">
            <a:avLst/>
          </a:prstGeom>
          <a:solidFill>
            <a:schemeClr val="accent2">
              <a:lumMod val="40000"/>
              <a:lumOff val="6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COSTS</a:t>
            </a:r>
            <a:endParaRPr kumimoji="0" lang="en-ZA" sz="1400" b="0" i="0" u="none" strike="noStrike" cap="none" normalizeH="0" baseline="0" dirty="0" smtClean="0">
              <a:ln>
                <a:noFill/>
              </a:ln>
              <a:solidFill>
                <a:schemeClr val="accent4"/>
              </a:solidFill>
              <a:effectLst/>
              <a:latin typeface="+mj-lt"/>
            </a:endParaRPr>
          </a:p>
        </p:txBody>
      </p:sp>
      <p:sp>
        <p:nvSpPr>
          <p:cNvPr id="56" name="Rounded Rectangle 55"/>
          <p:cNvSpPr/>
          <p:nvPr/>
        </p:nvSpPr>
        <p:spPr bwMode="auto">
          <a:xfrm>
            <a:off x="7507445" y="1594892"/>
            <a:ext cx="1548000" cy="260819"/>
          </a:xfrm>
          <a:prstGeom prst="roundRect">
            <a:avLst/>
          </a:prstGeom>
          <a:solidFill>
            <a:srgbClr val="C3C3C2"/>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DEMAND MAN.</a:t>
            </a:r>
            <a:endParaRPr kumimoji="0" lang="en-ZA" sz="1400" b="0" i="0" u="none" strike="noStrike" cap="none" normalizeH="0" baseline="0" dirty="0" smtClean="0">
              <a:ln>
                <a:noFill/>
              </a:ln>
              <a:solidFill>
                <a:schemeClr val="accent4"/>
              </a:solidFill>
              <a:effectLst/>
              <a:latin typeface="+mj-lt"/>
            </a:endParaRPr>
          </a:p>
        </p:txBody>
      </p:sp>
      <p:sp>
        <p:nvSpPr>
          <p:cNvPr id="57" name="Rounded Rectangle 56"/>
          <p:cNvSpPr/>
          <p:nvPr/>
        </p:nvSpPr>
        <p:spPr bwMode="auto">
          <a:xfrm>
            <a:off x="7092280" y="5400429"/>
            <a:ext cx="1944000" cy="260819"/>
          </a:xfrm>
          <a:prstGeom prst="roundRect">
            <a:avLst/>
          </a:prstGeom>
          <a:solidFill>
            <a:schemeClr val="accent2">
              <a:lumMod val="40000"/>
              <a:lumOff val="60000"/>
            </a:schemeClr>
          </a:solidFill>
          <a:ln w="12700" cap="sq"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ZA" sz="1400" dirty="0" smtClean="0">
                <a:solidFill>
                  <a:schemeClr val="accent4"/>
                </a:solidFill>
                <a:effectLst/>
                <a:latin typeface="+mj-lt"/>
              </a:rPr>
              <a:t>FINANCING STRATEGY</a:t>
            </a:r>
            <a:endParaRPr kumimoji="0" lang="en-ZA" sz="1400" b="0" i="0" u="none" strike="noStrike" cap="none" normalizeH="0" baseline="0" dirty="0" smtClean="0">
              <a:ln>
                <a:noFill/>
              </a:ln>
              <a:solidFill>
                <a:schemeClr val="accent4"/>
              </a:solidFill>
              <a:effectLst/>
              <a:latin typeface="+mj-lt"/>
            </a:endParaRPr>
          </a:p>
        </p:txBody>
      </p:sp>
    </p:spTree>
    <p:extLst>
      <p:ext uri="{BB962C8B-B14F-4D97-AF65-F5344CB8AC3E}">
        <p14:creationId xmlns:p14="http://schemas.microsoft.com/office/powerpoint/2010/main" val="189672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7"/>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51"/>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56"/>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52"/>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22"/>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4"/>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5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55"/>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7" grpId="0">
        <p:bldAsOne/>
      </p:bldGraphic>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3" grpId="0" animBg="1"/>
      <p:bldP spid="24" grpId="0" animBg="1"/>
      <p:bldP spid="25" grpId="0" animBg="1"/>
      <p:bldP spid="21" grpId="0" animBg="1"/>
      <p:bldP spid="22" grpId="0" animBg="1"/>
      <p:bldP spid="27" grpId="0"/>
      <p:bldP spid="29" grpId="0"/>
      <p:bldP spid="3" grpId="0" animBg="1"/>
      <p:bldP spid="38" grpId="0" animBg="1"/>
      <p:bldP spid="39" grpId="0" animBg="1"/>
      <p:bldP spid="40" grpId="0" animBg="1"/>
      <p:bldP spid="41" grpId="0" animBg="1"/>
      <p:bldP spid="42" grpId="0" animBg="1"/>
      <p:bldP spid="43" grpId="0" animBg="1"/>
      <p:bldP spid="44"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rotWithShape="1">
          <a:blip r:embed="rId2" cstate="print"/>
          <a:srcRect t="7158" r="2546"/>
          <a:stretch/>
        </p:blipFill>
        <p:spPr bwMode="auto">
          <a:xfrm>
            <a:off x="-36512" y="1250280"/>
            <a:ext cx="9078272" cy="5419080"/>
          </a:xfrm>
          <a:prstGeom prst="rect">
            <a:avLst/>
          </a:prstGeom>
          <a:noFill/>
          <a:ln w="9525">
            <a:noFill/>
            <a:miter lim="800000"/>
            <a:headEnd/>
            <a:tailEnd/>
          </a:ln>
          <a:effectLst/>
        </p:spPr>
      </p:pic>
      <p:sp>
        <p:nvSpPr>
          <p:cNvPr id="2" name="Title 1"/>
          <p:cNvSpPr>
            <a:spLocks noGrp="1"/>
          </p:cNvSpPr>
          <p:nvPr>
            <p:ph type="title"/>
          </p:nvPr>
        </p:nvSpPr>
        <p:spPr>
          <a:xfrm>
            <a:off x="387824" y="0"/>
            <a:ext cx="8229600" cy="908720"/>
          </a:xfrm>
        </p:spPr>
        <p:txBody>
          <a:bodyPr/>
          <a:lstStyle/>
          <a:p>
            <a:r>
              <a:rPr lang="en-ZA" dirty="0" smtClean="0"/>
              <a:t>Projected capital expenditure</a:t>
            </a:r>
            <a:endParaRPr lang="en-ZA" dirty="0"/>
          </a:p>
        </p:txBody>
      </p:sp>
      <p:sp>
        <p:nvSpPr>
          <p:cNvPr id="3" name="Content Placeholder 2"/>
          <p:cNvSpPr>
            <a:spLocks noGrp="1"/>
          </p:cNvSpPr>
          <p:nvPr>
            <p:ph idx="1"/>
          </p:nvPr>
        </p:nvSpPr>
        <p:spPr>
          <a:xfrm>
            <a:off x="1318940" y="1421284"/>
            <a:ext cx="8219256" cy="1526795"/>
          </a:xfrm>
        </p:spPr>
        <p:txBody>
          <a:bodyPr/>
          <a:lstStyle/>
          <a:p>
            <a:pPr marL="0" indent="0">
              <a:buNone/>
            </a:pPr>
            <a:r>
              <a:rPr lang="en-ZA" dirty="0">
                <a:solidFill>
                  <a:schemeClr val="tx2"/>
                </a:solidFill>
              </a:rPr>
              <a:t>R21 billion in </a:t>
            </a:r>
            <a:r>
              <a:rPr lang="en-ZA" dirty="0" smtClean="0">
                <a:solidFill>
                  <a:schemeClr val="tx2"/>
                </a:solidFill>
              </a:rPr>
              <a:t>over </a:t>
            </a:r>
            <a:r>
              <a:rPr lang="en-ZA" dirty="0">
                <a:solidFill>
                  <a:schemeClr val="tx2"/>
                </a:solidFill>
              </a:rPr>
              <a:t>10 </a:t>
            </a:r>
            <a:r>
              <a:rPr lang="en-ZA" dirty="0" err="1" smtClean="0">
                <a:solidFill>
                  <a:schemeClr val="tx2"/>
                </a:solidFill>
              </a:rPr>
              <a:t>yrs</a:t>
            </a:r>
            <a:r>
              <a:rPr lang="en-ZA" dirty="0" smtClean="0">
                <a:solidFill>
                  <a:schemeClr val="tx2"/>
                </a:solidFill>
              </a:rPr>
              <a:t> - 55% </a:t>
            </a:r>
            <a:r>
              <a:rPr lang="en-ZA" dirty="0">
                <a:solidFill>
                  <a:schemeClr val="tx2"/>
                </a:solidFill>
              </a:rPr>
              <a:t>for rehabilitation</a:t>
            </a:r>
          </a:p>
          <a:p>
            <a:endParaRPr lang="en-ZA" dirty="0">
              <a:solidFill>
                <a:schemeClr val="tx2"/>
              </a:solidFill>
            </a:endParaRPr>
          </a:p>
        </p:txBody>
      </p:sp>
      <p:sp>
        <p:nvSpPr>
          <p:cNvPr id="4" name="Slide Number Placeholder 3"/>
          <p:cNvSpPr>
            <a:spLocks noGrp="1"/>
          </p:cNvSpPr>
          <p:nvPr>
            <p:ph type="sldNum" sz="quarter" idx="12"/>
          </p:nvPr>
        </p:nvSpPr>
        <p:spPr/>
        <p:txBody>
          <a:bodyPr/>
          <a:lstStyle/>
          <a:p>
            <a:fld id="{B0C31E8F-8DA3-4D6C-B41F-E84BF72BE1D6}" type="slidenum">
              <a:rPr lang="en-US" smtClean="0"/>
              <a:pPr/>
              <a:t>54</a:t>
            </a:fld>
            <a:endParaRPr lang="en-US"/>
          </a:p>
        </p:txBody>
      </p:sp>
    </p:spTree>
    <p:extLst>
      <p:ext uri="{BB962C8B-B14F-4D97-AF65-F5344CB8AC3E}">
        <p14:creationId xmlns:p14="http://schemas.microsoft.com/office/powerpoint/2010/main" val="36365921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940" y="188640"/>
            <a:ext cx="8229600" cy="864096"/>
          </a:xfrm>
        </p:spPr>
        <p:txBody>
          <a:bodyPr>
            <a:normAutofit/>
          </a:bodyPr>
          <a:lstStyle/>
          <a:p>
            <a:r>
              <a:rPr lang="en-ZA" dirty="0" smtClean="0"/>
              <a:t>Projected operating expenditure</a:t>
            </a:r>
            <a:endParaRPr lang="en-ZA" dirty="0"/>
          </a:p>
        </p:txBody>
      </p:sp>
      <p:sp>
        <p:nvSpPr>
          <p:cNvPr id="3" name="Content Placeholder 2"/>
          <p:cNvSpPr>
            <a:spLocks noGrp="1"/>
          </p:cNvSpPr>
          <p:nvPr>
            <p:ph idx="1"/>
          </p:nvPr>
        </p:nvSpPr>
        <p:spPr>
          <a:xfrm>
            <a:off x="1318940" y="1421284"/>
            <a:ext cx="8219256" cy="1526795"/>
          </a:xfrm>
        </p:spPr>
        <p:txBody>
          <a:bodyPr/>
          <a:lstStyle/>
          <a:p>
            <a:pPr marL="0" indent="0">
              <a:buNone/>
            </a:pPr>
            <a:r>
              <a:rPr lang="en-ZA" dirty="0">
                <a:solidFill>
                  <a:schemeClr val="tx2"/>
                </a:solidFill>
              </a:rPr>
              <a:t>Driven almost entirely by bulk tariff</a:t>
            </a:r>
          </a:p>
          <a:p>
            <a:endParaRPr lang="en-ZA" dirty="0">
              <a:solidFill>
                <a:schemeClr val="tx2"/>
              </a:solidFill>
            </a:endParaRPr>
          </a:p>
        </p:txBody>
      </p:sp>
      <p:sp>
        <p:nvSpPr>
          <p:cNvPr id="4" name="Slide Number Placeholder 3"/>
          <p:cNvSpPr>
            <a:spLocks noGrp="1"/>
          </p:cNvSpPr>
          <p:nvPr>
            <p:ph type="sldNum" sz="quarter" idx="12"/>
          </p:nvPr>
        </p:nvSpPr>
        <p:spPr/>
        <p:txBody>
          <a:bodyPr/>
          <a:lstStyle/>
          <a:p>
            <a:fld id="{B0C31E8F-8DA3-4D6C-B41F-E84BF72BE1D6}" type="slidenum">
              <a:rPr lang="en-US" smtClean="0"/>
              <a:pPr/>
              <a:t>55</a:t>
            </a:fld>
            <a:endParaRPr lang="en-US"/>
          </a:p>
        </p:txBody>
      </p:sp>
      <p:pic>
        <p:nvPicPr>
          <p:cNvPr id="7" name="Picture 2"/>
          <p:cNvPicPr>
            <a:picLocks noChangeAspect="1" noChangeArrowheads="1"/>
          </p:cNvPicPr>
          <p:nvPr/>
        </p:nvPicPr>
        <p:blipFill rotWithShape="1">
          <a:blip r:embed="rId2" cstate="print"/>
          <a:srcRect t="13306" r="2845"/>
          <a:stretch/>
        </p:blipFill>
        <p:spPr bwMode="auto">
          <a:xfrm>
            <a:off x="152400" y="2151995"/>
            <a:ext cx="8839200" cy="3869293"/>
          </a:xfrm>
          <a:prstGeom prst="rect">
            <a:avLst/>
          </a:prstGeom>
          <a:noFill/>
          <a:ln w="9525">
            <a:noFill/>
            <a:miter lim="800000"/>
            <a:headEnd/>
            <a:tailEnd/>
          </a:ln>
          <a:effectLst/>
        </p:spPr>
      </p:pic>
    </p:spTree>
    <p:extLst>
      <p:ext uri="{BB962C8B-B14F-4D97-AF65-F5344CB8AC3E}">
        <p14:creationId xmlns:p14="http://schemas.microsoft.com/office/powerpoint/2010/main" val="342098486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448" y="188640"/>
            <a:ext cx="8229600" cy="792088"/>
          </a:xfrm>
        </p:spPr>
        <p:txBody>
          <a:bodyPr>
            <a:normAutofit/>
          </a:bodyPr>
          <a:lstStyle/>
          <a:p>
            <a:r>
              <a:rPr lang="en-ZA" dirty="0" smtClean="0"/>
              <a:t>Projected net operating position</a:t>
            </a:r>
            <a:endParaRPr lang="en-ZA" dirty="0"/>
          </a:p>
        </p:txBody>
      </p:sp>
      <p:sp>
        <p:nvSpPr>
          <p:cNvPr id="3" name="Content Placeholder 2"/>
          <p:cNvSpPr>
            <a:spLocks noGrp="1"/>
          </p:cNvSpPr>
          <p:nvPr>
            <p:ph idx="1"/>
          </p:nvPr>
        </p:nvSpPr>
        <p:spPr>
          <a:xfrm>
            <a:off x="323528" y="1268760"/>
            <a:ext cx="9214668" cy="1526795"/>
          </a:xfrm>
        </p:spPr>
        <p:txBody>
          <a:bodyPr>
            <a:normAutofit lnSpcReduction="10000"/>
          </a:bodyPr>
          <a:lstStyle/>
          <a:p>
            <a:r>
              <a:rPr lang="en-ZA" dirty="0">
                <a:solidFill>
                  <a:schemeClr val="tx2"/>
                </a:solidFill>
              </a:rPr>
              <a:t>Surpluses of 16% to 11% of revenue over the 10 years</a:t>
            </a:r>
          </a:p>
          <a:p>
            <a:r>
              <a:rPr lang="en-ZA" dirty="0">
                <a:solidFill>
                  <a:schemeClr val="tx2"/>
                </a:solidFill>
              </a:rPr>
              <a:t>Assumes surcharge on bulk tariff remains constant</a:t>
            </a:r>
          </a:p>
          <a:p>
            <a:endParaRPr lang="en-ZA" dirty="0">
              <a:solidFill>
                <a:schemeClr val="tx2"/>
              </a:solidFill>
            </a:endParaRPr>
          </a:p>
        </p:txBody>
      </p:sp>
      <p:sp>
        <p:nvSpPr>
          <p:cNvPr id="4" name="Slide Number Placeholder 3"/>
          <p:cNvSpPr>
            <a:spLocks noGrp="1"/>
          </p:cNvSpPr>
          <p:nvPr>
            <p:ph type="sldNum" sz="quarter" idx="12"/>
          </p:nvPr>
        </p:nvSpPr>
        <p:spPr/>
        <p:txBody>
          <a:bodyPr/>
          <a:lstStyle/>
          <a:p>
            <a:fld id="{B0C31E8F-8DA3-4D6C-B41F-E84BF72BE1D6}" type="slidenum">
              <a:rPr lang="en-US" smtClean="0"/>
              <a:pPr/>
              <a:t>56</a:t>
            </a:fld>
            <a:endParaRPr lang="en-US"/>
          </a:p>
        </p:txBody>
      </p:sp>
      <p:pic>
        <p:nvPicPr>
          <p:cNvPr id="6" name="Picture 3"/>
          <p:cNvPicPr>
            <a:picLocks noChangeAspect="1" noChangeArrowheads="1"/>
          </p:cNvPicPr>
          <p:nvPr/>
        </p:nvPicPr>
        <p:blipFill rotWithShape="1">
          <a:blip r:embed="rId2" cstate="print"/>
          <a:srcRect t="13241"/>
          <a:stretch/>
        </p:blipFill>
        <p:spPr bwMode="auto">
          <a:xfrm>
            <a:off x="1" y="2540000"/>
            <a:ext cx="9036495" cy="3985344"/>
          </a:xfrm>
          <a:prstGeom prst="rect">
            <a:avLst/>
          </a:prstGeom>
          <a:noFill/>
          <a:ln w="9525">
            <a:noFill/>
            <a:miter lim="800000"/>
            <a:headEnd/>
            <a:tailEnd/>
          </a:ln>
          <a:effectLst/>
        </p:spPr>
      </p:pic>
    </p:spTree>
    <p:extLst>
      <p:ext uri="{BB962C8B-B14F-4D97-AF65-F5344CB8AC3E}">
        <p14:creationId xmlns:p14="http://schemas.microsoft.com/office/powerpoint/2010/main" val="10795567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574" y="20016"/>
            <a:ext cx="8229600" cy="792088"/>
          </a:xfrm>
        </p:spPr>
        <p:txBody>
          <a:bodyPr>
            <a:normAutofit fontScale="90000"/>
          </a:bodyPr>
          <a:lstStyle/>
          <a:p>
            <a:r>
              <a:rPr lang="en-ZA" sz="3200" dirty="0" smtClean="0"/>
              <a:t>Tool for Rapid Assessment of City Energy (TRACE)</a:t>
            </a:r>
            <a:endParaRPr lang="en-ZA" sz="3200" dirty="0"/>
          </a:p>
        </p:txBody>
      </p:sp>
      <p:sp>
        <p:nvSpPr>
          <p:cNvPr id="4" name="Slide Number Placeholder 3"/>
          <p:cNvSpPr>
            <a:spLocks noGrp="1"/>
          </p:cNvSpPr>
          <p:nvPr>
            <p:ph type="sldNum" sz="quarter" idx="12"/>
          </p:nvPr>
        </p:nvSpPr>
        <p:spPr/>
        <p:txBody>
          <a:bodyPr/>
          <a:lstStyle/>
          <a:p>
            <a:fld id="{B0C31E8F-8DA3-4D6C-B41F-E84BF72BE1D6}" type="slidenum">
              <a:rPr lang="en-US" smtClean="0"/>
              <a:pPr/>
              <a:t>57</a:t>
            </a:fld>
            <a:endParaRPr lang="en-US"/>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528" t="16776" r="20845" b="3948"/>
          <a:stretch/>
        </p:blipFill>
        <p:spPr bwMode="auto">
          <a:xfrm>
            <a:off x="1066800" y="1286258"/>
            <a:ext cx="7316797" cy="5562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995064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895" y="152400"/>
            <a:ext cx="8712967" cy="864096"/>
          </a:xfrm>
        </p:spPr>
        <p:txBody>
          <a:bodyPr>
            <a:normAutofit/>
          </a:bodyPr>
          <a:lstStyle/>
          <a:p>
            <a:r>
              <a:rPr lang="en-ZA" sz="3200" dirty="0" smtClean="0"/>
              <a:t>TRACE – Comparative Database of Cities</a:t>
            </a:r>
            <a:endParaRPr lang="en-ZA" sz="3200" dirty="0"/>
          </a:p>
        </p:txBody>
      </p:sp>
      <p:pic>
        <p:nvPicPr>
          <p:cNvPr id="6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356354"/>
            <a:ext cx="7249344" cy="5206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795945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630" y="152400"/>
            <a:ext cx="8712967" cy="864096"/>
          </a:xfrm>
        </p:spPr>
        <p:txBody>
          <a:bodyPr>
            <a:normAutofit/>
          </a:bodyPr>
          <a:lstStyle/>
          <a:p>
            <a:r>
              <a:rPr lang="en-ZA" sz="2800" dirty="0" smtClean="0"/>
              <a:t>TRACE – Prioritize Efficiency Measures</a:t>
            </a:r>
            <a:endParaRPr lang="en-ZA" sz="2800" dirty="0"/>
          </a:p>
        </p:txBody>
      </p:sp>
      <p:pic>
        <p:nvPicPr>
          <p:cNvPr id="614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9299" t="15296" r="21519" b="3125"/>
          <a:stretch/>
        </p:blipFill>
        <p:spPr bwMode="auto">
          <a:xfrm>
            <a:off x="1198502" y="1371600"/>
            <a:ext cx="7079224" cy="5486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6750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7544" y="188640"/>
            <a:ext cx="8229600" cy="1143000"/>
          </a:xfrm>
          <a:noFill/>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a:bodyPr>
          <a:lstStyle/>
          <a:p>
            <a:r>
              <a:rPr lang="en-GB" sz="3200" dirty="0" smtClean="0">
                <a:solidFill>
                  <a:schemeClr val="tx1"/>
                </a:solidFill>
                <a:latin typeface="+mj-lt"/>
              </a:rPr>
              <a:t>What Are Models in more Detail?</a:t>
            </a:r>
            <a:endParaRPr lang="en-GB" sz="3200" dirty="0">
              <a:solidFill>
                <a:schemeClr val="tx1"/>
              </a:solidFill>
              <a:latin typeface="+mj-lt"/>
            </a:endParaRPr>
          </a:p>
        </p:txBody>
      </p:sp>
      <p:sp>
        <p:nvSpPr>
          <p:cNvPr id="8195" name="Rectangle 3"/>
          <p:cNvSpPr>
            <a:spLocks noGrp="1" noChangeArrowheads="1"/>
          </p:cNvSpPr>
          <p:nvPr>
            <p:ph idx="1"/>
          </p:nvPr>
        </p:nvSpPr>
        <p:spPr>
          <a:xfrm>
            <a:off x="381000" y="1295400"/>
            <a:ext cx="8229600" cy="4389120"/>
          </a:xfrm>
        </p:spPr>
        <p:txBody>
          <a:bodyPr>
            <a:noAutofit/>
          </a:bodyPr>
          <a:lstStyle/>
          <a:p>
            <a:pPr>
              <a:lnSpc>
                <a:spcPct val="90000"/>
              </a:lnSpc>
            </a:pPr>
            <a:r>
              <a:rPr lang="en-US" sz="2200" dirty="0" smtClean="0">
                <a:latin typeface="Calibri" pitchFamily="34" charset="0"/>
                <a:cs typeface="Calibri" pitchFamily="34" charset="0"/>
              </a:rPr>
              <a:t>Reality is complex and does not explain itself</a:t>
            </a:r>
          </a:p>
          <a:p>
            <a:pPr eaLnBrk="1" hangingPunct="1">
              <a:lnSpc>
                <a:spcPct val="90000"/>
              </a:lnSpc>
            </a:pPr>
            <a:r>
              <a:rPr lang="en-US" sz="2200" dirty="0" smtClean="0">
                <a:latin typeface="Calibri" pitchFamily="34" charset="0"/>
                <a:cs typeface="Calibri" pitchFamily="34" charset="0"/>
              </a:rPr>
              <a:t>A model is an abstraction from reality</a:t>
            </a:r>
          </a:p>
          <a:p>
            <a:pPr lvl="1" eaLnBrk="1" hangingPunct="1">
              <a:lnSpc>
                <a:spcPct val="90000"/>
              </a:lnSpc>
            </a:pPr>
            <a:r>
              <a:rPr lang="en-US" sz="2200" dirty="0" smtClean="0">
                <a:latin typeface="Calibri" pitchFamily="34" charset="0"/>
                <a:cs typeface="Calibri" pitchFamily="34" charset="0"/>
              </a:rPr>
              <a:t>Sets of assumptions</a:t>
            </a:r>
          </a:p>
          <a:p>
            <a:pPr lvl="1">
              <a:lnSpc>
                <a:spcPct val="90000"/>
              </a:lnSpc>
            </a:pPr>
            <a:r>
              <a:rPr lang="en-US" sz="2200" dirty="0" smtClean="0">
                <a:latin typeface="Calibri" pitchFamily="34" charset="0"/>
                <a:cs typeface="Calibri" pitchFamily="34" charset="0"/>
              </a:rPr>
              <a:t>Focus on key aspects of problems</a:t>
            </a:r>
          </a:p>
          <a:p>
            <a:pPr lvl="1">
              <a:lnSpc>
                <a:spcPct val="90000"/>
              </a:lnSpc>
            </a:pPr>
            <a:r>
              <a:rPr lang="en-US" sz="2200" dirty="0" smtClean="0">
                <a:latin typeface="Calibri" pitchFamily="34" charset="0"/>
                <a:cs typeface="Calibri" pitchFamily="34" charset="0"/>
              </a:rPr>
              <a:t>Leave out irrelevant aspects of reality</a:t>
            </a:r>
            <a:endParaRPr lang="en-US" sz="2200" dirty="0">
              <a:latin typeface="Calibri" pitchFamily="34" charset="0"/>
              <a:cs typeface="Calibri" pitchFamily="34" charset="0"/>
            </a:endParaRPr>
          </a:p>
          <a:p>
            <a:pPr eaLnBrk="1" hangingPunct="1">
              <a:lnSpc>
                <a:spcPct val="90000"/>
              </a:lnSpc>
            </a:pPr>
            <a:r>
              <a:rPr lang="en-US" sz="2200" dirty="0" smtClean="0">
                <a:latin typeface="Calibri" pitchFamily="34" charset="0"/>
                <a:cs typeface="Calibri" pitchFamily="34" charset="0"/>
              </a:rPr>
              <a:t>Different models suit different purposes</a:t>
            </a:r>
          </a:p>
          <a:p>
            <a:pPr lvl="1">
              <a:lnSpc>
                <a:spcPct val="90000"/>
              </a:lnSpc>
            </a:pPr>
            <a:r>
              <a:rPr lang="en-US" sz="2200" dirty="0">
                <a:latin typeface="Calibri" pitchFamily="34" charset="0"/>
                <a:cs typeface="Calibri" pitchFamily="34" charset="0"/>
              </a:rPr>
              <a:t>Like maps</a:t>
            </a:r>
          </a:p>
          <a:p>
            <a:pPr lvl="1">
              <a:lnSpc>
                <a:spcPct val="90000"/>
              </a:lnSpc>
            </a:pPr>
            <a:r>
              <a:rPr lang="en-US" sz="2200" dirty="0">
                <a:latin typeface="Calibri" pitchFamily="34" charset="0"/>
                <a:cs typeface="Calibri" pitchFamily="34" charset="0"/>
              </a:rPr>
              <a:t>No ‘right’ model (lots of wrong ones)</a:t>
            </a:r>
          </a:p>
          <a:p>
            <a:pPr lvl="1">
              <a:lnSpc>
                <a:spcPct val="90000"/>
              </a:lnSpc>
            </a:pPr>
            <a:r>
              <a:rPr lang="en-US" sz="2200" dirty="0" smtClean="0">
                <a:latin typeface="Calibri" pitchFamily="34" charset="0"/>
                <a:cs typeface="Calibri" pitchFamily="34" charset="0"/>
              </a:rPr>
              <a:t>But many useful ones</a:t>
            </a:r>
          </a:p>
          <a:p>
            <a:pPr lvl="2">
              <a:lnSpc>
                <a:spcPct val="90000"/>
              </a:lnSpc>
            </a:pPr>
            <a:r>
              <a:rPr lang="en-US" sz="2200" dirty="0" smtClean="0">
                <a:latin typeface="Calibri" pitchFamily="34" charset="0"/>
                <a:cs typeface="Calibri" pitchFamily="34" charset="0"/>
              </a:rPr>
              <a:t>As </a:t>
            </a:r>
            <a:r>
              <a:rPr lang="en-US" sz="2200" dirty="0">
                <a:latin typeface="Calibri" pitchFamily="34" charset="0"/>
                <a:cs typeface="Calibri" pitchFamily="34" charset="0"/>
              </a:rPr>
              <a:t>long as it</a:t>
            </a:r>
            <a:r>
              <a:rPr lang="en-US" sz="2200" dirty="0" smtClean="0">
                <a:latin typeface="Calibri" pitchFamily="34" charset="0"/>
                <a:cs typeface="Calibri" pitchFamily="34" charset="0"/>
              </a:rPr>
              <a:t>:</a:t>
            </a:r>
          </a:p>
          <a:p>
            <a:pPr lvl="3">
              <a:lnSpc>
                <a:spcPct val="90000"/>
              </a:lnSpc>
            </a:pPr>
            <a:r>
              <a:rPr lang="en-US" sz="2200" dirty="0" smtClean="0">
                <a:latin typeface="Calibri" pitchFamily="34" charset="0"/>
                <a:cs typeface="Calibri" pitchFamily="34" charset="0"/>
              </a:rPr>
              <a:t>clarifies </a:t>
            </a:r>
            <a:r>
              <a:rPr lang="en-US" sz="2200" dirty="0">
                <a:latin typeface="Calibri" pitchFamily="34" charset="0"/>
                <a:cs typeface="Calibri" pitchFamily="34" charset="0"/>
              </a:rPr>
              <a:t>policy views </a:t>
            </a:r>
            <a:endParaRPr lang="en-US" sz="2200" dirty="0" smtClean="0">
              <a:latin typeface="Calibri" pitchFamily="34" charset="0"/>
              <a:cs typeface="Calibri" pitchFamily="34" charset="0"/>
            </a:endParaRPr>
          </a:p>
          <a:p>
            <a:pPr lvl="3">
              <a:lnSpc>
                <a:spcPct val="90000"/>
              </a:lnSpc>
            </a:pPr>
            <a:r>
              <a:rPr lang="en-US" sz="2200" dirty="0" smtClean="0">
                <a:latin typeface="Calibri" pitchFamily="34" charset="0"/>
                <a:cs typeface="Calibri" pitchFamily="34" charset="0"/>
              </a:rPr>
              <a:t>improves </a:t>
            </a:r>
            <a:r>
              <a:rPr lang="en-US" sz="2200" dirty="0">
                <a:latin typeface="Calibri" pitchFamily="34" charset="0"/>
                <a:cs typeface="Calibri" pitchFamily="34" charset="0"/>
              </a:rPr>
              <a:t>transparency of policy debate</a:t>
            </a:r>
          </a:p>
          <a:p>
            <a:pPr lvl="1" eaLnBrk="1" hangingPunct="1">
              <a:lnSpc>
                <a:spcPct val="90000"/>
              </a:lnSpc>
            </a:pPr>
            <a:r>
              <a:rPr lang="en-US" sz="2200" dirty="0">
                <a:latin typeface="Calibri" pitchFamily="34" charset="0"/>
                <a:cs typeface="Calibri" pitchFamily="34" charset="0"/>
              </a:rPr>
              <a:t>Occam’s razor</a:t>
            </a:r>
          </a:p>
          <a:p>
            <a:pPr eaLnBrk="1" hangingPunct="1">
              <a:lnSpc>
                <a:spcPct val="90000"/>
              </a:lnSpc>
            </a:pPr>
            <a:r>
              <a:rPr lang="en-GB" sz="2200" dirty="0" smtClean="0">
                <a:latin typeface="Calibri" pitchFamily="34" charset="0"/>
                <a:cs typeface="Calibri" pitchFamily="34" charset="0"/>
              </a:rPr>
              <a:t>Do not have to be quantitative</a:t>
            </a:r>
          </a:p>
        </p:txBody>
      </p:sp>
    </p:spTree>
    <p:extLst>
      <p:ext uri="{BB962C8B-B14F-4D97-AF65-F5344CB8AC3E}">
        <p14:creationId xmlns:p14="http://schemas.microsoft.com/office/powerpoint/2010/main" val="1639272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772400" cy="609600"/>
          </a:xfrm>
        </p:spPr>
        <p:txBody>
          <a:bodyPr>
            <a:normAutofit/>
          </a:bodyPr>
          <a:lstStyle/>
          <a:p>
            <a:r>
              <a:rPr lang="en-US" sz="3200" dirty="0" smtClean="0"/>
              <a:t>How do the models actually help?</a:t>
            </a:r>
            <a:endParaRPr lang="en-US" sz="3200" dirty="0"/>
          </a:p>
        </p:txBody>
      </p:sp>
      <p:sp>
        <p:nvSpPr>
          <p:cNvPr id="3" name="Content Placeholder 2"/>
          <p:cNvSpPr>
            <a:spLocks noGrp="1"/>
          </p:cNvSpPr>
          <p:nvPr>
            <p:ph idx="1"/>
          </p:nvPr>
        </p:nvSpPr>
        <p:spPr>
          <a:xfrm>
            <a:off x="533400" y="1447800"/>
            <a:ext cx="7772400" cy="4419600"/>
          </a:xfrm>
        </p:spPr>
        <p:txBody>
          <a:bodyPr>
            <a:normAutofit lnSpcReduction="10000"/>
          </a:bodyPr>
          <a:lstStyle/>
          <a:p>
            <a:pPr lvl="1"/>
            <a:r>
              <a:rPr lang="en-US" sz="2600" dirty="0" smtClean="0"/>
              <a:t>Help to organize the information in a systematic way</a:t>
            </a:r>
          </a:p>
          <a:p>
            <a:pPr lvl="1"/>
            <a:r>
              <a:rPr lang="en-US" sz="2600" dirty="0" smtClean="0"/>
              <a:t>Help to handle and represent a complex system</a:t>
            </a:r>
          </a:p>
          <a:p>
            <a:pPr lvl="1"/>
            <a:r>
              <a:rPr lang="en-GB" sz="2600" dirty="0" smtClean="0"/>
              <a:t>Helps to understand the system (</a:t>
            </a:r>
            <a:r>
              <a:rPr lang="en-GB" sz="2600" dirty="0" err="1" smtClean="0"/>
              <a:t>eg</a:t>
            </a:r>
            <a:r>
              <a:rPr lang="en-GB" sz="2600" dirty="0" smtClean="0"/>
              <a:t>: GHG constraint)</a:t>
            </a:r>
          </a:p>
          <a:p>
            <a:pPr lvl="1"/>
            <a:r>
              <a:rPr lang="en-US" sz="2600" dirty="0" smtClean="0"/>
              <a:t>Help evaluate how different courses of action impact on the system and the objectives</a:t>
            </a:r>
          </a:p>
          <a:p>
            <a:pPr lvl="1"/>
            <a:r>
              <a:rPr lang="en-GB" sz="2600" dirty="0" smtClean="0"/>
              <a:t>How to control the system to achieve objectives</a:t>
            </a:r>
          </a:p>
          <a:p>
            <a:pPr lvl="1"/>
            <a:r>
              <a:rPr lang="en-GB" sz="2600" dirty="0" smtClean="0"/>
              <a:t>How the system responds to different uncontrollable situations</a:t>
            </a:r>
          </a:p>
          <a:p>
            <a:endParaRPr lang="en-US" dirty="0"/>
          </a:p>
        </p:txBody>
      </p:sp>
    </p:spTree>
    <p:extLst>
      <p:ext uri="{BB962C8B-B14F-4D97-AF65-F5344CB8AC3E}">
        <p14:creationId xmlns:p14="http://schemas.microsoft.com/office/powerpoint/2010/main" val="14047428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676994"/>
          </a:xfrm>
          <a:noFill/>
          <a:ln>
            <a:noFill/>
          </a:ln>
        </p:spPr>
        <p:style>
          <a:lnRef idx="2">
            <a:schemeClr val="dk1"/>
          </a:lnRef>
          <a:fillRef idx="1">
            <a:schemeClr val="lt1"/>
          </a:fillRef>
          <a:effectRef idx="0">
            <a:schemeClr val="dk1"/>
          </a:effectRef>
          <a:fontRef idx="minor">
            <a:schemeClr val="dk1"/>
          </a:fontRef>
        </p:style>
        <p:txBody>
          <a:bodyPr>
            <a:normAutofit/>
          </a:bodyPr>
          <a:lstStyle/>
          <a:p>
            <a:r>
              <a:rPr lang="en-US" sz="2800" dirty="0" smtClean="0">
                <a:solidFill>
                  <a:schemeClr val="tx1"/>
                </a:solidFill>
                <a:latin typeface="+mj-lt"/>
              </a:rPr>
              <a:t>Theory, Models &amp; Policy Decisions</a:t>
            </a:r>
            <a:endParaRPr lang="en-ZA" sz="2800" dirty="0">
              <a:solidFill>
                <a:schemeClr val="tx1"/>
              </a:solidFill>
              <a:latin typeface="+mj-lt"/>
            </a:endParaRPr>
          </a:p>
        </p:txBody>
      </p:sp>
      <p:sp>
        <p:nvSpPr>
          <p:cNvPr id="3" name="Content Placeholder 2"/>
          <p:cNvSpPr>
            <a:spLocks noGrp="1"/>
          </p:cNvSpPr>
          <p:nvPr>
            <p:ph idx="1"/>
          </p:nvPr>
        </p:nvSpPr>
        <p:spPr>
          <a:xfrm>
            <a:off x="323528" y="1412776"/>
            <a:ext cx="8568952" cy="5184576"/>
          </a:xfrm>
        </p:spPr>
        <p:txBody>
          <a:bodyPr>
            <a:normAutofit lnSpcReduction="10000"/>
          </a:bodyPr>
          <a:lstStyle/>
          <a:p>
            <a:r>
              <a:rPr lang="en-US" dirty="0" smtClean="0">
                <a:latin typeface="Calibri" pitchFamily="34" charset="0"/>
                <a:cs typeface="Calibri" pitchFamily="34" charset="0"/>
              </a:rPr>
              <a:t>How can we know whether a policy will have intended effect before we implement it?</a:t>
            </a:r>
          </a:p>
          <a:p>
            <a:pPr lvl="1"/>
            <a:r>
              <a:rPr lang="en-US" dirty="0" smtClean="0">
                <a:latin typeface="Calibri" pitchFamily="34" charset="0"/>
                <a:cs typeface="Calibri" pitchFamily="34" charset="0"/>
              </a:rPr>
              <a:t>Experience of other countries and times</a:t>
            </a:r>
          </a:p>
          <a:p>
            <a:pPr lvl="2"/>
            <a:r>
              <a:rPr lang="en-US" dirty="0" smtClean="0">
                <a:latin typeface="Calibri" pitchFamily="34" charset="0"/>
                <a:cs typeface="Calibri" pitchFamily="34" charset="0"/>
              </a:rPr>
              <a:t>Is experience relevant to current context?</a:t>
            </a:r>
          </a:p>
          <a:p>
            <a:pPr lvl="1"/>
            <a:r>
              <a:rPr lang="en-US" dirty="0" smtClean="0">
                <a:latin typeface="Calibri" pitchFamily="34" charset="0"/>
                <a:cs typeface="Calibri" pitchFamily="34" charset="0"/>
              </a:rPr>
              <a:t>Need to understand how an economy or an energy system or city ‘works’</a:t>
            </a:r>
          </a:p>
          <a:p>
            <a:pPr lvl="2"/>
            <a:r>
              <a:rPr lang="en-US" dirty="0" smtClean="0">
                <a:latin typeface="Calibri" pitchFamily="34" charset="0"/>
                <a:cs typeface="Calibri" pitchFamily="34" charset="0"/>
              </a:rPr>
              <a:t>Requires theorising</a:t>
            </a:r>
          </a:p>
          <a:p>
            <a:r>
              <a:rPr lang="en-US" dirty="0" smtClean="0">
                <a:latin typeface="Calibri" pitchFamily="34" charset="0"/>
                <a:cs typeface="Calibri" pitchFamily="34" charset="0"/>
              </a:rPr>
              <a:t>Economic or Systems or Engineering </a:t>
            </a:r>
            <a:r>
              <a:rPr lang="en-US" dirty="0" err="1" smtClean="0">
                <a:latin typeface="Calibri" pitchFamily="34" charset="0"/>
                <a:cs typeface="Calibri" pitchFamily="34" charset="0"/>
              </a:rPr>
              <a:t>theorising</a:t>
            </a:r>
            <a:r>
              <a:rPr lang="en-US" dirty="0" smtClean="0">
                <a:latin typeface="Calibri" pitchFamily="34" charset="0"/>
                <a:cs typeface="Calibri" pitchFamily="34" charset="0"/>
              </a:rPr>
              <a:t> </a:t>
            </a:r>
            <a:r>
              <a:rPr lang="en-US" dirty="0">
                <a:latin typeface="Calibri" pitchFamily="34" charset="0"/>
                <a:cs typeface="Calibri" pitchFamily="34" charset="0"/>
                <a:sym typeface="Wingdings" pitchFamily="2" charset="2"/>
              </a:rPr>
              <a:t>=</a:t>
            </a:r>
            <a:r>
              <a:rPr lang="en-US" dirty="0" smtClean="0">
                <a:latin typeface="Calibri" pitchFamily="34" charset="0"/>
                <a:cs typeface="Calibri" pitchFamily="34" charset="0"/>
              </a:rPr>
              <a:t> constructing models</a:t>
            </a:r>
          </a:p>
          <a:p>
            <a:r>
              <a:rPr lang="en-US" dirty="0" smtClean="0">
                <a:latin typeface="Calibri" pitchFamily="34" charset="0"/>
                <a:cs typeface="Calibri" pitchFamily="34" charset="0"/>
              </a:rPr>
              <a:t>How will the system respond to shocks, interventions or adjustments?</a:t>
            </a:r>
          </a:p>
        </p:txBody>
      </p:sp>
    </p:spTree>
    <p:extLst>
      <p:ext uri="{BB962C8B-B14F-4D97-AF65-F5344CB8AC3E}">
        <p14:creationId xmlns:p14="http://schemas.microsoft.com/office/powerpoint/2010/main" val="743016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180" y="1340768"/>
            <a:ext cx="8229600" cy="4389120"/>
          </a:xfrm>
        </p:spPr>
        <p:txBody>
          <a:bodyPr>
            <a:normAutofit fontScale="92500" lnSpcReduction="20000"/>
          </a:bodyPr>
          <a:lstStyle/>
          <a:p>
            <a:r>
              <a:rPr lang="en-ZA" dirty="0" smtClean="0"/>
              <a:t>Models are </a:t>
            </a:r>
            <a:r>
              <a:rPr lang="en-ZA" dirty="0" err="1" smtClean="0"/>
              <a:t>dum</a:t>
            </a:r>
            <a:r>
              <a:rPr lang="en-ZA" dirty="0" smtClean="0"/>
              <a:t>. </a:t>
            </a:r>
          </a:p>
          <a:p>
            <a:r>
              <a:rPr lang="en-ZA" dirty="0" smtClean="0"/>
              <a:t>They just process data into some result given rules.</a:t>
            </a:r>
          </a:p>
          <a:p>
            <a:r>
              <a:rPr lang="en-ZA" dirty="0" smtClean="0"/>
              <a:t>An informed vision of the future must come from the users.</a:t>
            </a:r>
          </a:p>
          <a:p>
            <a:r>
              <a:rPr lang="en-ZA" dirty="0" smtClean="0"/>
              <a:t>They don’t sense check themselves. The users need to do this.</a:t>
            </a:r>
          </a:p>
          <a:p>
            <a:r>
              <a:rPr lang="en-ZA" dirty="0" smtClean="0"/>
              <a:t>We can only abstract the complexity we can observe, measure or deduce within a reasonable time frame.</a:t>
            </a:r>
            <a:endParaRPr lang="en-ZA" dirty="0"/>
          </a:p>
        </p:txBody>
      </p:sp>
      <p:sp>
        <p:nvSpPr>
          <p:cNvPr id="5" name="Title 1"/>
          <p:cNvSpPr txBox="1">
            <a:spLocks/>
          </p:cNvSpPr>
          <p:nvPr/>
        </p:nvSpPr>
        <p:spPr>
          <a:xfrm>
            <a:off x="467544" y="228600"/>
            <a:ext cx="8229600" cy="694606"/>
          </a:xfrm>
          <a:prstGeom prst="rect">
            <a:avLst/>
          </a:prstGeom>
          <a:noFill/>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0" rIns="0" bIns="0" anchor="b">
            <a:normAutofit fontScale="97500"/>
          </a:bodyPr>
          <a:lstStyle>
            <a:lvl1pPr algn="l" rtl="0" eaLnBrk="1" latinLnBrk="0" hangingPunct="1">
              <a:spcBef>
                <a:spcPct val="0"/>
              </a:spcBef>
              <a:buNone/>
              <a:defRPr kumimoji="0" sz="5000" b="0" kern="1200">
                <a:ln>
                  <a:noFill/>
                </a:ln>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600" dirty="0" smtClean="0">
                <a:solidFill>
                  <a:schemeClr val="tx1"/>
                </a:solidFill>
                <a:latin typeface="+mj-lt"/>
              </a:rPr>
              <a:t>Limitations of Models</a:t>
            </a:r>
            <a:endParaRPr lang="en-ZA" sz="3600" dirty="0">
              <a:solidFill>
                <a:schemeClr val="tx1"/>
              </a:solidFill>
              <a:latin typeface="+mj-lt"/>
            </a:endParaRPr>
          </a:p>
        </p:txBody>
      </p:sp>
    </p:spTree>
    <p:extLst>
      <p:ext uri="{BB962C8B-B14F-4D97-AF65-F5344CB8AC3E}">
        <p14:creationId xmlns:p14="http://schemas.microsoft.com/office/powerpoint/2010/main" val="957464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15998</TotalTime>
  <Words>2586</Words>
  <Application>Microsoft Office PowerPoint</Application>
  <PresentationFormat>On-screen Show (4:3)</PresentationFormat>
  <Paragraphs>386</Paragraphs>
  <Slides>59</Slides>
  <Notes>23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59</vt:i4>
      </vt:variant>
    </vt:vector>
  </HeadingPairs>
  <TitlesOfParts>
    <vt:vector size="71" baseType="lpstr">
      <vt:lpstr>ＭＳ Ｐゴシック</vt:lpstr>
      <vt:lpstr>Arial</vt:lpstr>
      <vt:lpstr>Arial Narrow</vt:lpstr>
      <vt:lpstr>Calibri</vt:lpstr>
      <vt:lpstr>Cambria Math</vt:lpstr>
      <vt:lpstr>Helvetica</vt:lpstr>
      <vt:lpstr>Lucida Sans</vt:lpstr>
      <vt:lpstr>Symbol</vt:lpstr>
      <vt:lpstr>Times</vt:lpstr>
      <vt:lpstr>Times New Roman</vt:lpstr>
      <vt:lpstr>Wingdings</vt:lpstr>
      <vt:lpstr>Office Theme</vt:lpstr>
      <vt:lpstr>PowerPoint Presentation</vt:lpstr>
      <vt:lpstr>PowerPoint Presentation</vt:lpstr>
      <vt:lpstr>What we’re Going to Talk About</vt:lpstr>
      <vt:lpstr>Models – Definition1</vt:lpstr>
      <vt:lpstr>Models – Definition2</vt:lpstr>
      <vt:lpstr>What Are Models in more Detail?</vt:lpstr>
      <vt:lpstr>How do the models actually help?</vt:lpstr>
      <vt:lpstr>Theory, Models &amp; Policy Decisions</vt:lpstr>
      <vt:lpstr>PowerPoint Presentation</vt:lpstr>
      <vt:lpstr>Modelling Best Practice</vt:lpstr>
      <vt:lpstr>The Data Issue </vt:lpstr>
      <vt:lpstr>PowerPoint Presentation</vt:lpstr>
      <vt:lpstr>PowerPoint Presentation</vt:lpstr>
      <vt:lpstr>A Bottom-up Model of the Vehicle Parc vs Nigerian National Petroleum Commission Stats</vt:lpstr>
      <vt:lpstr>PowerPoint Presentation</vt:lpstr>
      <vt:lpstr>Not having data is not an excuse for not modelling</vt:lpstr>
      <vt:lpstr>The Importance of Stakeholder Consultation</vt:lpstr>
      <vt:lpstr>Energy System Models – represent &amp; cost entire energy system – some find cost optimal pathways under  constraints</vt:lpstr>
      <vt:lpstr>Bottom-up Models &amp; Useful Energy</vt:lpstr>
      <vt:lpstr>Energy System (illustrative example)</vt:lpstr>
      <vt:lpstr>Energy model components</vt:lpstr>
      <vt:lpstr>Projecting demand:  Types of approaches</vt:lpstr>
      <vt:lpstr>Type of energy models used for long-term planning</vt:lpstr>
      <vt:lpstr>Universe of energy models</vt:lpstr>
      <vt:lpstr>Models – Some Comments on Platforms</vt:lpstr>
      <vt:lpstr>Models – General</vt:lpstr>
      <vt:lpstr>PowerPoint Presentation</vt:lpstr>
      <vt:lpstr>End-use forecasting</vt:lpstr>
      <vt:lpstr>Quantity Q</vt:lpstr>
      <vt:lpstr>Intensity Ii</vt:lpstr>
      <vt:lpstr>In Summary</vt:lpstr>
      <vt:lpstr>In practice: a combination of the methods are often used</vt:lpstr>
      <vt:lpstr>Useful energy demand</vt:lpstr>
      <vt:lpstr>How to Compare the cost of Competing Energy Technologies?</vt:lpstr>
      <vt:lpstr>LCOE Calculation:What Electricity Price makes Costs = Revenues?</vt:lpstr>
      <vt:lpstr>PowerPoint Presentation</vt:lpstr>
      <vt:lpstr>PowerPoint Presentation</vt:lpstr>
      <vt:lpstr>PowerPoint Presentation</vt:lpstr>
      <vt:lpstr>Cost Parameters: O&amp;M and Fuel</vt:lpstr>
      <vt:lpstr>Cost Parameters: Investment t – Capital Costs</vt:lpstr>
      <vt:lpstr>Investment Cost breakdown for a nuclear plant</vt:lpstr>
      <vt:lpstr>Sectors</vt:lpstr>
      <vt:lpstr>LEAP – Bottom-up Demand Projection</vt:lpstr>
      <vt:lpstr>Typical LEAP Output</vt:lpstr>
      <vt:lpstr>Energy Water Nexus Models - WEAP</vt:lpstr>
      <vt:lpstr>WEAP – Hydro Variability</vt:lpstr>
      <vt:lpstr>MAED – Model for Analysis of Energy Demand (IAEA)</vt:lpstr>
      <vt:lpstr>TIMES</vt:lpstr>
      <vt:lpstr>Main Features</vt:lpstr>
      <vt:lpstr>TIMES Output – Cost Optimal New Build Plan</vt:lpstr>
      <vt:lpstr>TIMES Output – The Relative Price Given New Build Plan</vt:lpstr>
      <vt:lpstr>Municipal Services Financial Model (MSFM)</vt:lpstr>
      <vt:lpstr>PowerPoint Presentation</vt:lpstr>
      <vt:lpstr>Projected capital expenditure</vt:lpstr>
      <vt:lpstr>Projected operating expenditure</vt:lpstr>
      <vt:lpstr>Projected net operating position</vt:lpstr>
      <vt:lpstr>Tool for Rapid Assessment of City Energy (TRACE)</vt:lpstr>
      <vt:lpstr>TRACE – Comparative Database of Cities</vt:lpstr>
      <vt:lpstr>TRACE – Prioritize Efficiency Measures</vt:lpstr>
    </vt:vector>
  </TitlesOfParts>
  <Company>JDG Communications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 Studio</dc:creator>
  <cp:lastModifiedBy>Adrian Stone</cp:lastModifiedBy>
  <cp:revision>709</cp:revision>
  <cp:lastPrinted>2012-09-25T19:03:24Z</cp:lastPrinted>
  <dcterms:created xsi:type="dcterms:W3CDTF">2004-09-17T20:07:42Z</dcterms:created>
  <dcterms:modified xsi:type="dcterms:W3CDTF">2016-11-09T07:43:51Z</dcterms:modified>
</cp:coreProperties>
</file>