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649" r:id="rId3"/>
    <p:sldId id="650" r:id="rId4"/>
    <p:sldId id="651" r:id="rId5"/>
    <p:sldId id="652" r:id="rId6"/>
    <p:sldId id="635" r:id="rId7"/>
    <p:sldId id="636" r:id="rId8"/>
    <p:sldId id="638" r:id="rId9"/>
    <p:sldId id="585" r:id="rId10"/>
    <p:sldId id="627" r:id="rId11"/>
    <p:sldId id="596" r:id="rId12"/>
    <p:sldId id="600" r:id="rId13"/>
    <p:sldId id="605" r:id="rId14"/>
    <p:sldId id="655" r:id="rId15"/>
    <p:sldId id="654" r:id="rId16"/>
    <p:sldId id="643" r:id="rId17"/>
    <p:sldId id="656" r:id="rId18"/>
    <p:sldId id="609" r:id="rId19"/>
    <p:sldId id="658" r:id="rId20"/>
    <p:sldId id="611" r:id="rId21"/>
    <p:sldId id="610" r:id="rId22"/>
    <p:sldId id="614" r:id="rId23"/>
    <p:sldId id="622" r:id="rId24"/>
    <p:sldId id="657" r:id="rId25"/>
    <p:sldId id="616" r:id="rId26"/>
    <p:sldId id="617" r:id="rId27"/>
    <p:sldId id="619" r:id="rId28"/>
    <p:sldId id="612" r:id="rId29"/>
    <p:sldId id="613" r:id="rId30"/>
    <p:sldId id="659" r:id="rId31"/>
    <p:sldId id="606" r:id="rId32"/>
    <p:sldId id="498" r:id="rId33"/>
    <p:sldId id="499" r:id="rId34"/>
    <p:sldId id="504" r:id="rId35"/>
    <p:sldId id="505" r:id="rId36"/>
    <p:sldId id="454"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32" autoAdjust="0"/>
    <p:restoredTop sz="93924" autoAdjust="0"/>
  </p:normalViewPr>
  <p:slideViewPr>
    <p:cSldViewPr>
      <p:cViewPr varScale="1">
        <p:scale>
          <a:sx n="70" d="100"/>
          <a:sy n="70" d="100"/>
        </p:scale>
        <p:origin x="1104" y="60"/>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8" d="100"/>
          <a:sy n="98" d="100"/>
        </p:scale>
        <p:origin x="-3648" y="-102"/>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slide" Target="slides/slide19.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511EFE-517F-F340-A7B3-590ADE55757C}" type="doc">
      <dgm:prSet loTypeId="urn:microsoft.com/office/officeart/2005/8/layout/hierarchy2" loCatId="" qsTypeId="urn:microsoft.com/office/officeart/2005/8/quickstyle/simple2" qsCatId="simple" csTypeId="urn:microsoft.com/office/officeart/2005/8/colors/accent1_2#1" csCatId="accent1" phldr="1"/>
      <dgm:spPr/>
      <dgm:t>
        <a:bodyPr/>
        <a:lstStyle/>
        <a:p>
          <a:endParaRPr lang="en-US"/>
        </a:p>
      </dgm:t>
    </dgm:pt>
    <dgm:pt modelId="{4C074558-FC13-BF45-B59B-DAD63E771E41}">
      <dgm:prSet phldrT="[Text]" custT="1"/>
      <dgm:spPr/>
      <dgm:t>
        <a:bodyPr/>
        <a:lstStyle/>
        <a:p>
          <a:r>
            <a:rPr lang="en-US" sz="1800" dirty="0" smtClean="0"/>
            <a:t>Top-down</a:t>
          </a:r>
          <a:endParaRPr lang="en-US" sz="1800" dirty="0"/>
        </a:p>
      </dgm:t>
    </dgm:pt>
    <dgm:pt modelId="{B8C7A844-850E-BA45-B169-1CCA4B0001DA}" type="parTrans" cxnId="{70B52015-72B9-A544-8490-1CCB696B36D8}">
      <dgm:prSet/>
      <dgm:spPr/>
      <dgm:t>
        <a:bodyPr/>
        <a:lstStyle/>
        <a:p>
          <a:endParaRPr lang="en-US" sz="1600"/>
        </a:p>
      </dgm:t>
    </dgm:pt>
    <dgm:pt modelId="{6C1D6A01-FA0C-6342-BB06-81EC9D86E4D7}" type="sibTrans" cxnId="{70B52015-72B9-A544-8490-1CCB696B36D8}">
      <dgm:prSet/>
      <dgm:spPr/>
      <dgm:t>
        <a:bodyPr/>
        <a:lstStyle/>
        <a:p>
          <a:endParaRPr lang="en-US" sz="1600"/>
        </a:p>
      </dgm:t>
    </dgm:pt>
    <dgm:pt modelId="{5071F118-FC51-0243-9F49-791E0F352164}">
      <dgm:prSet phldrT="[Text]" custT="1"/>
      <dgm:spPr/>
      <dgm:t>
        <a:bodyPr/>
        <a:lstStyle/>
        <a:p>
          <a:r>
            <a:rPr lang="en-US" sz="2000" dirty="0" smtClean="0"/>
            <a:t>CGE</a:t>
          </a:r>
          <a:endParaRPr lang="en-US" sz="2000" dirty="0"/>
        </a:p>
      </dgm:t>
    </dgm:pt>
    <dgm:pt modelId="{5BC1027F-154D-C944-AB27-70FE5B424098}" type="parTrans" cxnId="{48E8E744-78C7-8F46-A031-B5C3A2690ED2}">
      <dgm:prSet custT="1"/>
      <dgm:spPr/>
      <dgm:t>
        <a:bodyPr/>
        <a:lstStyle/>
        <a:p>
          <a:endParaRPr lang="en-US" sz="400" dirty="0"/>
        </a:p>
      </dgm:t>
    </dgm:pt>
    <dgm:pt modelId="{36155B4A-B9F5-0849-952C-371B365C3F90}" type="sibTrans" cxnId="{48E8E744-78C7-8F46-A031-B5C3A2690ED2}">
      <dgm:prSet/>
      <dgm:spPr/>
      <dgm:t>
        <a:bodyPr/>
        <a:lstStyle/>
        <a:p>
          <a:endParaRPr lang="en-US" sz="1600"/>
        </a:p>
      </dgm:t>
    </dgm:pt>
    <dgm:pt modelId="{C0EC7AE3-A7A9-3549-95A9-7314790823C3}">
      <dgm:prSet phldrT="[Text]" custT="1"/>
      <dgm:spPr/>
      <dgm:t>
        <a:bodyPr/>
        <a:lstStyle/>
        <a:p>
          <a:r>
            <a:rPr lang="en-US" sz="2000" dirty="0" smtClean="0"/>
            <a:t>Input-Output</a:t>
          </a:r>
          <a:endParaRPr lang="en-US" sz="2000" dirty="0"/>
        </a:p>
      </dgm:t>
    </dgm:pt>
    <dgm:pt modelId="{DB4593ED-B1EE-D242-9184-EDC35596BDD9}" type="parTrans" cxnId="{1C644B67-F522-7E4B-8220-683F27D8887E}">
      <dgm:prSet custT="1"/>
      <dgm:spPr/>
      <dgm:t>
        <a:bodyPr/>
        <a:lstStyle/>
        <a:p>
          <a:endParaRPr lang="en-US" sz="400" dirty="0"/>
        </a:p>
      </dgm:t>
    </dgm:pt>
    <dgm:pt modelId="{AAF628CD-B0E1-F941-AD41-A4687A6A7049}" type="sibTrans" cxnId="{1C644B67-F522-7E4B-8220-683F27D8887E}">
      <dgm:prSet/>
      <dgm:spPr/>
      <dgm:t>
        <a:bodyPr/>
        <a:lstStyle/>
        <a:p>
          <a:endParaRPr lang="en-US" sz="1600"/>
        </a:p>
      </dgm:t>
    </dgm:pt>
    <dgm:pt modelId="{ECFE7F56-ACF6-5C40-A5E9-38485ED0222D}">
      <dgm:prSet custT="1"/>
      <dgm:spPr/>
      <dgm:t>
        <a:bodyPr/>
        <a:lstStyle/>
        <a:p>
          <a:r>
            <a:rPr lang="en-US" sz="1600" dirty="0" smtClean="0"/>
            <a:t>Other Macro Models</a:t>
          </a:r>
          <a:endParaRPr lang="en-US" sz="1600" dirty="0"/>
        </a:p>
      </dgm:t>
    </dgm:pt>
    <dgm:pt modelId="{6441E5EC-FAA8-2946-8F7A-65C91F6829F6}" type="parTrans" cxnId="{4CCBDB8A-92A8-E041-B741-4A3A0FE44819}">
      <dgm:prSet custT="1"/>
      <dgm:spPr/>
      <dgm:t>
        <a:bodyPr/>
        <a:lstStyle/>
        <a:p>
          <a:endParaRPr lang="en-US" sz="400" dirty="0"/>
        </a:p>
      </dgm:t>
    </dgm:pt>
    <dgm:pt modelId="{D0D9CA3A-BF1A-4446-91B6-37D18F98D5E2}" type="sibTrans" cxnId="{4CCBDB8A-92A8-E041-B741-4A3A0FE44819}">
      <dgm:prSet/>
      <dgm:spPr/>
      <dgm:t>
        <a:bodyPr/>
        <a:lstStyle/>
        <a:p>
          <a:endParaRPr lang="en-US" sz="1600"/>
        </a:p>
      </dgm:t>
    </dgm:pt>
    <dgm:pt modelId="{D3CB1F00-1E82-48DF-A9AB-7DE706A31F35}">
      <dgm:prSet custT="1"/>
      <dgm:spPr/>
      <dgm:t>
        <a:bodyPr/>
        <a:lstStyle/>
        <a:p>
          <a:r>
            <a:rPr lang="en-US" sz="1600" dirty="0" smtClean="0"/>
            <a:t>Integrated Assessment Models</a:t>
          </a:r>
          <a:endParaRPr lang="en-US" sz="1600" dirty="0"/>
        </a:p>
      </dgm:t>
    </dgm:pt>
    <dgm:pt modelId="{00A11A76-7BE6-43BA-8E26-E9801B020EAE}" type="parTrans" cxnId="{D0512462-CE04-4599-AE57-4EA08B398C91}">
      <dgm:prSet custT="1"/>
      <dgm:spPr/>
      <dgm:t>
        <a:bodyPr/>
        <a:lstStyle/>
        <a:p>
          <a:endParaRPr lang="en-US" sz="400"/>
        </a:p>
      </dgm:t>
    </dgm:pt>
    <dgm:pt modelId="{918826B7-690E-404A-A8A7-717AF279B39D}" type="sibTrans" cxnId="{D0512462-CE04-4599-AE57-4EA08B398C91}">
      <dgm:prSet/>
      <dgm:spPr/>
      <dgm:t>
        <a:bodyPr/>
        <a:lstStyle/>
        <a:p>
          <a:endParaRPr lang="en-US" sz="1600"/>
        </a:p>
      </dgm:t>
    </dgm:pt>
    <dgm:pt modelId="{BFA506BA-A1E9-E141-8BED-67D4068BD677}" type="pres">
      <dgm:prSet presAssocID="{0C511EFE-517F-F340-A7B3-590ADE55757C}" presName="diagram" presStyleCnt="0">
        <dgm:presLayoutVars>
          <dgm:chPref val="1"/>
          <dgm:dir/>
          <dgm:animOne val="branch"/>
          <dgm:animLvl val="lvl"/>
          <dgm:resizeHandles val="exact"/>
        </dgm:presLayoutVars>
      </dgm:prSet>
      <dgm:spPr/>
      <dgm:t>
        <a:bodyPr/>
        <a:lstStyle/>
        <a:p>
          <a:endParaRPr lang="en-US"/>
        </a:p>
      </dgm:t>
    </dgm:pt>
    <dgm:pt modelId="{5C77BD7A-E0F2-374C-90A9-CC024D32E8C0}" type="pres">
      <dgm:prSet presAssocID="{4C074558-FC13-BF45-B59B-DAD63E771E41}" presName="root1" presStyleCnt="0"/>
      <dgm:spPr/>
      <dgm:t>
        <a:bodyPr/>
        <a:lstStyle/>
        <a:p>
          <a:endParaRPr lang="en-US"/>
        </a:p>
      </dgm:t>
    </dgm:pt>
    <dgm:pt modelId="{B8DB5700-04F7-7E42-852E-6021C88E7736}" type="pres">
      <dgm:prSet presAssocID="{4C074558-FC13-BF45-B59B-DAD63E771E41}" presName="LevelOneTextNode" presStyleLbl="node0" presStyleIdx="0" presStyleCnt="1" custLinFactNeighborX="135" custLinFactNeighborY="-4351">
        <dgm:presLayoutVars>
          <dgm:chPref val="3"/>
        </dgm:presLayoutVars>
      </dgm:prSet>
      <dgm:spPr/>
      <dgm:t>
        <a:bodyPr/>
        <a:lstStyle/>
        <a:p>
          <a:endParaRPr lang="en-US"/>
        </a:p>
      </dgm:t>
    </dgm:pt>
    <dgm:pt modelId="{BED52618-A087-3349-B07E-398B6D409629}" type="pres">
      <dgm:prSet presAssocID="{4C074558-FC13-BF45-B59B-DAD63E771E41}" presName="level2hierChild" presStyleCnt="0"/>
      <dgm:spPr/>
      <dgm:t>
        <a:bodyPr/>
        <a:lstStyle/>
        <a:p>
          <a:endParaRPr lang="en-US"/>
        </a:p>
      </dgm:t>
    </dgm:pt>
    <dgm:pt modelId="{9A161A44-7C9C-B84A-AE4F-15922CAD189C}" type="pres">
      <dgm:prSet presAssocID="{5BC1027F-154D-C944-AB27-70FE5B424098}" presName="conn2-1" presStyleLbl="parChTrans1D2" presStyleIdx="0" presStyleCnt="4"/>
      <dgm:spPr/>
      <dgm:t>
        <a:bodyPr/>
        <a:lstStyle/>
        <a:p>
          <a:endParaRPr lang="en-US"/>
        </a:p>
      </dgm:t>
    </dgm:pt>
    <dgm:pt modelId="{DC4ED24D-F511-8146-8384-9365885C5C10}" type="pres">
      <dgm:prSet presAssocID="{5BC1027F-154D-C944-AB27-70FE5B424098}" presName="connTx" presStyleLbl="parChTrans1D2" presStyleIdx="0" presStyleCnt="4"/>
      <dgm:spPr/>
      <dgm:t>
        <a:bodyPr/>
        <a:lstStyle/>
        <a:p>
          <a:endParaRPr lang="en-US"/>
        </a:p>
      </dgm:t>
    </dgm:pt>
    <dgm:pt modelId="{E9D8C880-D894-F54B-B163-FB9A6CA8E327}" type="pres">
      <dgm:prSet presAssocID="{5071F118-FC51-0243-9F49-791E0F352164}" presName="root2" presStyleCnt="0"/>
      <dgm:spPr/>
      <dgm:t>
        <a:bodyPr/>
        <a:lstStyle/>
        <a:p>
          <a:endParaRPr lang="en-US"/>
        </a:p>
      </dgm:t>
    </dgm:pt>
    <dgm:pt modelId="{B7E20328-1562-E44E-909B-098FB04006ED}" type="pres">
      <dgm:prSet presAssocID="{5071F118-FC51-0243-9F49-791E0F352164}" presName="LevelTwoTextNode" presStyleLbl="node2" presStyleIdx="0" presStyleCnt="4">
        <dgm:presLayoutVars>
          <dgm:chPref val="3"/>
        </dgm:presLayoutVars>
      </dgm:prSet>
      <dgm:spPr/>
      <dgm:t>
        <a:bodyPr/>
        <a:lstStyle/>
        <a:p>
          <a:endParaRPr lang="en-US"/>
        </a:p>
      </dgm:t>
    </dgm:pt>
    <dgm:pt modelId="{E49F6388-E797-9D42-AD9A-313CA06EB498}" type="pres">
      <dgm:prSet presAssocID="{5071F118-FC51-0243-9F49-791E0F352164}" presName="level3hierChild" presStyleCnt="0"/>
      <dgm:spPr/>
      <dgm:t>
        <a:bodyPr/>
        <a:lstStyle/>
        <a:p>
          <a:endParaRPr lang="en-US"/>
        </a:p>
      </dgm:t>
    </dgm:pt>
    <dgm:pt modelId="{C55E4748-D6B0-AE47-91EA-C40253A2E0C9}" type="pres">
      <dgm:prSet presAssocID="{DB4593ED-B1EE-D242-9184-EDC35596BDD9}" presName="conn2-1" presStyleLbl="parChTrans1D2" presStyleIdx="1" presStyleCnt="4"/>
      <dgm:spPr/>
      <dgm:t>
        <a:bodyPr/>
        <a:lstStyle/>
        <a:p>
          <a:endParaRPr lang="en-US"/>
        </a:p>
      </dgm:t>
    </dgm:pt>
    <dgm:pt modelId="{518775A4-1998-5C40-A429-586224CC3DBF}" type="pres">
      <dgm:prSet presAssocID="{DB4593ED-B1EE-D242-9184-EDC35596BDD9}" presName="connTx" presStyleLbl="parChTrans1D2" presStyleIdx="1" presStyleCnt="4"/>
      <dgm:spPr/>
      <dgm:t>
        <a:bodyPr/>
        <a:lstStyle/>
        <a:p>
          <a:endParaRPr lang="en-US"/>
        </a:p>
      </dgm:t>
    </dgm:pt>
    <dgm:pt modelId="{4B459698-4A8B-FB4E-B80B-C5DAADD32A06}" type="pres">
      <dgm:prSet presAssocID="{C0EC7AE3-A7A9-3549-95A9-7314790823C3}" presName="root2" presStyleCnt="0"/>
      <dgm:spPr/>
      <dgm:t>
        <a:bodyPr/>
        <a:lstStyle/>
        <a:p>
          <a:endParaRPr lang="en-US"/>
        </a:p>
      </dgm:t>
    </dgm:pt>
    <dgm:pt modelId="{A9929E7F-654E-1044-B554-8FEEDBC64A3B}" type="pres">
      <dgm:prSet presAssocID="{C0EC7AE3-A7A9-3549-95A9-7314790823C3}" presName="LevelTwoTextNode" presStyleLbl="node2" presStyleIdx="1" presStyleCnt="4">
        <dgm:presLayoutVars>
          <dgm:chPref val="3"/>
        </dgm:presLayoutVars>
      </dgm:prSet>
      <dgm:spPr/>
      <dgm:t>
        <a:bodyPr/>
        <a:lstStyle/>
        <a:p>
          <a:endParaRPr lang="en-US"/>
        </a:p>
      </dgm:t>
    </dgm:pt>
    <dgm:pt modelId="{28DA34A8-03B1-9D46-8470-FD331970DA1D}" type="pres">
      <dgm:prSet presAssocID="{C0EC7AE3-A7A9-3549-95A9-7314790823C3}" presName="level3hierChild" presStyleCnt="0"/>
      <dgm:spPr/>
      <dgm:t>
        <a:bodyPr/>
        <a:lstStyle/>
        <a:p>
          <a:endParaRPr lang="en-US"/>
        </a:p>
      </dgm:t>
    </dgm:pt>
    <dgm:pt modelId="{CAEEA4C9-8E12-BA4B-B627-39DEDF92F0A9}" type="pres">
      <dgm:prSet presAssocID="{6441E5EC-FAA8-2946-8F7A-65C91F6829F6}" presName="conn2-1" presStyleLbl="parChTrans1D2" presStyleIdx="2" presStyleCnt="4"/>
      <dgm:spPr/>
      <dgm:t>
        <a:bodyPr/>
        <a:lstStyle/>
        <a:p>
          <a:endParaRPr lang="en-US"/>
        </a:p>
      </dgm:t>
    </dgm:pt>
    <dgm:pt modelId="{7C216379-1462-CA43-B7B1-7D31C7B68F4B}" type="pres">
      <dgm:prSet presAssocID="{6441E5EC-FAA8-2946-8F7A-65C91F6829F6}" presName="connTx" presStyleLbl="parChTrans1D2" presStyleIdx="2" presStyleCnt="4"/>
      <dgm:spPr/>
      <dgm:t>
        <a:bodyPr/>
        <a:lstStyle/>
        <a:p>
          <a:endParaRPr lang="en-US"/>
        </a:p>
      </dgm:t>
    </dgm:pt>
    <dgm:pt modelId="{D04543EC-46CC-7B4A-9626-1EA2116F9343}" type="pres">
      <dgm:prSet presAssocID="{ECFE7F56-ACF6-5C40-A5E9-38485ED0222D}" presName="root2" presStyleCnt="0"/>
      <dgm:spPr/>
      <dgm:t>
        <a:bodyPr/>
        <a:lstStyle/>
        <a:p>
          <a:endParaRPr lang="en-US"/>
        </a:p>
      </dgm:t>
    </dgm:pt>
    <dgm:pt modelId="{F645FAA9-B7FD-5A4A-961B-9B8B677DCC4C}" type="pres">
      <dgm:prSet presAssocID="{ECFE7F56-ACF6-5C40-A5E9-38485ED0222D}" presName="LevelTwoTextNode" presStyleLbl="node2" presStyleIdx="2" presStyleCnt="4">
        <dgm:presLayoutVars>
          <dgm:chPref val="3"/>
        </dgm:presLayoutVars>
      </dgm:prSet>
      <dgm:spPr/>
      <dgm:t>
        <a:bodyPr/>
        <a:lstStyle/>
        <a:p>
          <a:endParaRPr lang="en-US"/>
        </a:p>
      </dgm:t>
    </dgm:pt>
    <dgm:pt modelId="{E92F52EC-1A10-4043-9AEA-1FFBB4C6D2A2}" type="pres">
      <dgm:prSet presAssocID="{ECFE7F56-ACF6-5C40-A5E9-38485ED0222D}" presName="level3hierChild" presStyleCnt="0"/>
      <dgm:spPr/>
      <dgm:t>
        <a:bodyPr/>
        <a:lstStyle/>
        <a:p>
          <a:endParaRPr lang="en-US"/>
        </a:p>
      </dgm:t>
    </dgm:pt>
    <dgm:pt modelId="{26C9C67C-AC4B-469F-AD10-6821AFCAE54B}" type="pres">
      <dgm:prSet presAssocID="{00A11A76-7BE6-43BA-8E26-E9801B020EAE}" presName="conn2-1" presStyleLbl="parChTrans1D2" presStyleIdx="3" presStyleCnt="4"/>
      <dgm:spPr/>
      <dgm:t>
        <a:bodyPr/>
        <a:lstStyle/>
        <a:p>
          <a:endParaRPr lang="en-US"/>
        </a:p>
      </dgm:t>
    </dgm:pt>
    <dgm:pt modelId="{58070F63-4E07-46DB-A8FC-6104516A8741}" type="pres">
      <dgm:prSet presAssocID="{00A11A76-7BE6-43BA-8E26-E9801B020EAE}" presName="connTx" presStyleLbl="parChTrans1D2" presStyleIdx="3" presStyleCnt="4"/>
      <dgm:spPr/>
      <dgm:t>
        <a:bodyPr/>
        <a:lstStyle/>
        <a:p>
          <a:endParaRPr lang="en-US"/>
        </a:p>
      </dgm:t>
    </dgm:pt>
    <dgm:pt modelId="{02C2160C-69DC-4EB2-B972-0433C7F7C3B1}" type="pres">
      <dgm:prSet presAssocID="{D3CB1F00-1E82-48DF-A9AB-7DE706A31F35}" presName="root2" presStyleCnt="0"/>
      <dgm:spPr/>
      <dgm:t>
        <a:bodyPr/>
        <a:lstStyle/>
        <a:p>
          <a:endParaRPr lang="en-US"/>
        </a:p>
      </dgm:t>
    </dgm:pt>
    <dgm:pt modelId="{E539335A-2C51-43C1-AA53-76F6B2332B45}" type="pres">
      <dgm:prSet presAssocID="{D3CB1F00-1E82-48DF-A9AB-7DE706A31F35}" presName="LevelTwoTextNode" presStyleLbl="node2" presStyleIdx="3" presStyleCnt="4">
        <dgm:presLayoutVars>
          <dgm:chPref val="3"/>
        </dgm:presLayoutVars>
      </dgm:prSet>
      <dgm:spPr/>
      <dgm:t>
        <a:bodyPr/>
        <a:lstStyle/>
        <a:p>
          <a:endParaRPr lang="en-US"/>
        </a:p>
      </dgm:t>
    </dgm:pt>
    <dgm:pt modelId="{0E3714C1-B3E2-41F5-A7C2-630D1C207B12}" type="pres">
      <dgm:prSet presAssocID="{D3CB1F00-1E82-48DF-A9AB-7DE706A31F35}" presName="level3hierChild" presStyleCnt="0"/>
      <dgm:spPr/>
      <dgm:t>
        <a:bodyPr/>
        <a:lstStyle/>
        <a:p>
          <a:endParaRPr lang="en-US"/>
        </a:p>
      </dgm:t>
    </dgm:pt>
  </dgm:ptLst>
  <dgm:cxnLst>
    <dgm:cxn modelId="{1C644B67-F522-7E4B-8220-683F27D8887E}" srcId="{4C074558-FC13-BF45-B59B-DAD63E771E41}" destId="{C0EC7AE3-A7A9-3549-95A9-7314790823C3}" srcOrd="1" destOrd="0" parTransId="{DB4593ED-B1EE-D242-9184-EDC35596BDD9}" sibTransId="{AAF628CD-B0E1-F941-AD41-A4687A6A7049}"/>
    <dgm:cxn modelId="{70B52015-72B9-A544-8490-1CCB696B36D8}" srcId="{0C511EFE-517F-F340-A7B3-590ADE55757C}" destId="{4C074558-FC13-BF45-B59B-DAD63E771E41}" srcOrd="0" destOrd="0" parTransId="{B8C7A844-850E-BA45-B169-1CCA4B0001DA}" sibTransId="{6C1D6A01-FA0C-6342-BB06-81EC9D86E4D7}"/>
    <dgm:cxn modelId="{48E8E744-78C7-8F46-A031-B5C3A2690ED2}" srcId="{4C074558-FC13-BF45-B59B-DAD63E771E41}" destId="{5071F118-FC51-0243-9F49-791E0F352164}" srcOrd="0" destOrd="0" parTransId="{5BC1027F-154D-C944-AB27-70FE5B424098}" sibTransId="{36155B4A-B9F5-0849-952C-371B365C3F90}"/>
    <dgm:cxn modelId="{F1DFC896-30AD-4A62-919E-6BCBF727A17F}" type="presOf" srcId="{5071F118-FC51-0243-9F49-791E0F352164}" destId="{B7E20328-1562-E44E-909B-098FB04006ED}" srcOrd="0" destOrd="0" presId="urn:microsoft.com/office/officeart/2005/8/layout/hierarchy2"/>
    <dgm:cxn modelId="{E8E34C76-5C64-42BD-B26E-AC97F307935A}" type="presOf" srcId="{D3CB1F00-1E82-48DF-A9AB-7DE706A31F35}" destId="{E539335A-2C51-43C1-AA53-76F6B2332B45}" srcOrd="0" destOrd="0" presId="urn:microsoft.com/office/officeart/2005/8/layout/hierarchy2"/>
    <dgm:cxn modelId="{F7473683-1EFB-43BD-BDBE-4B506002B1F6}" type="presOf" srcId="{DB4593ED-B1EE-D242-9184-EDC35596BDD9}" destId="{518775A4-1998-5C40-A429-586224CC3DBF}" srcOrd="1" destOrd="0" presId="urn:microsoft.com/office/officeart/2005/8/layout/hierarchy2"/>
    <dgm:cxn modelId="{FFA066C3-E4EA-4EFA-ADC0-A8916700A7EF}" type="presOf" srcId="{6441E5EC-FAA8-2946-8F7A-65C91F6829F6}" destId="{CAEEA4C9-8E12-BA4B-B627-39DEDF92F0A9}" srcOrd="0" destOrd="0" presId="urn:microsoft.com/office/officeart/2005/8/layout/hierarchy2"/>
    <dgm:cxn modelId="{559E7D09-20BF-4664-9BDC-C32F54AD350A}" type="presOf" srcId="{4C074558-FC13-BF45-B59B-DAD63E771E41}" destId="{B8DB5700-04F7-7E42-852E-6021C88E7736}" srcOrd="0" destOrd="0" presId="urn:microsoft.com/office/officeart/2005/8/layout/hierarchy2"/>
    <dgm:cxn modelId="{F943E3AB-45A6-47C1-B154-6527E7D09D16}" type="presOf" srcId="{5BC1027F-154D-C944-AB27-70FE5B424098}" destId="{9A161A44-7C9C-B84A-AE4F-15922CAD189C}" srcOrd="0" destOrd="0" presId="urn:microsoft.com/office/officeart/2005/8/layout/hierarchy2"/>
    <dgm:cxn modelId="{1AD972B8-2464-423D-BE83-CED144C5CAC1}" type="presOf" srcId="{0C511EFE-517F-F340-A7B3-590ADE55757C}" destId="{BFA506BA-A1E9-E141-8BED-67D4068BD677}" srcOrd="0" destOrd="0" presId="urn:microsoft.com/office/officeart/2005/8/layout/hierarchy2"/>
    <dgm:cxn modelId="{E7063D9A-B384-4D0F-B777-B717536DD1F8}" type="presOf" srcId="{ECFE7F56-ACF6-5C40-A5E9-38485ED0222D}" destId="{F645FAA9-B7FD-5A4A-961B-9B8B677DCC4C}" srcOrd="0" destOrd="0" presId="urn:microsoft.com/office/officeart/2005/8/layout/hierarchy2"/>
    <dgm:cxn modelId="{D32E5209-856A-486A-918B-470FFC39E731}" type="presOf" srcId="{00A11A76-7BE6-43BA-8E26-E9801B020EAE}" destId="{58070F63-4E07-46DB-A8FC-6104516A8741}" srcOrd="1" destOrd="0" presId="urn:microsoft.com/office/officeart/2005/8/layout/hierarchy2"/>
    <dgm:cxn modelId="{83B77408-1EAA-4E92-9769-01102C8FDA23}" type="presOf" srcId="{5BC1027F-154D-C944-AB27-70FE5B424098}" destId="{DC4ED24D-F511-8146-8384-9365885C5C10}" srcOrd="1" destOrd="0" presId="urn:microsoft.com/office/officeart/2005/8/layout/hierarchy2"/>
    <dgm:cxn modelId="{D0512462-CE04-4599-AE57-4EA08B398C91}" srcId="{4C074558-FC13-BF45-B59B-DAD63E771E41}" destId="{D3CB1F00-1E82-48DF-A9AB-7DE706A31F35}" srcOrd="3" destOrd="0" parTransId="{00A11A76-7BE6-43BA-8E26-E9801B020EAE}" sibTransId="{918826B7-690E-404A-A8A7-717AF279B39D}"/>
    <dgm:cxn modelId="{8DC78A20-D55A-49E6-9B4D-49153D7CD862}" type="presOf" srcId="{6441E5EC-FAA8-2946-8F7A-65C91F6829F6}" destId="{7C216379-1462-CA43-B7B1-7D31C7B68F4B}" srcOrd="1" destOrd="0" presId="urn:microsoft.com/office/officeart/2005/8/layout/hierarchy2"/>
    <dgm:cxn modelId="{4CCBDB8A-92A8-E041-B741-4A3A0FE44819}" srcId="{4C074558-FC13-BF45-B59B-DAD63E771E41}" destId="{ECFE7F56-ACF6-5C40-A5E9-38485ED0222D}" srcOrd="2" destOrd="0" parTransId="{6441E5EC-FAA8-2946-8F7A-65C91F6829F6}" sibTransId="{D0D9CA3A-BF1A-4446-91B6-37D18F98D5E2}"/>
    <dgm:cxn modelId="{22CC1C94-1606-4FC8-A206-C38F71B1BF9D}" type="presOf" srcId="{C0EC7AE3-A7A9-3549-95A9-7314790823C3}" destId="{A9929E7F-654E-1044-B554-8FEEDBC64A3B}" srcOrd="0" destOrd="0" presId="urn:microsoft.com/office/officeart/2005/8/layout/hierarchy2"/>
    <dgm:cxn modelId="{CB6C2D72-A798-40D4-A766-1CE48C80D6C5}" type="presOf" srcId="{00A11A76-7BE6-43BA-8E26-E9801B020EAE}" destId="{26C9C67C-AC4B-469F-AD10-6821AFCAE54B}" srcOrd="0" destOrd="0" presId="urn:microsoft.com/office/officeart/2005/8/layout/hierarchy2"/>
    <dgm:cxn modelId="{297B6E5F-2DC9-49A3-BCF0-302D1DFA341A}" type="presOf" srcId="{DB4593ED-B1EE-D242-9184-EDC35596BDD9}" destId="{C55E4748-D6B0-AE47-91EA-C40253A2E0C9}" srcOrd="0" destOrd="0" presId="urn:microsoft.com/office/officeart/2005/8/layout/hierarchy2"/>
    <dgm:cxn modelId="{54EF9B58-B7C3-47D4-B708-F347682E9EBE}" type="presParOf" srcId="{BFA506BA-A1E9-E141-8BED-67D4068BD677}" destId="{5C77BD7A-E0F2-374C-90A9-CC024D32E8C0}" srcOrd="0" destOrd="0" presId="urn:microsoft.com/office/officeart/2005/8/layout/hierarchy2"/>
    <dgm:cxn modelId="{0C745E55-1183-414C-A1B1-244BF9AB5622}" type="presParOf" srcId="{5C77BD7A-E0F2-374C-90A9-CC024D32E8C0}" destId="{B8DB5700-04F7-7E42-852E-6021C88E7736}" srcOrd="0" destOrd="0" presId="urn:microsoft.com/office/officeart/2005/8/layout/hierarchy2"/>
    <dgm:cxn modelId="{27946ED2-4680-408E-897E-B23213291DC2}" type="presParOf" srcId="{5C77BD7A-E0F2-374C-90A9-CC024D32E8C0}" destId="{BED52618-A087-3349-B07E-398B6D409629}" srcOrd="1" destOrd="0" presId="urn:microsoft.com/office/officeart/2005/8/layout/hierarchy2"/>
    <dgm:cxn modelId="{D7C6D097-8D94-440B-88F8-3A3798757440}" type="presParOf" srcId="{BED52618-A087-3349-B07E-398B6D409629}" destId="{9A161A44-7C9C-B84A-AE4F-15922CAD189C}" srcOrd="0" destOrd="0" presId="urn:microsoft.com/office/officeart/2005/8/layout/hierarchy2"/>
    <dgm:cxn modelId="{76DBEFFF-7183-4E65-82ED-C7C9CDBDF457}" type="presParOf" srcId="{9A161A44-7C9C-B84A-AE4F-15922CAD189C}" destId="{DC4ED24D-F511-8146-8384-9365885C5C10}" srcOrd="0" destOrd="0" presId="urn:microsoft.com/office/officeart/2005/8/layout/hierarchy2"/>
    <dgm:cxn modelId="{B80694E7-D392-4244-A7EF-6A72695B954D}" type="presParOf" srcId="{BED52618-A087-3349-B07E-398B6D409629}" destId="{E9D8C880-D894-F54B-B163-FB9A6CA8E327}" srcOrd="1" destOrd="0" presId="urn:microsoft.com/office/officeart/2005/8/layout/hierarchy2"/>
    <dgm:cxn modelId="{DCB59D64-EAC6-4819-9928-C60D15273CFF}" type="presParOf" srcId="{E9D8C880-D894-F54B-B163-FB9A6CA8E327}" destId="{B7E20328-1562-E44E-909B-098FB04006ED}" srcOrd="0" destOrd="0" presId="urn:microsoft.com/office/officeart/2005/8/layout/hierarchy2"/>
    <dgm:cxn modelId="{5AF4ACC8-6BE5-45A0-B98B-D9F2EE09E63F}" type="presParOf" srcId="{E9D8C880-D894-F54B-B163-FB9A6CA8E327}" destId="{E49F6388-E797-9D42-AD9A-313CA06EB498}" srcOrd="1" destOrd="0" presId="urn:microsoft.com/office/officeart/2005/8/layout/hierarchy2"/>
    <dgm:cxn modelId="{8E8172A2-7321-45A4-8BF8-AA80E0F102E0}" type="presParOf" srcId="{BED52618-A087-3349-B07E-398B6D409629}" destId="{C55E4748-D6B0-AE47-91EA-C40253A2E0C9}" srcOrd="2" destOrd="0" presId="urn:microsoft.com/office/officeart/2005/8/layout/hierarchy2"/>
    <dgm:cxn modelId="{E5F707B3-0151-4AAD-B93C-95B344F9016F}" type="presParOf" srcId="{C55E4748-D6B0-AE47-91EA-C40253A2E0C9}" destId="{518775A4-1998-5C40-A429-586224CC3DBF}" srcOrd="0" destOrd="0" presId="urn:microsoft.com/office/officeart/2005/8/layout/hierarchy2"/>
    <dgm:cxn modelId="{1DE7C622-8296-4288-BD4E-A31B1ADE59DF}" type="presParOf" srcId="{BED52618-A087-3349-B07E-398B6D409629}" destId="{4B459698-4A8B-FB4E-B80B-C5DAADD32A06}" srcOrd="3" destOrd="0" presId="urn:microsoft.com/office/officeart/2005/8/layout/hierarchy2"/>
    <dgm:cxn modelId="{F439F231-A4BE-416E-A501-06A876B6F866}" type="presParOf" srcId="{4B459698-4A8B-FB4E-B80B-C5DAADD32A06}" destId="{A9929E7F-654E-1044-B554-8FEEDBC64A3B}" srcOrd="0" destOrd="0" presId="urn:microsoft.com/office/officeart/2005/8/layout/hierarchy2"/>
    <dgm:cxn modelId="{D45DBC12-C270-4739-9BC1-3665B8C00EE2}" type="presParOf" srcId="{4B459698-4A8B-FB4E-B80B-C5DAADD32A06}" destId="{28DA34A8-03B1-9D46-8470-FD331970DA1D}" srcOrd="1" destOrd="0" presId="urn:microsoft.com/office/officeart/2005/8/layout/hierarchy2"/>
    <dgm:cxn modelId="{477AE9BF-A503-4083-B5FB-653EDD2DF4E3}" type="presParOf" srcId="{BED52618-A087-3349-B07E-398B6D409629}" destId="{CAEEA4C9-8E12-BA4B-B627-39DEDF92F0A9}" srcOrd="4" destOrd="0" presId="urn:microsoft.com/office/officeart/2005/8/layout/hierarchy2"/>
    <dgm:cxn modelId="{A31B4FA6-1A49-448F-8702-5CBF84F63215}" type="presParOf" srcId="{CAEEA4C9-8E12-BA4B-B627-39DEDF92F0A9}" destId="{7C216379-1462-CA43-B7B1-7D31C7B68F4B}" srcOrd="0" destOrd="0" presId="urn:microsoft.com/office/officeart/2005/8/layout/hierarchy2"/>
    <dgm:cxn modelId="{27AAA178-3A6B-40A5-8039-354C76786CCF}" type="presParOf" srcId="{BED52618-A087-3349-B07E-398B6D409629}" destId="{D04543EC-46CC-7B4A-9626-1EA2116F9343}" srcOrd="5" destOrd="0" presId="urn:microsoft.com/office/officeart/2005/8/layout/hierarchy2"/>
    <dgm:cxn modelId="{EA98E3EF-6213-4E4C-A7C5-6EEB07BF0B2B}" type="presParOf" srcId="{D04543EC-46CC-7B4A-9626-1EA2116F9343}" destId="{F645FAA9-B7FD-5A4A-961B-9B8B677DCC4C}" srcOrd="0" destOrd="0" presId="urn:microsoft.com/office/officeart/2005/8/layout/hierarchy2"/>
    <dgm:cxn modelId="{5E2161B0-1652-48A8-A073-14691E77EAB7}" type="presParOf" srcId="{D04543EC-46CC-7B4A-9626-1EA2116F9343}" destId="{E92F52EC-1A10-4043-9AEA-1FFBB4C6D2A2}" srcOrd="1" destOrd="0" presId="urn:microsoft.com/office/officeart/2005/8/layout/hierarchy2"/>
    <dgm:cxn modelId="{7E6D62F1-B8FA-4CC4-A943-0C4067EB805A}" type="presParOf" srcId="{BED52618-A087-3349-B07E-398B6D409629}" destId="{26C9C67C-AC4B-469F-AD10-6821AFCAE54B}" srcOrd="6" destOrd="0" presId="urn:microsoft.com/office/officeart/2005/8/layout/hierarchy2"/>
    <dgm:cxn modelId="{F8B638E7-A398-4192-B197-F7C373344431}" type="presParOf" srcId="{26C9C67C-AC4B-469F-AD10-6821AFCAE54B}" destId="{58070F63-4E07-46DB-A8FC-6104516A8741}" srcOrd="0" destOrd="0" presId="urn:microsoft.com/office/officeart/2005/8/layout/hierarchy2"/>
    <dgm:cxn modelId="{216BA5DA-E50F-4871-A4E9-281AA0395201}" type="presParOf" srcId="{BED52618-A087-3349-B07E-398B6D409629}" destId="{02C2160C-69DC-4EB2-B972-0433C7F7C3B1}" srcOrd="7" destOrd="0" presId="urn:microsoft.com/office/officeart/2005/8/layout/hierarchy2"/>
    <dgm:cxn modelId="{DA43B173-AF79-45AF-A3CC-B50F2F4DF7D0}" type="presParOf" srcId="{02C2160C-69DC-4EB2-B972-0433C7F7C3B1}" destId="{E539335A-2C51-43C1-AA53-76F6B2332B45}" srcOrd="0" destOrd="0" presId="urn:microsoft.com/office/officeart/2005/8/layout/hierarchy2"/>
    <dgm:cxn modelId="{06791E54-57EC-4E0D-89E1-041C436AEC3F}" type="presParOf" srcId="{02C2160C-69DC-4EB2-B972-0433C7F7C3B1}" destId="{0E3714C1-B3E2-41F5-A7C2-630D1C207B1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DBC70A-FCE0-A746-87C7-6AAF4BC8E049}" type="doc">
      <dgm:prSet loTypeId="urn:microsoft.com/office/officeart/2005/8/layout/hierarchy2" loCatId="" qsTypeId="urn:microsoft.com/office/officeart/2005/8/quickstyle/simple2" qsCatId="simple" csTypeId="urn:microsoft.com/office/officeart/2005/8/colors/accent1_2#2" csCatId="accent1" phldr="1"/>
      <dgm:spPr/>
      <dgm:t>
        <a:bodyPr/>
        <a:lstStyle/>
        <a:p>
          <a:endParaRPr lang="en-US"/>
        </a:p>
      </dgm:t>
    </dgm:pt>
    <dgm:pt modelId="{D087E328-BB6D-6049-89B0-0ED0AB6778E4}">
      <dgm:prSet phldrT="[Text]" custT="1"/>
      <dgm:spPr/>
      <dgm:t>
        <a:bodyPr/>
        <a:lstStyle/>
        <a:p>
          <a:r>
            <a:rPr lang="en-US" sz="1800" dirty="0" smtClean="0"/>
            <a:t>Bottom-up</a:t>
          </a:r>
          <a:endParaRPr lang="en-US" sz="1800" dirty="0"/>
        </a:p>
      </dgm:t>
    </dgm:pt>
    <dgm:pt modelId="{7F7A5692-7521-E74E-91FA-D098108837AF}" type="parTrans" cxnId="{EAA07F75-00BC-DF47-BDDF-C7D4F228E564}">
      <dgm:prSet/>
      <dgm:spPr/>
      <dgm:t>
        <a:bodyPr/>
        <a:lstStyle/>
        <a:p>
          <a:endParaRPr lang="en-US" sz="1600"/>
        </a:p>
      </dgm:t>
    </dgm:pt>
    <dgm:pt modelId="{BD336793-E641-5046-A32F-E4D23B2F35A9}" type="sibTrans" cxnId="{EAA07F75-00BC-DF47-BDDF-C7D4F228E564}">
      <dgm:prSet/>
      <dgm:spPr/>
      <dgm:t>
        <a:bodyPr/>
        <a:lstStyle/>
        <a:p>
          <a:endParaRPr lang="en-US" sz="1600"/>
        </a:p>
      </dgm:t>
    </dgm:pt>
    <dgm:pt modelId="{1334FDD0-6CDD-2E44-98FB-3AEE879C2D6F}">
      <dgm:prSet phldrT="[Text]" custT="1"/>
      <dgm:spPr/>
      <dgm:t>
        <a:bodyPr/>
        <a:lstStyle/>
        <a:p>
          <a:r>
            <a:rPr lang="en-US" sz="1800" dirty="0" smtClean="0"/>
            <a:t>Optimization</a:t>
          </a:r>
          <a:endParaRPr lang="en-US" sz="1800" dirty="0"/>
        </a:p>
      </dgm:t>
    </dgm:pt>
    <dgm:pt modelId="{E8B0C19B-0207-EC45-8CB7-3CC6D42217B9}" type="parTrans" cxnId="{5F9F8583-D527-DF4E-B01C-58218D76D095}">
      <dgm:prSet custT="1"/>
      <dgm:spPr/>
      <dgm:t>
        <a:bodyPr/>
        <a:lstStyle/>
        <a:p>
          <a:endParaRPr lang="en-US" sz="400" dirty="0"/>
        </a:p>
      </dgm:t>
    </dgm:pt>
    <dgm:pt modelId="{6D1D3329-238E-EB4E-A3E9-D0F58E7FB55B}" type="sibTrans" cxnId="{5F9F8583-D527-DF4E-B01C-58218D76D095}">
      <dgm:prSet/>
      <dgm:spPr/>
      <dgm:t>
        <a:bodyPr/>
        <a:lstStyle/>
        <a:p>
          <a:endParaRPr lang="en-US" sz="1600"/>
        </a:p>
      </dgm:t>
    </dgm:pt>
    <dgm:pt modelId="{812BB44E-F1E8-7E4F-83E1-5FC663015CFA}">
      <dgm:prSet phldrT="[Text]" custT="1"/>
      <dgm:spPr/>
      <dgm:t>
        <a:bodyPr/>
        <a:lstStyle/>
        <a:p>
          <a:r>
            <a:rPr lang="en-US" sz="1800" dirty="0" smtClean="0"/>
            <a:t>Simulation</a:t>
          </a:r>
          <a:endParaRPr lang="en-US" sz="1800" dirty="0"/>
        </a:p>
      </dgm:t>
    </dgm:pt>
    <dgm:pt modelId="{5B779F31-CA5D-574F-8E11-EE081DE6ADCF}" type="parTrans" cxnId="{1C840559-1454-AC44-8D38-208236322E45}">
      <dgm:prSet custT="1"/>
      <dgm:spPr/>
      <dgm:t>
        <a:bodyPr/>
        <a:lstStyle/>
        <a:p>
          <a:endParaRPr lang="en-US" sz="400" dirty="0"/>
        </a:p>
      </dgm:t>
    </dgm:pt>
    <dgm:pt modelId="{AEEBEB5B-BA69-6345-9613-1A99F222F21E}" type="sibTrans" cxnId="{1C840559-1454-AC44-8D38-208236322E45}">
      <dgm:prSet/>
      <dgm:spPr/>
      <dgm:t>
        <a:bodyPr/>
        <a:lstStyle/>
        <a:p>
          <a:endParaRPr lang="en-US" sz="1600"/>
        </a:p>
      </dgm:t>
    </dgm:pt>
    <dgm:pt modelId="{EF6026D9-DB5A-2747-9E0A-2B5CA3C353C6}">
      <dgm:prSet custT="1"/>
      <dgm:spPr/>
      <dgm:t>
        <a:bodyPr/>
        <a:lstStyle/>
        <a:p>
          <a:r>
            <a:rPr lang="en-US" sz="1800" dirty="0" smtClean="0"/>
            <a:t>Accounting</a:t>
          </a:r>
        </a:p>
      </dgm:t>
    </dgm:pt>
    <dgm:pt modelId="{B6FD6E5C-D6E8-B148-8E0B-78AADC99CB76}" type="parTrans" cxnId="{65FEAAF9-DDD2-A844-96A8-1FC33521711B}">
      <dgm:prSet custT="1"/>
      <dgm:spPr/>
      <dgm:t>
        <a:bodyPr/>
        <a:lstStyle/>
        <a:p>
          <a:endParaRPr lang="en-US" sz="400" dirty="0"/>
        </a:p>
      </dgm:t>
    </dgm:pt>
    <dgm:pt modelId="{F1CED669-C524-064B-B3A5-2095DFD4681C}" type="sibTrans" cxnId="{65FEAAF9-DDD2-A844-96A8-1FC33521711B}">
      <dgm:prSet/>
      <dgm:spPr/>
      <dgm:t>
        <a:bodyPr/>
        <a:lstStyle/>
        <a:p>
          <a:endParaRPr lang="en-US" sz="1600"/>
        </a:p>
      </dgm:t>
    </dgm:pt>
    <dgm:pt modelId="{111200BB-F897-3344-9A1A-604A37641770}">
      <dgm:prSet custT="1"/>
      <dgm:spPr/>
      <dgm:t>
        <a:bodyPr/>
        <a:lstStyle/>
        <a:p>
          <a:r>
            <a:rPr lang="en-US" sz="1800" dirty="0" smtClean="0"/>
            <a:t>Technology Screening</a:t>
          </a:r>
          <a:endParaRPr lang="en-US" sz="1800" dirty="0"/>
        </a:p>
      </dgm:t>
    </dgm:pt>
    <dgm:pt modelId="{29450694-1086-BB40-972F-04D41892FBFA}" type="parTrans" cxnId="{A4F78AC0-B5B7-5C44-B5C4-D95D316CEACA}">
      <dgm:prSet custT="1"/>
      <dgm:spPr/>
      <dgm:t>
        <a:bodyPr/>
        <a:lstStyle/>
        <a:p>
          <a:endParaRPr lang="en-US" sz="500" dirty="0"/>
        </a:p>
      </dgm:t>
    </dgm:pt>
    <dgm:pt modelId="{32370396-5ECC-C84F-9455-440E125431E0}" type="sibTrans" cxnId="{A4F78AC0-B5B7-5C44-B5C4-D95D316CEACA}">
      <dgm:prSet/>
      <dgm:spPr/>
      <dgm:t>
        <a:bodyPr/>
        <a:lstStyle/>
        <a:p>
          <a:endParaRPr lang="en-US" sz="1600"/>
        </a:p>
      </dgm:t>
    </dgm:pt>
    <dgm:pt modelId="{8E38FA27-D4F9-104C-B7DC-59137F368718}" type="pres">
      <dgm:prSet presAssocID="{39DBC70A-FCE0-A746-87C7-6AAF4BC8E049}" presName="diagram" presStyleCnt="0">
        <dgm:presLayoutVars>
          <dgm:chPref val="1"/>
          <dgm:dir/>
          <dgm:animOne val="branch"/>
          <dgm:animLvl val="lvl"/>
          <dgm:resizeHandles val="exact"/>
        </dgm:presLayoutVars>
      </dgm:prSet>
      <dgm:spPr/>
      <dgm:t>
        <a:bodyPr/>
        <a:lstStyle/>
        <a:p>
          <a:endParaRPr lang="en-US"/>
        </a:p>
      </dgm:t>
    </dgm:pt>
    <dgm:pt modelId="{F5F69E5A-082A-F045-BDE6-99ADB7096F34}" type="pres">
      <dgm:prSet presAssocID="{D087E328-BB6D-6049-89B0-0ED0AB6778E4}" presName="root1" presStyleCnt="0"/>
      <dgm:spPr/>
      <dgm:t>
        <a:bodyPr/>
        <a:lstStyle/>
        <a:p>
          <a:endParaRPr lang="en-US"/>
        </a:p>
      </dgm:t>
    </dgm:pt>
    <dgm:pt modelId="{7EC0F62F-4430-324B-9FE7-9E8D4A518321}" type="pres">
      <dgm:prSet presAssocID="{D087E328-BB6D-6049-89B0-0ED0AB6778E4}" presName="LevelOneTextNode" presStyleLbl="node0" presStyleIdx="0" presStyleCnt="1" custLinFactNeighborX="3670" custLinFactNeighborY="-6947">
        <dgm:presLayoutVars>
          <dgm:chPref val="3"/>
        </dgm:presLayoutVars>
      </dgm:prSet>
      <dgm:spPr/>
      <dgm:t>
        <a:bodyPr/>
        <a:lstStyle/>
        <a:p>
          <a:endParaRPr lang="en-US"/>
        </a:p>
      </dgm:t>
    </dgm:pt>
    <dgm:pt modelId="{099A7C4D-C67E-7A42-9FFF-30018E853DF9}" type="pres">
      <dgm:prSet presAssocID="{D087E328-BB6D-6049-89B0-0ED0AB6778E4}" presName="level2hierChild" presStyleCnt="0"/>
      <dgm:spPr/>
      <dgm:t>
        <a:bodyPr/>
        <a:lstStyle/>
        <a:p>
          <a:endParaRPr lang="en-US"/>
        </a:p>
      </dgm:t>
    </dgm:pt>
    <dgm:pt modelId="{09EE51B4-F86B-B343-9A9F-32B417CAC511}" type="pres">
      <dgm:prSet presAssocID="{E8B0C19B-0207-EC45-8CB7-3CC6D42217B9}" presName="conn2-1" presStyleLbl="parChTrans1D2" presStyleIdx="0" presStyleCnt="4"/>
      <dgm:spPr/>
      <dgm:t>
        <a:bodyPr/>
        <a:lstStyle/>
        <a:p>
          <a:endParaRPr lang="en-US"/>
        </a:p>
      </dgm:t>
    </dgm:pt>
    <dgm:pt modelId="{D74A7A30-3C52-6D40-92C7-571881C96B6F}" type="pres">
      <dgm:prSet presAssocID="{E8B0C19B-0207-EC45-8CB7-3CC6D42217B9}" presName="connTx" presStyleLbl="parChTrans1D2" presStyleIdx="0" presStyleCnt="4"/>
      <dgm:spPr/>
      <dgm:t>
        <a:bodyPr/>
        <a:lstStyle/>
        <a:p>
          <a:endParaRPr lang="en-US"/>
        </a:p>
      </dgm:t>
    </dgm:pt>
    <dgm:pt modelId="{033A0D1C-2520-F040-9A38-7C291C70FA7D}" type="pres">
      <dgm:prSet presAssocID="{1334FDD0-6CDD-2E44-98FB-3AEE879C2D6F}" presName="root2" presStyleCnt="0"/>
      <dgm:spPr/>
      <dgm:t>
        <a:bodyPr/>
        <a:lstStyle/>
        <a:p>
          <a:endParaRPr lang="en-US"/>
        </a:p>
      </dgm:t>
    </dgm:pt>
    <dgm:pt modelId="{E5D4D883-AA00-FB48-8CCE-D5507E351EF1}" type="pres">
      <dgm:prSet presAssocID="{1334FDD0-6CDD-2E44-98FB-3AEE879C2D6F}" presName="LevelTwoTextNode" presStyleLbl="node2" presStyleIdx="0" presStyleCnt="4" custScaleX="120848" custLinFactNeighborX="1593" custLinFactNeighborY="868">
        <dgm:presLayoutVars>
          <dgm:chPref val="3"/>
        </dgm:presLayoutVars>
      </dgm:prSet>
      <dgm:spPr/>
      <dgm:t>
        <a:bodyPr/>
        <a:lstStyle/>
        <a:p>
          <a:endParaRPr lang="en-US"/>
        </a:p>
      </dgm:t>
    </dgm:pt>
    <dgm:pt modelId="{F87411B9-97A5-6A41-863E-069D95283042}" type="pres">
      <dgm:prSet presAssocID="{1334FDD0-6CDD-2E44-98FB-3AEE879C2D6F}" presName="level3hierChild" presStyleCnt="0"/>
      <dgm:spPr/>
      <dgm:t>
        <a:bodyPr/>
        <a:lstStyle/>
        <a:p>
          <a:endParaRPr lang="en-US"/>
        </a:p>
      </dgm:t>
    </dgm:pt>
    <dgm:pt modelId="{7BA44768-0FC0-324B-B3AA-A69F9AC1F0ED}" type="pres">
      <dgm:prSet presAssocID="{5B779F31-CA5D-574F-8E11-EE081DE6ADCF}" presName="conn2-1" presStyleLbl="parChTrans1D2" presStyleIdx="1" presStyleCnt="4"/>
      <dgm:spPr/>
      <dgm:t>
        <a:bodyPr/>
        <a:lstStyle/>
        <a:p>
          <a:endParaRPr lang="en-US"/>
        </a:p>
      </dgm:t>
    </dgm:pt>
    <dgm:pt modelId="{41F039B4-B0B6-5743-8C79-5825CC35C9D8}" type="pres">
      <dgm:prSet presAssocID="{5B779F31-CA5D-574F-8E11-EE081DE6ADCF}" presName="connTx" presStyleLbl="parChTrans1D2" presStyleIdx="1" presStyleCnt="4"/>
      <dgm:spPr/>
      <dgm:t>
        <a:bodyPr/>
        <a:lstStyle/>
        <a:p>
          <a:endParaRPr lang="en-US"/>
        </a:p>
      </dgm:t>
    </dgm:pt>
    <dgm:pt modelId="{C69A2FBB-C71C-8341-81B0-3079F0EC20B4}" type="pres">
      <dgm:prSet presAssocID="{812BB44E-F1E8-7E4F-83E1-5FC663015CFA}" presName="root2" presStyleCnt="0"/>
      <dgm:spPr/>
      <dgm:t>
        <a:bodyPr/>
        <a:lstStyle/>
        <a:p>
          <a:endParaRPr lang="en-US"/>
        </a:p>
      </dgm:t>
    </dgm:pt>
    <dgm:pt modelId="{B7B53002-DFAB-5146-ABC9-6FF533939EE3}" type="pres">
      <dgm:prSet presAssocID="{812BB44E-F1E8-7E4F-83E1-5FC663015CFA}" presName="LevelTwoTextNode" presStyleLbl="node2" presStyleIdx="1" presStyleCnt="4" custScaleX="120512" custLinFactNeighborX="2838" custLinFactNeighborY="663">
        <dgm:presLayoutVars>
          <dgm:chPref val="3"/>
        </dgm:presLayoutVars>
      </dgm:prSet>
      <dgm:spPr/>
      <dgm:t>
        <a:bodyPr/>
        <a:lstStyle/>
        <a:p>
          <a:endParaRPr lang="en-US"/>
        </a:p>
      </dgm:t>
    </dgm:pt>
    <dgm:pt modelId="{ABAED40C-3F42-934E-8D91-9398AA48F919}" type="pres">
      <dgm:prSet presAssocID="{812BB44E-F1E8-7E4F-83E1-5FC663015CFA}" presName="level3hierChild" presStyleCnt="0"/>
      <dgm:spPr/>
      <dgm:t>
        <a:bodyPr/>
        <a:lstStyle/>
        <a:p>
          <a:endParaRPr lang="en-US"/>
        </a:p>
      </dgm:t>
    </dgm:pt>
    <dgm:pt modelId="{2F358DE3-FFBA-1049-B54B-213F255015B4}" type="pres">
      <dgm:prSet presAssocID="{B6FD6E5C-D6E8-B148-8E0B-78AADC99CB76}" presName="conn2-1" presStyleLbl="parChTrans1D2" presStyleIdx="2" presStyleCnt="4"/>
      <dgm:spPr/>
      <dgm:t>
        <a:bodyPr/>
        <a:lstStyle/>
        <a:p>
          <a:endParaRPr lang="en-US"/>
        </a:p>
      </dgm:t>
    </dgm:pt>
    <dgm:pt modelId="{B2D3CD82-6422-D143-93AF-3D345CBA29D1}" type="pres">
      <dgm:prSet presAssocID="{B6FD6E5C-D6E8-B148-8E0B-78AADC99CB76}" presName="connTx" presStyleLbl="parChTrans1D2" presStyleIdx="2" presStyleCnt="4"/>
      <dgm:spPr/>
      <dgm:t>
        <a:bodyPr/>
        <a:lstStyle/>
        <a:p>
          <a:endParaRPr lang="en-US"/>
        </a:p>
      </dgm:t>
    </dgm:pt>
    <dgm:pt modelId="{98363F31-0876-5B42-8427-E9399A0CF1F3}" type="pres">
      <dgm:prSet presAssocID="{EF6026D9-DB5A-2747-9E0A-2B5CA3C353C6}" presName="root2" presStyleCnt="0"/>
      <dgm:spPr/>
      <dgm:t>
        <a:bodyPr/>
        <a:lstStyle/>
        <a:p>
          <a:endParaRPr lang="en-US"/>
        </a:p>
      </dgm:t>
    </dgm:pt>
    <dgm:pt modelId="{B07FFC70-12FD-624B-8A35-38C03E2CD501}" type="pres">
      <dgm:prSet presAssocID="{EF6026D9-DB5A-2747-9E0A-2B5CA3C353C6}" presName="LevelTwoTextNode" presStyleLbl="node2" presStyleIdx="2" presStyleCnt="4" custScaleX="119389" custLinFactNeighborX="3445" custLinFactNeighborY="176">
        <dgm:presLayoutVars>
          <dgm:chPref val="3"/>
        </dgm:presLayoutVars>
      </dgm:prSet>
      <dgm:spPr/>
      <dgm:t>
        <a:bodyPr/>
        <a:lstStyle/>
        <a:p>
          <a:endParaRPr lang="en-US"/>
        </a:p>
      </dgm:t>
    </dgm:pt>
    <dgm:pt modelId="{45146A66-8423-0641-83F1-84DC035C5441}" type="pres">
      <dgm:prSet presAssocID="{EF6026D9-DB5A-2747-9E0A-2B5CA3C353C6}" presName="level3hierChild" presStyleCnt="0"/>
      <dgm:spPr/>
      <dgm:t>
        <a:bodyPr/>
        <a:lstStyle/>
        <a:p>
          <a:endParaRPr lang="en-US"/>
        </a:p>
      </dgm:t>
    </dgm:pt>
    <dgm:pt modelId="{3A2A53D0-D776-594F-8757-A753433F67D8}" type="pres">
      <dgm:prSet presAssocID="{29450694-1086-BB40-972F-04D41892FBFA}" presName="conn2-1" presStyleLbl="parChTrans1D2" presStyleIdx="3" presStyleCnt="4"/>
      <dgm:spPr/>
      <dgm:t>
        <a:bodyPr/>
        <a:lstStyle/>
        <a:p>
          <a:endParaRPr lang="en-US"/>
        </a:p>
      </dgm:t>
    </dgm:pt>
    <dgm:pt modelId="{8106FDEB-A17C-2B43-ADC2-B311EF5C4159}" type="pres">
      <dgm:prSet presAssocID="{29450694-1086-BB40-972F-04D41892FBFA}" presName="connTx" presStyleLbl="parChTrans1D2" presStyleIdx="3" presStyleCnt="4"/>
      <dgm:spPr/>
      <dgm:t>
        <a:bodyPr/>
        <a:lstStyle/>
        <a:p>
          <a:endParaRPr lang="en-US"/>
        </a:p>
      </dgm:t>
    </dgm:pt>
    <dgm:pt modelId="{9300AD41-6300-4941-A799-435C8003FAA4}" type="pres">
      <dgm:prSet presAssocID="{111200BB-F897-3344-9A1A-604A37641770}" presName="root2" presStyleCnt="0"/>
      <dgm:spPr/>
      <dgm:t>
        <a:bodyPr/>
        <a:lstStyle/>
        <a:p>
          <a:endParaRPr lang="en-US"/>
        </a:p>
      </dgm:t>
    </dgm:pt>
    <dgm:pt modelId="{ACBD69A3-1461-0841-BF61-88174B0A8A56}" type="pres">
      <dgm:prSet presAssocID="{111200BB-F897-3344-9A1A-604A37641770}" presName="LevelTwoTextNode" presStyleLbl="node2" presStyleIdx="3" presStyleCnt="4" custScaleX="117245" custLinFactNeighborX="3429" custLinFactNeighborY="-666">
        <dgm:presLayoutVars>
          <dgm:chPref val="3"/>
        </dgm:presLayoutVars>
      </dgm:prSet>
      <dgm:spPr/>
      <dgm:t>
        <a:bodyPr/>
        <a:lstStyle/>
        <a:p>
          <a:endParaRPr lang="en-US"/>
        </a:p>
      </dgm:t>
    </dgm:pt>
    <dgm:pt modelId="{6A2DD8FA-16D4-1F42-8F13-D755B0564310}" type="pres">
      <dgm:prSet presAssocID="{111200BB-F897-3344-9A1A-604A37641770}" presName="level3hierChild" presStyleCnt="0"/>
      <dgm:spPr/>
      <dgm:t>
        <a:bodyPr/>
        <a:lstStyle/>
        <a:p>
          <a:endParaRPr lang="en-US"/>
        </a:p>
      </dgm:t>
    </dgm:pt>
  </dgm:ptLst>
  <dgm:cxnLst>
    <dgm:cxn modelId="{7A525526-B674-435B-B3ED-1F9677C21C98}" type="presOf" srcId="{5B779F31-CA5D-574F-8E11-EE081DE6ADCF}" destId="{7BA44768-0FC0-324B-B3AA-A69F9AC1F0ED}" srcOrd="0" destOrd="0" presId="urn:microsoft.com/office/officeart/2005/8/layout/hierarchy2"/>
    <dgm:cxn modelId="{0A290EAD-568E-4FCF-A7D3-9227046A260E}" type="presOf" srcId="{B6FD6E5C-D6E8-B148-8E0B-78AADC99CB76}" destId="{B2D3CD82-6422-D143-93AF-3D345CBA29D1}" srcOrd="1" destOrd="0" presId="urn:microsoft.com/office/officeart/2005/8/layout/hierarchy2"/>
    <dgm:cxn modelId="{BF83EB9B-76BB-4569-AA71-C9622E6CB87D}" type="presOf" srcId="{B6FD6E5C-D6E8-B148-8E0B-78AADC99CB76}" destId="{2F358DE3-FFBA-1049-B54B-213F255015B4}" srcOrd="0" destOrd="0" presId="urn:microsoft.com/office/officeart/2005/8/layout/hierarchy2"/>
    <dgm:cxn modelId="{A4F78AC0-B5B7-5C44-B5C4-D95D316CEACA}" srcId="{D087E328-BB6D-6049-89B0-0ED0AB6778E4}" destId="{111200BB-F897-3344-9A1A-604A37641770}" srcOrd="3" destOrd="0" parTransId="{29450694-1086-BB40-972F-04D41892FBFA}" sibTransId="{32370396-5ECC-C84F-9455-440E125431E0}"/>
    <dgm:cxn modelId="{5F9F8583-D527-DF4E-B01C-58218D76D095}" srcId="{D087E328-BB6D-6049-89B0-0ED0AB6778E4}" destId="{1334FDD0-6CDD-2E44-98FB-3AEE879C2D6F}" srcOrd="0" destOrd="0" parTransId="{E8B0C19B-0207-EC45-8CB7-3CC6D42217B9}" sibTransId="{6D1D3329-238E-EB4E-A3E9-D0F58E7FB55B}"/>
    <dgm:cxn modelId="{9DEF9878-EF39-45B8-87D2-BF51D56A756B}" type="presOf" srcId="{1334FDD0-6CDD-2E44-98FB-3AEE879C2D6F}" destId="{E5D4D883-AA00-FB48-8CCE-D5507E351EF1}" srcOrd="0" destOrd="0" presId="urn:microsoft.com/office/officeart/2005/8/layout/hierarchy2"/>
    <dgm:cxn modelId="{5F6F745A-E500-4098-8741-9C15903AE2A3}" type="presOf" srcId="{D087E328-BB6D-6049-89B0-0ED0AB6778E4}" destId="{7EC0F62F-4430-324B-9FE7-9E8D4A518321}" srcOrd="0" destOrd="0" presId="urn:microsoft.com/office/officeart/2005/8/layout/hierarchy2"/>
    <dgm:cxn modelId="{7F14F183-142B-4DFD-A032-20535B94770F}" type="presOf" srcId="{812BB44E-F1E8-7E4F-83E1-5FC663015CFA}" destId="{B7B53002-DFAB-5146-ABC9-6FF533939EE3}" srcOrd="0" destOrd="0" presId="urn:microsoft.com/office/officeart/2005/8/layout/hierarchy2"/>
    <dgm:cxn modelId="{1C840559-1454-AC44-8D38-208236322E45}" srcId="{D087E328-BB6D-6049-89B0-0ED0AB6778E4}" destId="{812BB44E-F1E8-7E4F-83E1-5FC663015CFA}" srcOrd="1" destOrd="0" parTransId="{5B779F31-CA5D-574F-8E11-EE081DE6ADCF}" sibTransId="{AEEBEB5B-BA69-6345-9613-1A99F222F21E}"/>
    <dgm:cxn modelId="{B20D9ED8-1081-4E88-8D00-DAB17B63F618}" type="presOf" srcId="{29450694-1086-BB40-972F-04D41892FBFA}" destId="{3A2A53D0-D776-594F-8757-A753433F67D8}" srcOrd="0" destOrd="0" presId="urn:microsoft.com/office/officeart/2005/8/layout/hierarchy2"/>
    <dgm:cxn modelId="{EE5ADE5A-D402-4DD2-B389-D55318A29FFB}" type="presOf" srcId="{E8B0C19B-0207-EC45-8CB7-3CC6D42217B9}" destId="{D74A7A30-3C52-6D40-92C7-571881C96B6F}" srcOrd="1" destOrd="0" presId="urn:microsoft.com/office/officeart/2005/8/layout/hierarchy2"/>
    <dgm:cxn modelId="{C114B284-34CE-44B5-9890-77CA849D09EF}" type="presOf" srcId="{5B779F31-CA5D-574F-8E11-EE081DE6ADCF}" destId="{41F039B4-B0B6-5743-8C79-5825CC35C9D8}" srcOrd="1" destOrd="0" presId="urn:microsoft.com/office/officeart/2005/8/layout/hierarchy2"/>
    <dgm:cxn modelId="{EAA07F75-00BC-DF47-BDDF-C7D4F228E564}" srcId="{39DBC70A-FCE0-A746-87C7-6AAF4BC8E049}" destId="{D087E328-BB6D-6049-89B0-0ED0AB6778E4}" srcOrd="0" destOrd="0" parTransId="{7F7A5692-7521-E74E-91FA-D098108837AF}" sibTransId="{BD336793-E641-5046-A32F-E4D23B2F35A9}"/>
    <dgm:cxn modelId="{262F0A14-70F5-4548-AA9D-B3D4CD3DF394}" type="presOf" srcId="{29450694-1086-BB40-972F-04D41892FBFA}" destId="{8106FDEB-A17C-2B43-ADC2-B311EF5C4159}" srcOrd="1" destOrd="0" presId="urn:microsoft.com/office/officeart/2005/8/layout/hierarchy2"/>
    <dgm:cxn modelId="{4A30F5D2-E775-49F1-9587-808772777E10}" type="presOf" srcId="{EF6026D9-DB5A-2747-9E0A-2B5CA3C353C6}" destId="{B07FFC70-12FD-624B-8A35-38C03E2CD501}" srcOrd="0" destOrd="0" presId="urn:microsoft.com/office/officeart/2005/8/layout/hierarchy2"/>
    <dgm:cxn modelId="{65FEAAF9-DDD2-A844-96A8-1FC33521711B}" srcId="{D087E328-BB6D-6049-89B0-0ED0AB6778E4}" destId="{EF6026D9-DB5A-2747-9E0A-2B5CA3C353C6}" srcOrd="2" destOrd="0" parTransId="{B6FD6E5C-D6E8-B148-8E0B-78AADC99CB76}" sibTransId="{F1CED669-C524-064B-B3A5-2095DFD4681C}"/>
    <dgm:cxn modelId="{F7404BF8-4114-4387-8D0F-2F700EB736C4}" type="presOf" srcId="{111200BB-F897-3344-9A1A-604A37641770}" destId="{ACBD69A3-1461-0841-BF61-88174B0A8A56}" srcOrd="0" destOrd="0" presId="urn:microsoft.com/office/officeart/2005/8/layout/hierarchy2"/>
    <dgm:cxn modelId="{CD963060-67B9-45D8-9782-08DCAC2FF743}" type="presOf" srcId="{39DBC70A-FCE0-A746-87C7-6AAF4BC8E049}" destId="{8E38FA27-D4F9-104C-B7DC-59137F368718}" srcOrd="0" destOrd="0" presId="urn:microsoft.com/office/officeart/2005/8/layout/hierarchy2"/>
    <dgm:cxn modelId="{3AE0C78D-7988-4401-B8C2-A9F60345A010}" type="presOf" srcId="{E8B0C19B-0207-EC45-8CB7-3CC6D42217B9}" destId="{09EE51B4-F86B-B343-9A9F-32B417CAC511}" srcOrd="0" destOrd="0" presId="urn:microsoft.com/office/officeart/2005/8/layout/hierarchy2"/>
    <dgm:cxn modelId="{2A2DF5D5-5A47-4EF3-B029-18EE0E03635D}" type="presParOf" srcId="{8E38FA27-D4F9-104C-B7DC-59137F368718}" destId="{F5F69E5A-082A-F045-BDE6-99ADB7096F34}" srcOrd="0" destOrd="0" presId="urn:microsoft.com/office/officeart/2005/8/layout/hierarchy2"/>
    <dgm:cxn modelId="{787D478E-7C12-45FD-90E3-961643A575A7}" type="presParOf" srcId="{F5F69E5A-082A-F045-BDE6-99ADB7096F34}" destId="{7EC0F62F-4430-324B-9FE7-9E8D4A518321}" srcOrd="0" destOrd="0" presId="urn:microsoft.com/office/officeart/2005/8/layout/hierarchy2"/>
    <dgm:cxn modelId="{39386582-7F58-4897-8E06-09CAE8497475}" type="presParOf" srcId="{F5F69E5A-082A-F045-BDE6-99ADB7096F34}" destId="{099A7C4D-C67E-7A42-9FFF-30018E853DF9}" srcOrd="1" destOrd="0" presId="urn:microsoft.com/office/officeart/2005/8/layout/hierarchy2"/>
    <dgm:cxn modelId="{F432F9B0-55C1-48F1-8511-31358376A831}" type="presParOf" srcId="{099A7C4D-C67E-7A42-9FFF-30018E853DF9}" destId="{09EE51B4-F86B-B343-9A9F-32B417CAC511}" srcOrd="0" destOrd="0" presId="urn:microsoft.com/office/officeart/2005/8/layout/hierarchy2"/>
    <dgm:cxn modelId="{C3E46770-58F6-4621-99C3-9D1C36A39DA6}" type="presParOf" srcId="{09EE51B4-F86B-B343-9A9F-32B417CAC511}" destId="{D74A7A30-3C52-6D40-92C7-571881C96B6F}" srcOrd="0" destOrd="0" presId="urn:microsoft.com/office/officeart/2005/8/layout/hierarchy2"/>
    <dgm:cxn modelId="{405E9BD7-E835-4A48-AB72-AAB5EEF6698B}" type="presParOf" srcId="{099A7C4D-C67E-7A42-9FFF-30018E853DF9}" destId="{033A0D1C-2520-F040-9A38-7C291C70FA7D}" srcOrd="1" destOrd="0" presId="urn:microsoft.com/office/officeart/2005/8/layout/hierarchy2"/>
    <dgm:cxn modelId="{9DEDC9E0-A564-40ED-A462-6955CD97FDB7}" type="presParOf" srcId="{033A0D1C-2520-F040-9A38-7C291C70FA7D}" destId="{E5D4D883-AA00-FB48-8CCE-D5507E351EF1}" srcOrd="0" destOrd="0" presId="urn:microsoft.com/office/officeart/2005/8/layout/hierarchy2"/>
    <dgm:cxn modelId="{54FA5922-CA3D-4BCA-91F0-78D3340D902E}" type="presParOf" srcId="{033A0D1C-2520-F040-9A38-7C291C70FA7D}" destId="{F87411B9-97A5-6A41-863E-069D95283042}" srcOrd="1" destOrd="0" presId="urn:microsoft.com/office/officeart/2005/8/layout/hierarchy2"/>
    <dgm:cxn modelId="{1FE39AA1-D7DE-4452-9CBA-A7377185AE22}" type="presParOf" srcId="{099A7C4D-C67E-7A42-9FFF-30018E853DF9}" destId="{7BA44768-0FC0-324B-B3AA-A69F9AC1F0ED}" srcOrd="2" destOrd="0" presId="urn:microsoft.com/office/officeart/2005/8/layout/hierarchy2"/>
    <dgm:cxn modelId="{1FEB816D-A9A6-476B-92F4-E81403FC38E7}" type="presParOf" srcId="{7BA44768-0FC0-324B-B3AA-A69F9AC1F0ED}" destId="{41F039B4-B0B6-5743-8C79-5825CC35C9D8}" srcOrd="0" destOrd="0" presId="urn:microsoft.com/office/officeart/2005/8/layout/hierarchy2"/>
    <dgm:cxn modelId="{8B5D8497-727C-4FFE-BEB0-B87C4C4EC18A}" type="presParOf" srcId="{099A7C4D-C67E-7A42-9FFF-30018E853DF9}" destId="{C69A2FBB-C71C-8341-81B0-3079F0EC20B4}" srcOrd="3" destOrd="0" presId="urn:microsoft.com/office/officeart/2005/8/layout/hierarchy2"/>
    <dgm:cxn modelId="{FE1D7FF7-5F66-488F-B8B2-C09687C7AA21}" type="presParOf" srcId="{C69A2FBB-C71C-8341-81B0-3079F0EC20B4}" destId="{B7B53002-DFAB-5146-ABC9-6FF533939EE3}" srcOrd="0" destOrd="0" presId="urn:microsoft.com/office/officeart/2005/8/layout/hierarchy2"/>
    <dgm:cxn modelId="{B58097D7-2517-4F4A-8BFC-ED227D032A91}" type="presParOf" srcId="{C69A2FBB-C71C-8341-81B0-3079F0EC20B4}" destId="{ABAED40C-3F42-934E-8D91-9398AA48F919}" srcOrd="1" destOrd="0" presId="urn:microsoft.com/office/officeart/2005/8/layout/hierarchy2"/>
    <dgm:cxn modelId="{75F4356D-DDAB-4EFA-87D3-FD1BF3F16916}" type="presParOf" srcId="{099A7C4D-C67E-7A42-9FFF-30018E853DF9}" destId="{2F358DE3-FFBA-1049-B54B-213F255015B4}" srcOrd="4" destOrd="0" presId="urn:microsoft.com/office/officeart/2005/8/layout/hierarchy2"/>
    <dgm:cxn modelId="{20331559-2689-4960-8F87-55C7ACB2D102}" type="presParOf" srcId="{2F358DE3-FFBA-1049-B54B-213F255015B4}" destId="{B2D3CD82-6422-D143-93AF-3D345CBA29D1}" srcOrd="0" destOrd="0" presId="urn:microsoft.com/office/officeart/2005/8/layout/hierarchy2"/>
    <dgm:cxn modelId="{7403CB1B-E478-4B18-B0C4-606202215D95}" type="presParOf" srcId="{099A7C4D-C67E-7A42-9FFF-30018E853DF9}" destId="{98363F31-0876-5B42-8427-E9399A0CF1F3}" srcOrd="5" destOrd="0" presId="urn:microsoft.com/office/officeart/2005/8/layout/hierarchy2"/>
    <dgm:cxn modelId="{D589B93F-7197-4233-AE49-009DD0A5DAE9}" type="presParOf" srcId="{98363F31-0876-5B42-8427-E9399A0CF1F3}" destId="{B07FFC70-12FD-624B-8A35-38C03E2CD501}" srcOrd="0" destOrd="0" presId="urn:microsoft.com/office/officeart/2005/8/layout/hierarchy2"/>
    <dgm:cxn modelId="{9370D8E0-3B79-421C-83A2-5D77B6D4DA54}" type="presParOf" srcId="{98363F31-0876-5B42-8427-E9399A0CF1F3}" destId="{45146A66-8423-0641-83F1-84DC035C5441}" srcOrd="1" destOrd="0" presId="urn:microsoft.com/office/officeart/2005/8/layout/hierarchy2"/>
    <dgm:cxn modelId="{1B94504B-DF15-40EB-AF46-C8C798DAFF22}" type="presParOf" srcId="{099A7C4D-C67E-7A42-9FFF-30018E853DF9}" destId="{3A2A53D0-D776-594F-8757-A753433F67D8}" srcOrd="6" destOrd="0" presId="urn:microsoft.com/office/officeart/2005/8/layout/hierarchy2"/>
    <dgm:cxn modelId="{4715865B-43C2-4288-966A-E24930015DAF}" type="presParOf" srcId="{3A2A53D0-D776-594F-8757-A753433F67D8}" destId="{8106FDEB-A17C-2B43-ADC2-B311EF5C4159}" srcOrd="0" destOrd="0" presId="urn:microsoft.com/office/officeart/2005/8/layout/hierarchy2"/>
    <dgm:cxn modelId="{DAB38576-BFB9-461A-B0B3-5141D5E49C61}" type="presParOf" srcId="{099A7C4D-C67E-7A42-9FFF-30018E853DF9}" destId="{9300AD41-6300-4941-A799-435C8003FAA4}" srcOrd="7" destOrd="0" presId="urn:microsoft.com/office/officeart/2005/8/layout/hierarchy2"/>
    <dgm:cxn modelId="{FCD2D964-9B49-4BD7-99C1-1321A18D9407}" type="presParOf" srcId="{9300AD41-6300-4941-A799-435C8003FAA4}" destId="{ACBD69A3-1461-0841-BF61-88174B0A8A56}" srcOrd="0" destOrd="0" presId="urn:microsoft.com/office/officeart/2005/8/layout/hierarchy2"/>
    <dgm:cxn modelId="{2318E1D2-508F-4D0B-A5DB-CD694FDD52BB}" type="presParOf" srcId="{9300AD41-6300-4941-A799-435C8003FAA4}" destId="{6A2DD8FA-16D4-1F42-8F13-D755B056431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r>
              <a:rPr lang="en-US"/>
              <a:t>LEAP</a:t>
            </a: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D279B990-BB80-488F-8E80-62970F717A02}" type="datetimeFigureOut">
              <a:rPr lang="en-US"/>
              <a:pPr>
                <a:defRPr/>
              </a:pPr>
              <a:t>11/9/2016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r>
              <a:rPr lang="en-US"/>
              <a:t>SEI</a:t>
            </a:r>
          </a:p>
        </p:txBody>
      </p:sp>
      <p:sp>
        <p:nvSpPr>
          <p:cNvPr id="6" name="Slide Number Placeholder 5"/>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535948F6-B464-4E4E-A8AC-95D8A98EA8EE}" type="slidenum">
              <a:rPr lang="en-US"/>
              <a:pPr>
                <a:defRPr/>
              </a:pPr>
              <a:t>‹#›</a:t>
            </a:fld>
            <a:endParaRPr lang="en-US"/>
          </a:p>
        </p:txBody>
      </p:sp>
    </p:spTree>
    <p:extLst>
      <p:ext uri="{BB962C8B-B14F-4D97-AF65-F5344CB8AC3E}">
        <p14:creationId xmlns:p14="http://schemas.microsoft.com/office/powerpoint/2010/main" val="3130818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9B941CE6-704B-4013-B269-92BF3500E345}" type="datetimeFigureOut">
              <a:rPr lang="en-US"/>
              <a:pPr>
                <a:defRPr/>
              </a:pPr>
              <a:t>11/9/2016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1AF0252A-9DC6-4122-AB82-8A3AD70F55CB}" type="slidenum">
              <a:rPr lang="en-US"/>
              <a:pPr>
                <a:defRPr/>
              </a:pPr>
              <a:t>‹#›</a:t>
            </a:fld>
            <a:endParaRPr lang="en-US"/>
          </a:p>
        </p:txBody>
      </p:sp>
    </p:spTree>
    <p:extLst>
      <p:ext uri="{BB962C8B-B14F-4D97-AF65-F5344CB8AC3E}">
        <p14:creationId xmlns:p14="http://schemas.microsoft.com/office/powerpoint/2010/main" val="42239261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F0252A-9DC6-4122-AB82-8A3AD70F55CB}" type="slidenum">
              <a:rPr lang="en-US" smtClean="0"/>
              <a:pPr>
                <a:defRPr/>
              </a:pPr>
              <a:t>3</a:t>
            </a:fld>
            <a:endParaRPr lang="en-US"/>
          </a:p>
        </p:txBody>
      </p:sp>
    </p:spTree>
    <p:extLst>
      <p:ext uri="{BB962C8B-B14F-4D97-AF65-F5344CB8AC3E}">
        <p14:creationId xmlns:p14="http://schemas.microsoft.com/office/powerpoint/2010/main" val="3640296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a:defRPr/>
            </a:pPr>
            <a:r>
              <a:rPr lang="en-US" dirty="0" smtClean="0">
                <a:ea typeface="ＭＳ Ｐゴシック" charset="0"/>
              </a:rPr>
              <a:t>Talking points: </a:t>
            </a:r>
          </a:p>
          <a:p>
            <a:pPr marL="171450" indent="-171450">
              <a:buFontTx/>
              <a:buChar char="-"/>
              <a:defRPr/>
            </a:pPr>
            <a:r>
              <a:rPr lang="en-US" dirty="0" smtClean="0">
                <a:ea typeface="ＭＳ Ｐゴシック" charset="0"/>
              </a:rPr>
              <a:t>Integrated Assessment Models are really more physical than economic because are based in physical accounting. But they also tend to be at the macro scale and less suited for national-level mitigation assessment, so they have been included here. </a:t>
            </a:r>
          </a:p>
          <a:p>
            <a:pPr marL="171450" indent="-171450">
              <a:buFontTx/>
              <a:buChar char="-"/>
              <a:defRPr/>
            </a:pPr>
            <a:endParaRPr lang="en-US" dirty="0" smtClean="0">
              <a:ea typeface="ＭＳ Ｐゴシック" charset="0"/>
            </a:endParaRPr>
          </a:p>
          <a:p>
            <a:pPr>
              <a:defRPr/>
            </a:pPr>
            <a:r>
              <a:rPr lang="en-US" dirty="0" smtClean="0">
                <a:ea typeface="ＭＳ Ｐゴシック" charset="0"/>
              </a:rPr>
              <a:t>Background information</a:t>
            </a:r>
          </a:p>
          <a:p>
            <a:pPr marL="228600" indent="-228600">
              <a:buFontTx/>
              <a:buAutoNum type="arabicPeriod"/>
              <a:defRPr/>
            </a:pPr>
            <a:r>
              <a:rPr lang="en-US" dirty="0" smtClean="0">
                <a:ea typeface="ＭＳ Ｐゴシック" charset="0"/>
              </a:rPr>
              <a:t>CGE Models</a:t>
            </a:r>
          </a:p>
          <a:p>
            <a:pPr marL="685800" lvl="1" indent="-228600">
              <a:buFontTx/>
              <a:buAutoNum type="arabicPeriod"/>
              <a:defRPr/>
            </a:pPr>
            <a:r>
              <a:rPr lang="en-US" dirty="0" smtClean="0"/>
              <a:t>Simplified definitions: http://en.wikipedia.org/wiki/Computable_general_equilibrium</a:t>
            </a:r>
          </a:p>
          <a:p>
            <a:pPr marL="685800" lvl="1" indent="-228600">
              <a:buFontTx/>
              <a:buAutoNum type="arabicPeriod"/>
              <a:defRPr/>
            </a:pPr>
            <a:r>
              <a:rPr lang="en-US" dirty="0" smtClean="0"/>
              <a:t>Technical definitions: http://rri.wvu.edu/CGECourse/Sue%20Wing.pdf</a:t>
            </a:r>
          </a:p>
          <a:p>
            <a:pPr marL="685800" lvl="1" indent="-228600">
              <a:buFontTx/>
              <a:buAutoNum type="arabicPeriod"/>
              <a:defRPr/>
            </a:pPr>
            <a:r>
              <a:rPr lang="en-US" dirty="0" smtClean="0"/>
              <a:t>CGE models are sometimes also called AGE (applied general equilibrium) models</a:t>
            </a:r>
          </a:p>
          <a:p>
            <a:pPr marL="228600" indent="-228600">
              <a:buFontTx/>
              <a:buAutoNum type="arabicPeriod"/>
              <a:defRPr/>
            </a:pPr>
            <a:r>
              <a:rPr lang="en-US" dirty="0" smtClean="0">
                <a:ea typeface="ＭＳ Ｐゴシック" charset="0"/>
              </a:rPr>
              <a:t>I/O Models</a:t>
            </a:r>
          </a:p>
          <a:p>
            <a:pPr marL="685800" lvl="1" indent="-228600">
              <a:buFontTx/>
              <a:buAutoNum type="arabicPeriod"/>
              <a:defRPr/>
            </a:pPr>
            <a:r>
              <a:rPr lang="en-US" dirty="0" smtClean="0"/>
              <a:t>Simplified definitions: http://en.wikipedia.org/wiki/Input-output_model </a:t>
            </a:r>
          </a:p>
          <a:p>
            <a:pPr marL="685800" lvl="1" indent="-228600">
              <a:buFontTx/>
              <a:buAutoNum type="arabicPeriod"/>
              <a:defRPr/>
            </a:pPr>
            <a:r>
              <a:rPr lang="en-US" dirty="0" smtClean="0"/>
              <a:t>Specific example: http://www.iioa.org/pdf/Intermediate-2008/Papers/1c1_Matthews.pdf</a:t>
            </a:r>
          </a:p>
          <a:p>
            <a:pPr marL="228600" indent="-228600">
              <a:buFontTx/>
              <a:buAutoNum type="arabicPeriod"/>
              <a:defRPr/>
            </a:pPr>
            <a:r>
              <a:rPr lang="en-US" dirty="0" smtClean="0">
                <a:ea typeface="ＭＳ Ｐゴシック" charset="0"/>
              </a:rPr>
              <a:t>OECD Modeling: </a:t>
            </a:r>
          </a:p>
          <a:p>
            <a:pPr marL="685800" lvl="1" indent="-228600">
              <a:buFontTx/>
              <a:buAutoNum type="arabicPeriod"/>
              <a:defRPr/>
            </a:pPr>
            <a:r>
              <a:rPr lang="en-US" dirty="0" smtClean="0"/>
              <a:t>General information: http://www.uncsd2012.org/rio20/content/documents/presentation%20ENV-Linkages%20RobD.pdf</a:t>
            </a:r>
          </a:p>
          <a:p>
            <a:pPr marL="685800" lvl="1" indent="-228600">
              <a:buFontTx/>
              <a:buAutoNum type="arabicPeriod"/>
              <a:defRPr/>
            </a:pPr>
            <a:r>
              <a:rPr lang="en-US" dirty="0" smtClean="0"/>
              <a:t>Specific paper: http://ideas.repec.org/p/sur/seedps/115.html</a:t>
            </a:r>
          </a:p>
          <a:p>
            <a:pPr marL="228600" indent="-228600">
              <a:buFontTx/>
              <a:buAutoNum type="arabicPeriod"/>
              <a:defRPr/>
            </a:pPr>
            <a:r>
              <a:rPr lang="en-US" dirty="0" smtClean="0">
                <a:ea typeface="ＭＳ Ｐゴシック" charset="0"/>
              </a:rPr>
              <a:t>Cambridge Economics - http://www.camecon.com/ModellingTraining/suite_economic_models/E3MG.aspx</a:t>
            </a:r>
          </a:p>
          <a:p>
            <a:pPr marL="228600" indent="-228600">
              <a:buFontTx/>
              <a:buAutoNum type="arabicPeriod"/>
              <a:defRPr/>
            </a:pPr>
            <a:r>
              <a:rPr lang="en-US" dirty="0" smtClean="0">
                <a:ea typeface="ＭＳ Ｐゴシック" charset="0"/>
              </a:rPr>
              <a:t>IMAGE/TIMER Model: http://www.pbl.nl/en/publications/2001/TheTargetsIMageEnergyRegionalTIMERModelTechnicalDocumentation </a:t>
            </a:r>
          </a:p>
          <a:p>
            <a:pPr marL="228600" indent="-228600">
              <a:buFontTx/>
              <a:buAutoNum type="arabicPeriod"/>
              <a:defRPr/>
            </a:pPr>
            <a:r>
              <a:rPr lang="en-US" dirty="0" smtClean="0">
                <a:ea typeface="ＭＳ Ｐゴシック" charset="0"/>
              </a:rPr>
              <a:t>PoleStar: http://www.polestarproject.org/polestar_sys.html</a:t>
            </a:r>
          </a:p>
          <a:p>
            <a:pPr marL="685800" lvl="1" indent="-228600">
              <a:buFontTx/>
              <a:buAutoNum type="arabicPeriod"/>
              <a:defRPr/>
            </a:pPr>
            <a:endParaRPr lang="en-US" dirty="0"/>
          </a:p>
        </p:txBody>
      </p:sp>
      <p:sp>
        <p:nvSpPr>
          <p:cNvPr id="72707" name="Slide Number Placeholder 3"/>
          <p:cNvSpPr>
            <a:spLocks noGrp="1"/>
          </p:cNvSpPr>
          <p:nvPr>
            <p:ph type="sldNum" sz="quarter" idx="5"/>
          </p:nvPr>
        </p:nvSpPr>
        <p:spPr>
          <a:noFill/>
          <a:ln>
            <a:miter lim="800000"/>
            <a:headEnd/>
            <a:tailEnd/>
          </a:ln>
        </p:spPr>
        <p:txBody>
          <a:bodyPr/>
          <a:lstStyle/>
          <a:p>
            <a:fld id="{980CD6AB-B75D-451D-A741-0DEE89C95293}" type="slidenum">
              <a:rPr lang="en-US" smtClean="0">
                <a:ea typeface="MS PGothic" pitchFamily="34" charset="-128"/>
              </a:rPr>
              <a:pPr/>
              <a:t>4</a:t>
            </a:fld>
            <a:endParaRPr lang="en-US" smtClean="0">
              <a:ea typeface="MS PGothic" pitchFamily="34" charset="-128"/>
            </a:endParaRPr>
          </a:p>
        </p:txBody>
      </p:sp>
    </p:spTree>
    <p:extLst>
      <p:ext uri="{BB962C8B-B14F-4D97-AF65-F5344CB8AC3E}">
        <p14:creationId xmlns:p14="http://schemas.microsoft.com/office/powerpoint/2010/main" val="202890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DBED11-40E5-48D1-91A5-258CAFF7F2DE}" type="slidenum">
              <a:rPr lang="en-US"/>
              <a:pPr eaLnBrk="1" hangingPunct="1"/>
              <a:t>6</a:t>
            </a:fld>
            <a:endParaRPr lang="en-US"/>
          </a:p>
        </p:txBody>
      </p:sp>
      <p:sp>
        <p:nvSpPr>
          <p:cNvPr id="921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2189673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DBED11-40E5-48D1-91A5-258CAFF7F2DE}" type="slidenum">
              <a:rPr lang="en-US"/>
              <a:pPr eaLnBrk="1" hangingPunct="1"/>
              <a:t>7</a:t>
            </a:fld>
            <a:endParaRPr lang="en-US"/>
          </a:p>
        </p:txBody>
      </p:sp>
      <p:sp>
        <p:nvSpPr>
          <p:cNvPr id="921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3876600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B803ED-988F-4CF8-8346-0E64C998C53A}" type="slidenum">
              <a:rPr lang="en-US"/>
              <a:pPr eaLnBrk="1" hangingPunct="1"/>
              <a:t>20</a:t>
            </a:fld>
            <a:endParaRPr lang="en-US"/>
          </a:p>
        </p:txBody>
      </p:sp>
      <p:sp>
        <p:nvSpPr>
          <p:cNvPr id="931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319685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A3D83E5-2A25-4B2A-B8D7-143185EDC847}" type="slidenum">
              <a:rPr lang="en-US"/>
              <a:pPr eaLnBrk="1" hangingPunct="1"/>
              <a:t>30</a:t>
            </a:fld>
            <a:endParaRPr lang="en-US"/>
          </a:p>
        </p:txBody>
      </p:sp>
      <p:sp>
        <p:nvSpPr>
          <p:cNvPr id="942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it-IT" sz="1600" i="1" smtClean="0">
                <a:latin typeface="Arial" charset="0"/>
              </a:rPr>
              <a:t>The name “balance” refers to the fact that the quantities of primary energy produced must be equal to the quantities consumed, after accounting for changes in stocks, imports and exports and the share used for conversion into secondary energy carriers, including losses.</a:t>
            </a:r>
          </a:p>
          <a:p>
            <a:pPr eaLnBrk="1" hangingPunct="1"/>
            <a:endParaRPr lang="en-US" sz="1600" smtClean="0">
              <a:latin typeface="Arial Narrow" pitchFamily="34" charset="0"/>
            </a:endParaRPr>
          </a:p>
          <a:p>
            <a:pPr eaLnBrk="1" hangingPunct="1"/>
            <a:endParaRPr lang="en-GB" smtClean="0">
              <a:latin typeface="Arial" charset="0"/>
            </a:endParaRPr>
          </a:p>
        </p:txBody>
      </p:sp>
    </p:spTree>
    <p:extLst>
      <p:ext uri="{BB962C8B-B14F-4D97-AF65-F5344CB8AC3E}">
        <p14:creationId xmlns:p14="http://schemas.microsoft.com/office/powerpoint/2010/main" val="4062972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F0252A-9DC6-4122-AB82-8A3AD70F55CB}" type="slidenum">
              <a:rPr lang="en-US" smtClean="0"/>
              <a:pPr>
                <a:defRPr/>
              </a:pPr>
              <a:t>32</a:t>
            </a:fld>
            <a:endParaRPr lang="en-US"/>
          </a:p>
        </p:txBody>
      </p:sp>
    </p:spTree>
    <p:extLst>
      <p:ext uri="{BB962C8B-B14F-4D97-AF65-F5344CB8AC3E}">
        <p14:creationId xmlns:p14="http://schemas.microsoft.com/office/powerpoint/2010/main" val="2604705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SEILogoTrans.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77000"/>
            <a:ext cx="800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a:xfrm>
            <a:off x="6858000" y="6400800"/>
            <a:ext cx="2133600" cy="365125"/>
          </a:xfrm>
        </p:spPr>
        <p:txBody>
          <a:bodyPr/>
          <a:lstStyle>
            <a:lvl1pPr>
              <a:defRPr smtClean="0"/>
            </a:lvl1pPr>
          </a:lstStyle>
          <a:p>
            <a:pPr>
              <a:defRPr/>
            </a:pPr>
            <a:endParaRPr lang="en-US"/>
          </a:p>
        </p:txBody>
      </p:sp>
    </p:spTree>
    <p:extLst>
      <p:ext uri="{BB962C8B-B14F-4D97-AF65-F5344CB8AC3E}">
        <p14:creationId xmlns:p14="http://schemas.microsoft.com/office/powerpoint/2010/main" val="2547115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51E9E05-9E25-49D6-A540-1D69359F2FB4}" type="datetime1">
              <a:rPr lang="en-US"/>
              <a:pPr>
                <a:defRPr/>
              </a:pPr>
              <a:t>11/9/2016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D88FEC-076E-4973-B4C2-602190C3E966}" type="slidenum">
              <a:rPr lang="en-US"/>
              <a:pPr>
                <a:defRPr/>
              </a:pPr>
              <a:t>‹#›</a:t>
            </a:fld>
            <a:endParaRPr lang="en-US"/>
          </a:p>
        </p:txBody>
      </p:sp>
    </p:spTree>
    <p:extLst>
      <p:ext uri="{BB962C8B-B14F-4D97-AF65-F5344CB8AC3E}">
        <p14:creationId xmlns:p14="http://schemas.microsoft.com/office/powerpoint/2010/main" val="2477999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0CEC0-FD98-44D7-A29B-3B27CC7BB8FA}" type="datetime1">
              <a:rPr lang="en-US"/>
              <a:pPr>
                <a:defRPr/>
              </a:pPr>
              <a:t>11/9/2016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6F528A-AD83-47EC-8338-7460A176D70E}" type="slidenum">
              <a:rPr lang="en-US"/>
              <a:pPr>
                <a:defRPr/>
              </a:pPr>
              <a:t>‹#›</a:t>
            </a:fld>
            <a:endParaRPr lang="en-US"/>
          </a:p>
        </p:txBody>
      </p:sp>
    </p:spTree>
    <p:extLst>
      <p:ext uri="{BB962C8B-B14F-4D97-AF65-F5344CB8AC3E}">
        <p14:creationId xmlns:p14="http://schemas.microsoft.com/office/powerpoint/2010/main" val="4002794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0010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914400" y="1905000"/>
            <a:ext cx="3924300" cy="4343400"/>
          </a:xfrm>
        </p:spPr>
        <p:txBody>
          <a:bodyPr/>
          <a:lstStyle/>
          <a:p>
            <a:pPr lvl="0"/>
            <a:endParaRPr lang="en-US" noProof="0"/>
          </a:p>
        </p:txBody>
      </p:sp>
      <p:sp>
        <p:nvSpPr>
          <p:cNvPr id="4" name="Text Placeholder 3"/>
          <p:cNvSpPr>
            <a:spLocks noGrp="1"/>
          </p:cNvSpPr>
          <p:nvPr>
            <p:ph type="body" sz="half" idx="2"/>
          </p:nvPr>
        </p:nvSpPr>
        <p:spPr>
          <a:xfrm>
            <a:off x="4991100" y="1905000"/>
            <a:ext cx="39243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936875" y="6529388"/>
            <a:ext cx="2895600" cy="304800"/>
          </a:xfrm>
        </p:spPr>
        <p:txBody>
          <a:bodyPr/>
          <a:lstStyle>
            <a:lvl1pPr>
              <a:defRPr smtClean="0"/>
            </a:lvl1pPr>
          </a:lstStyle>
          <a:p>
            <a:pPr>
              <a:defRPr/>
            </a:pPr>
            <a:endParaRPr lang="en-US"/>
          </a:p>
        </p:txBody>
      </p:sp>
    </p:spTree>
    <p:extLst>
      <p:ext uri="{BB962C8B-B14F-4D97-AF65-F5344CB8AC3E}">
        <p14:creationId xmlns:p14="http://schemas.microsoft.com/office/powerpoint/2010/main" val="226447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B56899-33E4-43FD-BB5E-B5BB6F19CA43}" type="datetime1">
              <a:rPr lang="en-US"/>
              <a:pPr>
                <a:defRPr/>
              </a:pPr>
              <a:t>11/9/2016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CF3231-D509-468B-8292-13C4EA162688}" type="slidenum">
              <a:rPr lang="en-US"/>
              <a:pPr>
                <a:defRPr/>
              </a:pPr>
              <a:t>‹#›</a:t>
            </a:fld>
            <a:endParaRPr lang="en-US"/>
          </a:p>
        </p:txBody>
      </p:sp>
    </p:spTree>
    <p:extLst>
      <p:ext uri="{BB962C8B-B14F-4D97-AF65-F5344CB8AC3E}">
        <p14:creationId xmlns:p14="http://schemas.microsoft.com/office/powerpoint/2010/main" val="150876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D73A7F2-67D6-4435-9052-7E81D520FC9C}" type="datetime1">
              <a:rPr lang="en-US"/>
              <a:pPr>
                <a:defRPr/>
              </a:pPr>
              <a:t>11/9/2016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DBF3B8-7D89-4BBA-8E18-2B0F89250E88}" type="slidenum">
              <a:rPr lang="en-US"/>
              <a:pPr>
                <a:defRPr/>
              </a:pPr>
              <a:t>‹#›</a:t>
            </a:fld>
            <a:endParaRPr lang="en-US"/>
          </a:p>
        </p:txBody>
      </p:sp>
    </p:spTree>
    <p:extLst>
      <p:ext uri="{BB962C8B-B14F-4D97-AF65-F5344CB8AC3E}">
        <p14:creationId xmlns:p14="http://schemas.microsoft.com/office/powerpoint/2010/main" val="1743904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D3BBA0C-7E1B-469C-BF49-9D97A72682CB}" type="datetime1">
              <a:rPr lang="en-US"/>
              <a:pPr>
                <a:defRPr/>
              </a:pPr>
              <a:t>11/9/2016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EE81AFC-8517-4DE6-AA64-55D78192FACD}" type="slidenum">
              <a:rPr lang="en-US"/>
              <a:pPr>
                <a:defRPr/>
              </a:pPr>
              <a:t>‹#›</a:t>
            </a:fld>
            <a:endParaRPr lang="en-US"/>
          </a:p>
        </p:txBody>
      </p:sp>
    </p:spTree>
    <p:extLst>
      <p:ext uri="{BB962C8B-B14F-4D97-AF65-F5344CB8AC3E}">
        <p14:creationId xmlns:p14="http://schemas.microsoft.com/office/powerpoint/2010/main" val="3743054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0AA4062-A334-4F3C-BE34-E8AC188DCD52}" type="datetime1">
              <a:rPr lang="en-US"/>
              <a:pPr>
                <a:defRPr/>
              </a:pPr>
              <a:t>11/9/2016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9E2B8D3-4AAB-4D91-81F2-D59FFF981EF8}" type="slidenum">
              <a:rPr lang="en-US"/>
              <a:pPr>
                <a:defRPr/>
              </a:pPr>
              <a:t>‹#›</a:t>
            </a:fld>
            <a:endParaRPr lang="en-US"/>
          </a:p>
        </p:txBody>
      </p:sp>
    </p:spTree>
    <p:extLst>
      <p:ext uri="{BB962C8B-B14F-4D97-AF65-F5344CB8AC3E}">
        <p14:creationId xmlns:p14="http://schemas.microsoft.com/office/powerpoint/2010/main" val="758755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69277F5-EC12-4A00-814D-ECCFC360315C}" type="datetime1">
              <a:rPr lang="en-US"/>
              <a:pPr>
                <a:defRPr/>
              </a:pPr>
              <a:t>11/9/2016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28F5A6A-77E7-4367-BC23-4EA85732AFF7}" type="slidenum">
              <a:rPr lang="en-US"/>
              <a:pPr>
                <a:defRPr/>
              </a:pPr>
              <a:t>‹#›</a:t>
            </a:fld>
            <a:endParaRPr lang="en-US"/>
          </a:p>
        </p:txBody>
      </p:sp>
    </p:spTree>
    <p:extLst>
      <p:ext uri="{BB962C8B-B14F-4D97-AF65-F5344CB8AC3E}">
        <p14:creationId xmlns:p14="http://schemas.microsoft.com/office/powerpoint/2010/main" val="1577466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659F1E0-05A5-47B0-8991-4F1710097C5D}" type="datetime1">
              <a:rPr lang="en-US"/>
              <a:pPr>
                <a:defRPr/>
              </a:pPr>
              <a:t>11/9/2016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10B8016-2602-4641-AF8D-96DA646DA253}" type="slidenum">
              <a:rPr lang="en-US"/>
              <a:pPr>
                <a:defRPr/>
              </a:pPr>
              <a:t>‹#›</a:t>
            </a:fld>
            <a:endParaRPr lang="en-US"/>
          </a:p>
        </p:txBody>
      </p:sp>
    </p:spTree>
    <p:extLst>
      <p:ext uri="{BB962C8B-B14F-4D97-AF65-F5344CB8AC3E}">
        <p14:creationId xmlns:p14="http://schemas.microsoft.com/office/powerpoint/2010/main" val="4000164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DE987C-02BB-4795-A058-3C001A9C61F2}" type="datetime1">
              <a:rPr lang="en-US"/>
              <a:pPr>
                <a:defRPr/>
              </a:pPr>
              <a:t>11/9/2016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D95A42-6228-4F7C-968B-A3F99A3B14F8}" type="slidenum">
              <a:rPr lang="en-US"/>
              <a:pPr>
                <a:defRPr/>
              </a:pPr>
              <a:t>‹#›</a:t>
            </a:fld>
            <a:endParaRPr lang="en-US"/>
          </a:p>
        </p:txBody>
      </p:sp>
    </p:spTree>
    <p:extLst>
      <p:ext uri="{BB962C8B-B14F-4D97-AF65-F5344CB8AC3E}">
        <p14:creationId xmlns:p14="http://schemas.microsoft.com/office/powerpoint/2010/main" val="4225752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1A85976-7753-49D3-AA28-7B2F0371C94E}" type="datetime1">
              <a:rPr lang="en-US"/>
              <a:pPr>
                <a:defRPr/>
              </a:pPr>
              <a:t>11/9/2016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79BB9C-FC42-41F4-958A-B9EC9B1A291F}" type="slidenum">
              <a:rPr lang="en-US"/>
              <a:pPr>
                <a:defRPr/>
              </a:pPr>
              <a:t>‹#›</a:t>
            </a:fld>
            <a:endParaRPr lang="en-US"/>
          </a:p>
        </p:txBody>
      </p:sp>
    </p:spTree>
    <p:extLst>
      <p:ext uri="{BB962C8B-B14F-4D97-AF65-F5344CB8AC3E}">
        <p14:creationId xmlns:p14="http://schemas.microsoft.com/office/powerpoint/2010/main" val="2850923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734AF11A-E071-48C0-B648-F2F8B108BE6F}" type="datetime1">
              <a:rPr lang="en-US"/>
              <a:pPr>
                <a:defRPr/>
              </a:pPr>
              <a:t>11/9/2016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34"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8572D316-BF65-4300-941B-E4361F1F57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31"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2"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8.png"/><Relationship Id="rId5" Type="http://schemas.openxmlformats.org/officeDocument/2006/relationships/oleObject" Target="../embeddings/oleObject3.bin"/><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hyperlink" Target="http://www.energycommunity.org/apps"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image" Target="../media/image22.wmf"/><Relationship Id="rId4" Type="http://schemas.openxmlformats.org/officeDocument/2006/relationships/oleObject" Target="../embeddings/oleObject12.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3.w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4.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pPr eaLnBrk="1" hangingPunct="1"/>
            <a:r>
              <a:rPr lang="en-US" smtClean="0"/>
              <a:t>A Tool for Energy Planning and GHG Mitigation Assessment</a:t>
            </a:r>
          </a:p>
        </p:txBody>
      </p:sp>
      <p:pic>
        <p:nvPicPr>
          <p:cNvPr id="4100" name="Picture 3" descr="LEAPLogo 051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914400"/>
            <a:ext cx="38846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715962"/>
          </a:xfrm>
        </p:spPr>
        <p:txBody>
          <a:bodyPr>
            <a:normAutofit fontScale="90000"/>
          </a:bodyPr>
          <a:lstStyle/>
          <a:p>
            <a:r>
              <a:rPr lang="en-US" smtClean="0"/>
              <a:t>Copenhagen Climate Plan, 2009</a:t>
            </a:r>
          </a:p>
        </p:txBody>
      </p:sp>
      <p:sp>
        <p:nvSpPr>
          <p:cNvPr id="20483" name="Content Placeholder 2"/>
          <p:cNvSpPr>
            <a:spLocks noGrp="1"/>
          </p:cNvSpPr>
          <p:nvPr>
            <p:ph idx="1"/>
          </p:nvPr>
        </p:nvSpPr>
        <p:spPr>
          <a:xfrm>
            <a:off x="4191000" y="1219200"/>
            <a:ext cx="4572000" cy="4754563"/>
          </a:xfrm>
        </p:spPr>
        <p:txBody>
          <a:bodyPr>
            <a:normAutofit lnSpcReduction="10000"/>
          </a:bodyPr>
          <a:lstStyle/>
          <a:p>
            <a:r>
              <a:rPr lang="en-US" sz="2000" dirty="0" smtClean="0"/>
              <a:t>The Consulting Company RAMBOLL used LEAP to prepare a plan for the city of Copenhagen to become CO2 neutral by 2025.</a:t>
            </a:r>
          </a:p>
          <a:p>
            <a:r>
              <a:rPr lang="en-US" sz="2000" dirty="0" smtClean="0"/>
              <a:t>Copenhagen is already perhaps the most energy efficient city in the World, in part due to its widespread use of CHP systems for district heating  and huge investments in wind power, and because nearly 40% of its citizens cycle to work or school every day. </a:t>
            </a:r>
          </a:p>
          <a:p>
            <a:r>
              <a:rPr lang="en-US" sz="2000" dirty="0" smtClean="0"/>
              <a:t>This study formed the basis for Copenhagen setting a target of 20% reduction in CO2 emissions by 2015 compared to 2005 and becoming completely CO2 neutral by 2025. </a:t>
            </a:r>
          </a:p>
          <a:p>
            <a:endParaRPr lang="en-US" sz="2000" dirty="0" smtClean="0"/>
          </a:p>
        </p:txBody>
      </p:sp>
      <p:pic>
        <p:nvPicPr>
          <p:cNvPr id="5" name="Picture 4" descr="copenhagen.jpg"/>
          <p:cNvPicPr>
            <a:picLocks noChangeAspect="1"/>
          </p:cNvPicPr>
          <p:nvPr/>
        </p:nvPicPr>
        <p:blipFill rotWithShape="1">
          <a:blip r:embed="rId2" cstate="print"/>
          <a:srcRect b="3321"/>
          <a:stretch/>
        </p:blipFill>
        <p:spPr>
          <a:xfrm>
            <a:off x="304800" y="1371600"/>
            <a:ext cx="3657600" cy="51053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72978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228600" y="152400"/>
            <a:ext cx="8686800" cy="1143000"/>
          </a:xfrm>
        </p:spPr>
        <p:txBody>
          <a:bodyPr/>
          <a:lstStyle/>
          <a:p>
            <a:r>
              <a:rPr lang="en-US" sz="3600" b="1" dirty="0" smtClean="0"/>
              <a:t>APEC: </a:t>
            </a:r>
            <a:r>
              <a:rPr lang="en-GB" altLang="ja-JP" sz="3600" b="1" dirty="0" smtClean="0"/>
              <a:t>Energy Demand and Supply Outlook</a:t>
            </a:r>
            <a:br>
              <a:rPr lang="en-GB" altLang="ja-JP" sz="3600" b="1" dirty="0" smtClean="0"/>
            </a:br>
            <a:r>
              <a:rPr lang="en-GB" altLang="ja-JP" sz="3600" b="1" dirty="0" smtClean="0"/>
              <a:t>2009, 2006, 2002</a:t>
            </a:r>
            <a:endParaRPr lang="en-US" sz="3600" b="1" dirty="0" smtClean="0"/>
          </a:p>
        </p:txBody>
      </p:sp>
      <p:sp>
        <p:nvSpPr>
          <p:cNvPr id="17412" name="Rectangle 3"/>
          <p:cNvSpPr>
            <a:spLocks noGrp="1" noChangeArrowheads="1"/>
          </p:cNvSpPr>
          <p:nvPr>
            <p:ph type="body" idx="1"/>
          </p:nvPr>
        </p:nvSpPr>
        <p:spPr>
          <a:xfrm>
            <a:off x="3886200" y="1371600"/>
            <a:ext cx="4953000" cy="4525963"/>
          </a:xfrm>
        </p:spPr>
        <p:txBody>
          <a:bodyPr/>
          <a:lstStyle/>
          <a:p>
            <a:pPr>
              <a:lnSpc>
                <a:spcPct val="90000"/>
              </a:lnSpc>
            </a:pPr>
            <a:r>
              <a:rPr lang="en-GB" altLang="ja-JP" sz="1800" dirty="0" smtClean="0"/>
              <a:t>Forecasts demand and supply for each APEC economy.  Updated every 3-4 years</a:t>
            </a:r>
          </a:p>
          <a:p>
            <a:pPr>
              <a:lnSpc>
                <a:spcPct val="90000"/>
              </a:lnSpc>
            </a:pPr>
            <a:r>
              <a:rPr lang="en-GB" altLang="ja-JP" sz="1800" dirty="0" smtClean="0"/>
              <a:t>Examines key technical and socio-economic drivers in APEC such as urbanization, aging of populations, relocation of industries towards less developed economies, technology development.</a:t>
            </a:r>
          </a:p>
          <a:p>
            <a:pPr>
              <a:lnSpc>
                <a:spcPct val="90000"/>
              </a:lnSpc>
            </a:pPr>
            <a:r>
              <a:rPr lang="en-GB" altLang="ja-JP" sz="1800" dirty="0" smtClean="0"/>
              <a:t>Draws policy implications regarding the future energy demand and supply in the APEC region.</a:t>
            </a:r>
          </a:p>
          <a:p>
            <a:pPr>
              <a:lnSpc>
                <a:spcPct val="90000"/>
              </a:lnSpc>
              <a:buFont typeface="Arial" charset="0"/>
              <a:buNone/>
            </a:pPr>
            <a:r>
              <a:rPr lang="en-GB" sz="1800" b="1" dirty="0" smtClean="0"/>
              <a:t>Data and Methods:</a:t>
            </a:r>
          </a:p>
          <a:p>
            <a:pPr>
              <a:lnSpc>
                <a:spcPct val="90000"/>
              </a:lnSpc>
            </a:pPr>
            <a:r>
              <a:rPr lang="en-GB" sz="1800" dirty="0" smtClean="0"/>
              <a:t>Key time-series </a:t>
            </a:r>
            <a:r>
              <a:rPr lang="en-GB" altLang="ja-JP" sz="1800" dirty="0" smtClean="0"/>
              <a:t>from IEA supplemented by national &amp; APEC statistics, and World Bank indicators.</a:t>
            </a:r>
          </a:p>
          <a:p>
            <a:pPr>
              <a:lnSpc>
                <a:spcPct val="90000"/>
              </a:lnSpc>
            </a:pPr>
            <a:r>
              <a:rPr lang="en-GB" altLang="ja-JP" sz="1800" dirty="0" smtClean="0"/>
              <a:t>Top-down econometric approach used to project energy demands.  </a:t>
            </a:r>
            <a:r>
              <a:rPr lang="en-GB" altLang="ja-JP" sz="1800" dirty="0" err="1" smtClean="0"/>
              <a:t>Microfit</a:t>
            </a:r>
            <a:r>
              <a:rPr lang="en-GB" altLang="ja-JP" sz="1800" dirty="0" smtClean="0"/>
              <a:t> used to develop econometric equations, which are then entered in LEAP. </a:t>
            </a:r>
          </a:p>
          <a:p>
            <a:pPr>
              <a:lnSpc>
                <a:spcPct val="90000"/>
              </a:lnSpc>
            </a:pPr>
            <a:r>
              <a:rPr lang="en-GB" altLang="ja-JP" sz="1800" dirty="0" smtClean="0"/>
              <a:t>LEAP used to model Transformation, to create scenario projections and to generate supply and demand balance tables.</a:t>
            </a:r>
            <a:endParaRPr lang="en-US" sz="1800" dirty="0" smtClean="0"/>
          </a:p>
          <a:p>
            <a:pPr>
              <a:lnSpc>
                <a:spcPct val="90000"/>
              </a:lnSpc>
            </a:pPr>
            <a:endParaRPr lang="en-US" sz="1800" dirty="0" smtClean="0"/>
          </a:p>
        </p:txBody>
      </p:sp>
      <p:pic>
        <p:nvPicPr>
          <p:cNvPr id="86018" name="Picture 2"/>
          <p:cNvPicPr>
            <a:picLocks noChangeAspect="1" noChangeArrowheads="1"/>
          </p:cNvPicPr>
          <p:nvPr/>
        </p:nvPicPr>
        <p:blipFill>
          <a:blip r:embed="rId2" cstate="print"/>
          <a:srcRect/>
          <a:stretch>
            <a:fillRect/>
          </a:stretch>
        </p:blipFill>
        <p:spPr bwMode="auto">
          <a:xfrm>
            <a:off x="304800" y="1484376"/>
            <a:ext cx="3276600" cy="506882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58774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4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itle 1"/>
          <p:cNvSpPr>
            <a:spLocks noGrp="1"/>
          </p:cNvSpPr>
          <p:nvPr>
            <p:ph type="title"/>
          </p:nvPr>
        </p:nvSpPr>
        <p:spPr>
          <a:xfrm>
            <a:off x="1066800" y="274638"/>
            <a:ext cx="6950659" cy="1143000"/>
          </a:xfrm>
        </p:spPr>
        <p:txBody>
          <a:bodyPr>
            <a:noAutofit/>
          </a:bodyPr>
          <a:lstStyle/>
          <a:p>
            <a:r>
              <a:rPr lang="en-US" sz="3600" b="1" dirty="0" smtClean="0"/>
              <a:t>The Massachusetts Clean Energy </a:t>
            </a:r>
            <a:br>
              <a:rPr lang="en-US" sz="3600" b="1" dirty="0" smtClean="0"/>
            </a:br>
            <a:r>
              <a:rPr lang="en-US" sz="3600" b="1" dirty="0" smtClean="0"/>
              <a:t>and Climate Plan (CECP), 2010</a:t>
            </a:r>
            <a:endParaRPr lang="en-US" sz="3600" dirty="0" smtClean="0"/>
          </a:p>
        </p:txBody>
      </p:sp>
      <p:sp>
        <p:nvSpPr>
          <p:cNvPr id="21507" name="Content Placeholder 5"/>
          <p:cNvSpPr>
            <a:spLocks noGrp="1"/>
          </p:cNvSpPr>
          <p:nvPr>
            <p:ph sz="half" idx="2"/>
          </p:nvPr>
        </p:nvSpPr>
        <p:spPr>
          <a:xfrm>
            <a:off x="304799" y="1524000"/>
            <a:ext cx="4038601" cy="4895295"/>
          </a:xfrm>
        </p:spPr>
        <p:txBody>
          <a:bodyPr>
            <a:noAutofit/>
          </a:bodyPr>
          <a:lstStyle/>
          <a:p>
            <a:r>
              <a:rPr lang="en-US" sz="1700" dirty="0"/>
              <a:t>The Global Warming Solutions Act </a:t>
            </a:r>
            <a:r>
              <a:rPr lang="en-US" sz="1700" dirty="0" smtClean="0"/>
              <a:t>(GWSA) requires MA to achieve GHG reductions of 80% by 2050 vs. 1990. </a:t>
            </a:r>
          </a:p>
          <a:p>
            <a:r>
              <a:rPr lang="en-US" sz="1700" dirty="0" smtClean="0"/>
              <a:t>The Commonwealth of Mass asked SEI to use LEAP to model a portfolio of options capable of meeting that goal. </a:t>
            </a:r>
          </a:p>
          <a:p>
            <a:r>
              <a:rPr lang="en-US" sz="1700" dirty="0" smtClean="0"/>
              <a:t>For 2050, 40+ policies examined including system and end-use efficiency, electrification, low carbon fuels and lifestyles.</a:t>
            </a:r>
          </a:p>
          <a:p>
            <a:r>
              <a:rPr lang="en-US" sz="1700" dirty="0" smtClean="0"/>
              <a:t>Results used to inform the State </a:t>
            </a:r>
            <a:r>
              <a:rPr lang="en-US" sz="1700" dirty="0"/>
              <a:t>Government’s </a:t>
            </a:r>
            <a:r>
              <a:rPr lang="en-US" sz="1700" dirty="0" smtClean="0"/>
              <a:t>Clean Energy and Climate Protection plan: published in 2010. </a:t>
            </a:r>
          </a:p>
          <a:p>
            <a:r>
              <a:rPr lang="en-US" sz="1700" u="sng" dirty="0" smtClean="0"/>
              <a:t>tinyurl.com/</a:t>
            </a:r>
            <a:r>
              <a:rPr lang="en-US" sz="1700" u="sng" dirty="0" err="1" smtClean="0"/>
              <a:t>CECPMass</a:t>
            </a:r>
            <a:endParaRPr lang="en-US" sz="1700" dirty="0"/>
          </a:p>
          <a:p>
            <a:endParaRPr lang="en-US" sz="1700" dirty="0" smtClean="0"/>
          </a:p>
        </p:txBody>
      </p:sp>
      <p:pic>
        <p:nvPicPr>
          <p:cNvPr id="21509" name="Content Placeholder 4" descr="flh_gws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74638"/>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Screen Shot 2011-09-27 at 10.02.39 AM.png"/>
          <p:cNvPicPr>
            <a:picLocks noChangeAspect="1"/>
          </p:cNvPicPr>
          <p:nvPr/>
        </p:nvPicPr>
        <p:blipFill rotWithShape="1">
          <a:blip r:embed="rId4">
            <a:extLst>
              <a:ext uri="{28A0092B-C50C-407E-A947-70E740481C1C}">
                <a14:useLocalDpi xmlns:a14="http://schemas.microsoft.com/office/drawing/2010/main" val="0"/>
              </a:ext>
            </a:extLst>
          </a:blip>
          <a:srcRect l="1458" t="1501"/>
          <a:stretch/>
        </p:blipFill>
        <p:spPr>
          <a:xfrm>
            <a:off x="5105400" y="1585888"/>
            <a:ext cx="3733800" cy="4501062"/>
          </a:xfrm>
          <a:prstGeom prst="rect">
            <a:avLst/>
          </a:prstGeom>
          <a:ln>
            <a:noFill/>
          </a:ln>
          <a:effectLst>
            <a:outerShdw blurRad="292100" dist="139700" dir="2700000" algn="tl" rotWithShape="0">
              <a:srgbClr val="333333">
                <a:alpha val="65000"/>
              </a:srgbClr>
            </a:outerShdw>
          </a:effectLst>
        </p:spPr>
      </p:pic>
      <p:sp>
        <p:nvSpPr>
          <p:cNvPr id="10" name="Line 7"/>
          <p:cNvSpPr>
            <a:spLocks noChangeShapeType="1"/>
          </p:cNvSpPr>
          <p:nvPr/>
        </p:nvSpPr>
        <p:spPr bwMode="auto">
          <a:xfrm>
            <a:off x="0" y="6248400"/>
            <a:ext cx="9144000" cy="0"/>
          </a:xfrm>
          <a:prstGeom prst="line">
            <a:avLst/>
          </a:prstGeom>
          <a:noFill/>
          <a:ln w="76200">
            <a:solidFill>
              <a:srgbClr val="902838">
                <a:alpha val="89803"/>
              </a:srgbClr>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1" name="Object 8"/>
          <p:cNvGraphicFramePr>
            <a:graphicFrameLocks noChangeAspect="1"/>
          </p:cNvGraphicFramePr>
          <p:nvPr>
            <p:extLst>
              <p:ext uri="{D42A27DB-BD31-4B8C-83A1-F6EECF244321}">
                <p14:modId xmlns:p14="http://schemas.microsoft.com/office/powerpoint/2010/main" val="3790990751"/>
              </p:ext>
            </p:extLst>
          </p:nvPr>
        </p:nvGraphicFramePr>
        <p:xfrm>
          <a:off x="76200" y="6414818"/>
          <a:ext cx="2065337" cy="368168"/>
        </p:xfrm>
        <a:graphic>
          <a:graphicData uri="http://schemas.openxmlformats.org/presentationml/2006/ole">
            <mc:AlternateContent xmlns:mc="http://schemas.openxmlformats.org/markup-compatibility/2006">
              <mc:Choice xmlns:v="urn:schemas-microsoft-com:vml" Requires="v">
                <p:oleObj spid="_x0000_s152677" name="Bitmap Image" r:id="rId5" imgW="13409524" imgH="2390476" progId="Paint.Picture">
                  <p:embed/>
                </p:oleObj>
              </mc:Choice>
              <mc:Fallback>
                <p:oleObj name="Bitmap Image" r:id="rId5" imgW="13409524" imgH="2390476"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6414818"/>
                        <a:ext cx="2065337" cy="368168"/>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70138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More examples at:</a:t>
            </a:r>
            <a:endParaRPr lang="en-US" dirty="0"/>
          </a:p>
        </p:txBody>
      </p:sp>
      <p:sp>
        <p:nvSpPr>
          <p:cNvPr id="7" name="Subtitle 6"/>
          <p:cNvSpPr>
            <a:spLocks noGrp="1"/>
          </p:cNvSpPr>
          <p:nvPr>
            <p:ph type="subTitle" idx="1"/>
          </p:nvPr>
        </p:nvSpPr>
        <p:spPr/>
        <p:txBody>
          <a:bodyPr/>
          <a:lstStyle/>
          <a:p>
            <a:r>
              <a:rPr lang="en-US" dirty="0" smtClean="0">
                <a:hlinkClick r:id="rId2"/>
              </a:rPr>
              <a:t>www.energycommunity.org/apps</a:t>
            </a:r>
            <a:r>
              <a:rPr lang="en-US" dirty="0" smtClean="0"/>
              <a:t>  </a:t>
            </a:r>
            <a:endParaRPr lang="en-US" dirty="0"/>
          </a:p>
        </p:txBody>
      </p:sp>
    </p:spTree>
    <p:extLst>
      <p:ext uri="{BB962C8B-B14F-4D97-AF65-F5344CB8AC3E}">
        <p14:creationId xmlns:p14="http://schemas.microsoft.com/office/powerpoint/2010/main" val="70489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3"/>
          <p:cNvSpPr>
            <a:spLocks noChangeArrowheads="1"/>
          </p:cNvSpPr>
          <p:nvPr/>
        </p:nvSpPr>
        <p:spPr bwMode="auto">
          <a:xfrm>
            <a:off x="609600" y="76200"/>
            <a:ext cx="44958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0" hangingPunct="0"/>
            <a:r>
              <a:rPr lang="en-US" sz="3600" dirty="0"/>
              <a:t>LEAP: </a:t>
            </a:r>
            <a:r>
              <a:rPr lang="en-US" sz="3600" dirty="0" smtClean="0"/>
              <a:t>User Interface</a:t>
            </a:r>
            <a:endParaRPr lang="en-US" sz="3600" dirty="0"/>
          </a:p>
        </p:txBody>
      </p:sp>
      <p:sp>
        <p:nvSpPr>
          <p:cNvPr id="307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842FC5-3390-48F1-843A-980E02021C07}" type="slidenum">
              <a:rPr lang="en-US">
                <a:solidFill>
                  <a:srgbClr val="898989"/>
                </a:solidFill>
                <a:latin typeface="Calibri" pitchFamily="34" charset="0"/>
              </a:rPr>
              <a:pPr eaLnBrk="1" hangingPunct="1"/>
              <a:t>14</a:t>
            </a:fld>
            <a:endParaRPr lang="en-US">
              <a:solidFill>
                <a:srgbClr val="898989"/>
              </a:solidFill>
              <a:latin typeface="Calibri" pitchFamily="34" charset="0"/>
            </a:endParaRPr>
          </a:p>
        </p:txBody>
      </p:sp>
      <p:pic>
        <p:nvPicPr>
          <p:cNvPr id="112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34914"/>
            <a:ext cx="8458200" cy="6035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179276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p:cNvGraphicFramePr>
            <a:graphicFrameLocks noChangeAspect="1"/>
          </p:cNvGraphicFramePr>
          <p:nvPr>
            <p:extLst>
              <p:ext uri="{D42A27DB-BD31-4B8C-83A1-F6EECF244321}">
                <p14:modId xmlns:p14="http://schemas.microsoft.com/office/powerpoint/2010/main" val="735898645"/>
              </p:ext>
            </p:extLst>
          </p:nvPr>
        </p:nvGraphicFramePr>
        <p:xfrm>
          <a:off x="609600" y="1066800"/>
          <a:ext cx="7543800" cy="5516563"/>
        </p:xfrm>
        <a:graphic>
          <a:graphicData uri="http://schemas.openxmlformats.org/presentationml/2006/ole">
            <mc:AlternateContent xmlns:mc="http://schemas.openxmlformats.org/markup-compatibility/2006">
              <mc:Choice xmlns:v="urn:schemas-microsoft-com:vml" Requires="v">
                <p:oleObj spid="_x0000_s190487" name="Visio" r:id="rId3" imgW="8409150" imgH="6098606" progId="Visio.Drawing.11">
                  <p:embed/>
                </p:oleObj>
              </mc:Choice>
              <mc:Fallback>
                <p:oleObj name="Visio" r:id="rId3" imgW="8409150" imgH="6098606" progId="Visio.Drawing.11">
                  <p:embed/>
                  <p:pic>
                    <p:nvPicPr>
                      <p:cNvPr id="0" name=""/>
                      <p:cNvPicPr>
                        <a:picLocks noChangeAspect="1" noChangeArrowheads="1"/>
                      </p:cNvPicPr>
                      <p:nvPr/>
                    </p:nvPicPr>
                    <p:blipFill>
                      <a:blip r:embed="rId4"/>
                      <a:srcRect l="25270" r="23830"/>
                      <a:stretch>
                        <a:fillRect/>
                      </a:stretch>
                    </p:blipFill>
                    <p:spPr bwMode="auto">
                      <a:xfrm>
                        <a:off x="609600" y="1066800"/>
                        <a:ext cx="7543800" cy="5516563"/>
                      </a:xfrm>
                      <a:prstGeom prst="rect">
                        <a:avLst/>
                      </a:prstGeom>
                      <a:noFill/>
                      <a:ln>
                        <a:noFill/>
                      </a:ln>
                      <a:effectLst/>
                      <a:extLst/>
                    </p:spPr>
                  </p:pic>
                </p:oleObj>
              </mc:Fallback>
            </mc:AlternateContent>
          </a:graphicData>
        </a:graphic>
      </p:graphicFrame>
      <p:sp>
        <p:nvSpPr>
          <p:cNvPr id="13315" name="Rectangle 5"/>
          <p:cNvSpPr>
            <a:spLocks noGrp="1" noChangeArrowheads="1"/>
          </p:cNvSpPr>
          <p:nvPr>
            <p:ph type="title"/>
          </p:nvPr>
        </p:nvSpPr>
        <p:spPr>
          <a:xfrm>
            <a:off x="0" y="228600"/>
            <a:ext cx="9144000" cy="457200"/>
          </a:xfrm>
        </p:spPr>
        <p:txBody>
          <a:bodyPr/>
          <a:lstStyle/>
          <a:p>
            <a:pPr eaLnBrk="1" hangingPunct="1"/>
            <a:r>
              <a:rPr lang="en-US" dirty="0" smtClean="0"/>
              <a:t>LEAP Structure &amp; Calculation Flows</a:t>
            </a:r>
          </a:p>
        </p:txBody>
      </p:sp>
      <p:sp>
        <p:nvSpPr>
          <p:cNvPr id="6" name="Rectangle 5"/>
          <p:cNvSpPr/>
          <p:nvPr/>
        </p:nvSpPr>
        <p:spPr>
          <a:xfrm>
            <a:off x="381000" y="1752600"/>
            <a:ext cx="7924800" cy="4953000"/>
          </a:xfrm>
          <a:prstGeom prst="rect">
            <a:avLst/>
          </a:prstGeom>
          <a:noFill/>
          <a:ln w="6350" cap="rnd">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extLst>
      <p:ext uri="{BB962C8B-B14F-4D97-AF65-F5344CB8AC3E}">
        <p14:creationId xmlns:p14="http://schemas.microsoft.com/office/powerpoint/2010/main" val="41707327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4638"/>
            <a:ext cx="8229600" cy="1325562"/>
          </a:xfrm>
        </p:spPr>
        <p:txBody>
          <a:bodyPr/>
          <a:lstStyle/>
          <a:p>
            <a:pPr eaLnBrk="1" hangingPunct="1"/>
            <a:r>
              <a:rPr lang="en-US" sz="4800" dirty="0" smtClean="0"/>
              <a:t>Main Components of a LEAP Analysis</a:t>
            </a:r>
          </a:p>
        </p:txBody>
      </p:sp>
      <p:sp>
        <p:nvSpPr>
          <p:cNvPr id="40963" name="Rectangle 3"/>
          <p:cNvSpPr>
            <a:spLocks noGrp="1" noChangeArrowheads="1"/>
          </p:cNvSpPr>
          <p:nvPr>
            <p:ph idx="1"/>
          </p:nvPr>
        </p:nvSpPr>
        <p:spPr>
          <a:xfrm>
            <a:off x="457200" y="2057401"/>
            <a:ext cx="8229600" cy="3581400"/>
          </a:xfrm>
        </p:spPr>
        <p:txBody>
          <a:bodyPr/>
          <a:lstStyle/>
          <a:p>
            <a:pPr eaLnBrk="1" hangingPunct="1">
              <a:lnSpc>
                <a:spcPct val="80000"/>
              </a:lnSpc>
            </a:pPr>
            <a:r>
              <a:rPr lang="en-US" sz="3600" dirty="0" smtClean="0"/>
              <a:t>Energy Demand Analysis</a:t>
            </a:r>
          </a:p>
          <a:p>
            <a:pPr eaLnBrk="1" hangingPunct="1">
              <a:lnSpc>
                <a:spcPct val="80000"/>
              </a:lnSpc>
            </a:pPr>
            <a:r>
              <a:rPr lang="en-US" sz="3600" dirty="0" smtClean="0"/>
              <a:t>Energy Conversion and Resources (Transformation)</a:t>
            </a:r>
          </a:p>
          <a:p>
            <a:pPr eaLnBrk="1" hangingPunct="1">
              <a:lnSpc>
                <a:spcPct val="80000"/>
              </a:lnSpc>
            </a:pPr>
            <a:r>
              <a:rPr lang="en-US" sz="3600" dirty="0" smtClean="0"/>
              <a:t>Emissions (GHGs and Local Air Pollutants)</a:t>
            </a:r>
          </a:p>
          <a:p>
            <a:pPr eaLnBrk="1" hangingPunct="1">
              <a:lnSpc>
                <a:spcPct val="80000"/>
              </a:lnSpc>
            </a:pPr>
            <a:r>
              <a:rPr lang="en-US" sz="3600" dirty="0" smtClean="0"/>
              <a:t>Cost-Benefit Analysis</a:t>
            </a:r>
          </a:p>
          <a:p>
            <a:pPr eaLnBrk="1" hangingPunct="1">
              <a:lnSpc>
                <a:spcPct val="80000"/>
              </a:lnSpc>
            </a:pPr>
            <a:r>
              <a:rPr lang="en-US" sz="3600" dirty="0" smtClean="0"/>
              <a:t>Non-energy Sector Emissions</a:t>
            </a:r>
          </a:p>
          <a:p>
            <a:pPr eaLnBrk="1" hangingPunct="1">
              <a:lnSpc>
                <a:spcPct val="80000"/>
              </a:lnSpc>
            </a:pPr>
            <a:endParaRPr lang="en-US" sz="3600" dirty="0" smtClean="0"/>
          </a:p>
        </p:txBody>
      </p:sp>
      <p:sp>
        <p:nvSpPr>
          <p:cNvPr id="5" name="Line 7"/>
          <p:cNvSpPr>
            <a:spLocks noChangeShapeType="1"/>
          </p:cNvSpPr>
          <p:nvPr/>
        </p:nvSpPr>
        <p:spPr bwMode="auto">
          <a:xfrm>
            <a:off x="0" y="6092825"/>
            <a:ext cx="9144000" cy="0"/>
          </a:xfrm>
          <a:prstGeom prst="line">
            <a:avLst/>
          </a:prstGeom>
          <a:noFill/>
          <a:ln w="76200">
            <a:solidFill>
              <a:srgbClr val="902838">
                <a:alpha val="89999"/>
              </a:srgbClr>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79240"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424836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Tutorial</a:t>
            </a:r>
            <a:endParaRPr lang="en-US" dirty="0"/>
          </a:p>
        </p:txBody>
      </p:sp>
      <p:sp>
        <p:nvSpPr>
          <p:cNvPr id="3" name="Slide Number Placeholder 2"/>
          <p:cNvSpPr>
            <a:spLocks noGrp="1"/>
          </p:cNvSpPr>
          <p:nvPr>
            <p:ph type="sldNum" sz="quarter" idx="12"/>
          </p:nvPr>
        </p:nvSpPr>
        <p:spPr/>
        <p:txBody>
          <a:bodyPr/>
          <a:lstStyle/>
          <a:p>
            <a:pPr>
              <a:defRPr/>
            </a:pPr>
            <a:fld id="{628F5A6A-77E7-4367-BC23-4EA85732AFF7}" type="slidenum">
              <a:rPr lang="en-US" smtClean="0"/>
              <a:pPr>
                <a:defRPr/>
              </a:pPr>
              <a:t>17</a:t>
            </a:fld>
            <a:endParaRPr lang="en-US"/>
          </a:p>
        </p:txBody>
      </p:sp>
      <p:sp>
        <p:nvSpPr>
          <p:cNvPr id="4" name="TextBox 3"/>
          <p:cNvSpPr txBox="1"/>
          <p:nvPr/>
        </p:nvSpPr>
        <p:spPr>
          <a:xfrm>
            <a:off x="654690" y="1547155"/>
            <a:ext cx="6644065" cy="5355312"/>
          </a:xfrm>
          <a:prstGeom prst="rect">
            <a:avLst/>
          </a:prstGeom>
          <a:noFill/>
        </p:spPr>
        <p:txBody>
          <a:bodyPr wrap="square" rtlCol="0">
            <a:spAutoFit/>
          </a:bodyPr>
          <a:lstStyle/>
          <a:p>
            <a:r>
              <a:rPr lang="en-US" b="1" dirty="0" smtClean="0">
                <a:latin typeface="+mn-lt"/>
              </a:rPr>
              <a:t>Exercise </a:t>
            </a:r>
            <a:r>
              <a:rPr lang="en-US" b="1" dirty="0">
                <a:latin typeface="+mn-lt"/>
              </a:rPr>
              <a:t>1 </a:t>
            </a:r>
            <a:r>
              <a:rPr lang="en-US" dirty="0">
                <a:latin typeface="+mn-lt"/>
              </a:rPr>
              <a:t>will introduce you to the basic elements of energy demand and supply analysis, of projecting energy requirements and calculating environmental loadings </a:t>
            </a:r>
            <a:endParaRPr lang="en-US" dirty="0" smtClean="0">
              <a:latin typeface="+mn-lt"/>
            </a:endParaRPr>
          </a:p>
          <a:p>
            <a:endParaRPr lang="en-US" dirty="0">
              <a:latin typeface="+mn-lt"/>
            </a:endParaRPr>
          </a:p>
          <a:p>
            <a:r>
              <a:rPr lang="en-US" b="1" dirty="0">
                <a:latin typeface="+mn-lt"/>
              </a:rPr>
              <a:t>Exercises 2 and 3 </a:t>
            </a:r>
            <a:r>
              <a:rPr lang="en-US" dirty="0">
                <a:latin typeface="+mn-lt"/>
              </a:rPr>
              <a:t>allow you to develop a basic energy analysis, to create scenarios, and to evaluate a handful of individual policy and technical options, such as cogeneration, energy efficiency standards, and switching power plants from coal to natural gas. </a:t>
            </a:r>
            <a:endParaRPr lang="en-US" dirty="0" smtClean="0">
              <a:latin typeface="+mn-lt"/>
            </a:endParaRPr>
          </a:p>
          <a:p>
            <a:endParaRPr lang="en-US" dirty="0">
              <a:latin typeface="+mn-lt"/>
            </a:endParaRPr>
          </a:p>
          <a:p>
            <a:r>
              <a:rPr lang="en-US" b="1" dirty="0" smtClean="0">
                <a:latin typeface="+mn-lt"/>
              </a:rPr>
              <a:t>Exercise </a:t>
            </a:r>
            <a:r>
              <a:rPr lang="en-US" b="1" dirty="0">
                <a:latin typeface="+mn-lt"/>
              </a:rPr>
              <a:t>4 </a:t>
            </a:r>
            <a:r>
              <a:rPr lang="en-US" dirty="0">
                <a:latin typeface="+mn-lt"/>
              </a:rPr>
              <a:t>lets you explore the costs and benefits of several alternative scenarios. Scenarios are implemented on both the demand and supply side, and you will explore LEAP’s Cost-Benefit calculator to find the costs of reducing emissions under each scenario. Exercise 4 requires that you begin with a completed version of Exercise 3. </a:t>
            </a:r>
          </a:p>
          <a:p>
            <a:endParaRPr lang="en-US" dirty="0" smtClean="0">
              <a:latin typeface="+mn-lt"/>
            </a:endParaRPr>
          </a:p>
          <a:p>
            <a:endParaRPr lang="en-US" dirty="0">
              <a:latin typeface="+mn-lt"/>
            </a:endParaRPr>
          </a:p>
          <a:p>
            <a:endParaRPr lang="en-US" dirty="0">
              <a:latin typeface="+mn-lt"/>
            </a:endParaRPr>
          </a:p>
          <a:p>
            <a:endParaRPr lang="en-US" dirty="0">
              <a:latin typeface="+mn-lt"/>
            </a:endParaRPr>
          </a:p>
        </p:txBody>
      </p:sp>
    </p:spTree>
    <p:extLst>
      <p:ext uri="{BB962C8B-B14F-4D97-AF65-F5344CB8AC3E}">
        <p14:creationId xmlns:p14="http://schemas.microsoft.com/office/powerpoint/2010/main" val="299565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dirty="0" smtClean="0"/>
              <a:t>Demand Analysis in LEAP</a:t>
            </a:r>
          </a:p>
        </p:txBody>
      </p:sp>
      <p:sp>
        <p:nvSpPr>
          <p:cNvPr id="43011" name="Content Placeholder 2"/>
          <p:cNvSpPr>
            <a:spLocks noGrp="1"/>
          </p:cNvSpPr>
          <p:nvPr>
            <p:ph idx="1"/>
          </p:nvPr>
        </p:nvSpPr>
        <p:spPr>
          <a:xfrm>
            <a:off x="457200" y="1371600"/>
            <a:ext cx="8229600" cy="4525963"/>
          </a:xfrm>
        </p:spPr>
        <p:txBody>
          <a:bodyPr/>
          <a:lstStyle/>
          <a:p>
            <a:pPr eaLnBrk="1" hangingPunct="1"/>
            <a:r>
              <a:rPr lang="en-US" sz="2800" dirty="0" smtClean="0"/>
              <a:t>Analysis of energy consumption and associated costs and emissions in an area.</a:t>
            </a:r>
          </a:p>
          <a:p>
            <a:pPr eaLnBrk="1" hangingPunct="1"/>
            <a:r>
              <a:rPr lang="en-US" sz="2800" dirty="0" smtClean="0"/>
              <a:t>Demands organized into a flexible hierarchical tree structure.</a:t>
            </a:r>
          </a:p>
          <a:p>
            <a:pPr eaLnBrk="1" hangingPunct="1"/>
            <a:r>
              <a:rPr lang="en-US" sz="2800" dirty="0" smtClean="0"/>
              <a:t>Typically organized by sector, subsector, end-use and device.</a:t>
            </a:r>
          </a:p>
          <a:p>
            <a:pPr marL="457200" lvl="1" indent="0" eaLnBrk="1" hangingPunct="1">
              <a:buNone/>
            </a:pPr>
            <a:endParaRPr lang="en-US" sz="2400" dirty="0" smtClean="0"/>
          </a:p>
        </p:txBody>
      </p:sp>
      <p:sp>
        <p:nvSpPr>
          <p:cNvPr id="5" name="Line 7"/>
          <p:cNvSpPr>
            <a:spLocks noChangeShapeType="1"/>
          </p:cNvSpPr>
          <p:nvPr/>
        </p:nvSpPr>
        <p:spPr bwMode="auto">
          <a:xfrm>
            <a:off x="0" y="6092825"/>
            <a:ext cx="9144000" cy="0"/>
          </a:xfrm>
          <a:prstGeom prst="line">
            <a:avLst/>
          </a:prstGeom>
          <a:noFill/>
          <a:ln w="76200">
            <a:solidFill>
              <a:srgbClr val="902838"/>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56772"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054990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267272" y="151986"/>
            <a:ext cx="4572000" cy="715963"/>
          </a:xfrm>
        </p:spPr>
        <p:txBody>
          <a:bodyPr/>
          <a:lstStyle/>
          <a:p>
            <a:pPr eaLnBrk="1" hangingPunct="1"/>
            <a:r>
              <a:rPr lang="en-US" sz="6000" dirty="0" smtClean="0"/>
              <a:t>The Tree</a:t>
            </a:r>
          </a:p>
        </p:txBody>
      </p:sp>
      <p:sp>
        <p:nvSpPr>
          <p:cNvPr id="33795" name="Rectangle 13"/>
          <p:cNvSpPr>
            <a:spLocks noGrp="1" noChangeArrowheads="1"/>
          </p:cNvSpPr>
          <p:nvPr>
            <p:ph idx="1"/>
          </p:nvPr>
        </p:nvSpPr>
        <p:spPr>
          <a:xfrm>
            <a:off x="4678431" y="1003414"/>
            <a:ext cx="4343400" cy="4906963"/>
          </a:xfrm>
        </p:spPr>
        <p:txBody>
          <a:bodyPr/>
          <a:lstStyle/>
          <a:p>
            <a:pPr eaLnBrk="1" hangingPunct="1"/>
            <a:r>
              <a:rPr lang="en-US" sz="2400" dirty="0" smtClean="0"/>
              <a:t>The main data structure used for organizing data and models, and reviewing results</a:t>
            </a:r>
          </a:p>
          <a:p>
            <a:pPr eaLnBrk="1" hangingPunct="1"/>
            <a:r>
              <a:rPr lang="en-US" sz="2400" dirty="0" smtClean="0"/>
              <a:t>Icons indicate types of data (e.g.,  categories, technologies, fuels and effects) </a:t>
            </a:r>
          </a:p>
          <a:p>
            <a:pPr eaLnBrk="1" hangingPunct="1"/>
            <a:r>
              <a:rPr lang="en-US" sz="2400" dirty="0" smtClean="0"/>
              <a:t>User can edit data structure.</a:t>
            </a:r>
          </a:p>
          <a:p>
            <a:pPr eaLnBrk="1" hangingPunct="1"/>
            <a:r>
              <a:rPr lang="en-US" sz="2400" dirty="0" smtClean="0"/>
              <a:t>Supports standard editing functions (copying, pasting, drag &amp; drop of groups of branches)</a:t>
            </a:r>
          </a:p>
          <a:p>
            <a:pPr eaLnBrk="1" hangingPunct="1"/>
            <a:endParaRPr lang="en-US" sz="2400" dirty="0" smtClean="0"/>
          </a:p>
        </p:txBody>
      </p:sp>
      <p:sp>
        <p:nvSpPr>
          <p:cNvPr id="33796" name="Rectangle 5"/>
          <p:cNvSpPr>
            <a:spLocks noChangeArrowheads="1"/>
          </p:cNvSpPr>
          <p:nvPr/>
        </p:nvSpPr>
        <p:spPr bwMode="auto">
          <a:xfrm>
            <a:off x="4438650" y="3290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p>
            <a:endParaRPr lang="en-US"/>
          </a:p>
        </p:txBody>
      </p:sp>
      <p:sp>
        <p:nvSpPr>
          <p:cNvPr id="33797" name="Rectangle 7"/>
          <p:cNvSpPr>
            <a:spLocks noChangeArrowheads="1"/>
          </p:cNvSpPr>
          <p:nvPr/>
        </p:nvSpPr>
        <p:spPr bwMode="auto">
          <a:xfrm>
            <a:off x="441960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p>
            <a:endParaRPr lang="en-US"/>
          </a:p>
        </p:txBody>
      </p:sp>
      <p:sp>
        <p:nvSpPr>
          <p:cNvPr id="33798" name="Rectangle 9"/>
          <p:cNvSpPr>
            <a:spLocks noChangeArrowheads="1"/>
          </p:cNvSpPr>
          <p:nvPr/>
        </p:nvSpPr>
        <p:spPr bwMode="auto">
          <a:xfrm>
            <a:off x="441960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p>
            <a:endParaRPr lang="en-US"/>
          </a:p>
        </p:txBody>
      </p:sp>
      <p:pic>
        <p:nvPicPr>
          <p:cNvPr id="8" name="Picture 7"/>
          <p:cNvPicPr>
            <a:picLocks noChangeAspect="1"/>
          </p:cNvPicPr>
          <p:nvPr/>
        </p:nvPicPr>
        <p:blipFill>
          <a:blip r:embed="rId2"/>
          <a:stretch>
            <a:fillRect/>
          </a:stretch>
        </p:blipFill>
        <p:spPr>
          <a:xfrm>
            <a:off x="235417" y="509968"/>
            <a:ext cx="3946058" cy="5893856"/>
          </a:xfrm>
          <a:prstGeom prst="rect">
            <a:avLst/>
          </a:prstGeom>
          <a:ln w="1270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48276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Models for LEDS: </a:t>
            </a:r>
            <a:br>
              <a:rPr lang="en-US" dirty="0" smtClean="0"/>
            </a:br>
            <a:r>
              <a:rPr lang="en-US" dirty="0" smtClean="0"/>
              <a:t>Important Considerations</a:t>
            </a:r>
            <a:endParaRPr lang="en-US" dirty="0"/>
          </a:p>
        </p:txBody>
      </p:sp>
      <p:sp>
        <p:nvSpPr>
          <p:cNvPr id="3" name="Content Placeholder 2"/>
          <p:cNvSpPr>
            <a:spLocks noGrp="1"/>
          </p:cNvSpPr>
          <p:nvPr>
            <p:ph idx="1"/>
          </p:nvPr>
        </p:nvSpPr>
        <p:spPr>
          <a:xfrm>
            <a:off x="457200" y="1676400"/>
            <a:ext cx="8305800" cy="5029200"/>
          </a:xfrm>
        </p:spPr>
        <p:txBody>
          <a:bodyPr/>
          <a:lstStyle/>
          <a:p>
            <a:pPr marL="228600" indent="-228600">
              <a:spcAft>
                <a:spcPts val="600"/>
              </a:spcAft>
              <a:buFont typeface="Arial" pitchFamily="34" charset="0"/>
              <a:buChar char="•"/>
              <a:defRPr/>
            </a:pPr>
            <a:r>
              <a:rPr lang="en-US" sz="1800" dirty="0" smtClean="0"/>
              <a:t>Modeling sophistication is less important than the </a:t>
            </a:r>
            <a:r>
              <a:rPr lang="en-US" sz="1800" dirty="0"/>
              <a:t>rigor, consistency and data quality underpinning the analysis itself</a:t>
            </a:r>
            <a:r>
              <a:rPr lang="en-US" sz="1800" dirty="0" smtClean="0"/>
              <a:t>. “</a:t>
            </a:r>
            <a:r>
              <a:rPr lang="en-US" sz="1800" dirty="0" err="1" smtClean="0"/>
              <a:t>GiGo</a:t>
            </a:r>
            <a:r>
              <a:rPr lang="en-US" sz="1800" dirty="0" smtClean="0"/>
              <a:t>”</a:t>
            </a:r>
            <a:endParaRPr lang="en-US" sz="1800" dirty="0"/>
          </a:p>
          <a:p>
            <a:pPr marL="228600" indent="-228600">
              <a:spcAft>
                <a:spcPts val="600"/>
              </a:spcAft>
              <a:buFont typeface="Arial" pitchFamily="34" charset="0"/>
              <a:buChar char="•"/>
              <a:defRPr/>
            </a:pPr>
            <a:r>
              <a:rPr lang="en-US" sz="1800" dirty="0"/>
              <a:t>Consider who will undertake the analysis.  </a:t>
            </a:r>
            <a:r>
              <a:rPr lang="en-US" sz="1800" dirty="0" smtClean="0"/>
              <a:t>Outside consultants </a:t>
            </a:r>
            <a:r>
              <a:rPr lang="en-US" sz="1800" dirty="0"/>
              <a:t>provide ready </a:t>
            </a:r>
            <a:r>
              <a:rPr lang="en-US" sz="1800" dirty="0" smtClean="0"/>
              <a:t>source of expertise</a:t>
            </a:r>
            <a:r>
              <a:rPr lang="en-US" sz="1800" dirty="0"/>
              <a:t>, but </a:t>
            </a:r>
            <a:r>
              <a:rPr lang="en-US" sz="1800" dirty="0" smtClean="0"/>
              <a:t>may </a:t>
            </a:r>
            <a:r>
              <a:rPr lang="en-US" sz="1800" dirty="0"/>
              <a:t>do little to build capabilities </a:t>
            </a:r>
            <a:r>
              <a:rPr lang="en-US" sz="1800" dirty="0" smtClean="0"/>
              <a:t>in-house.</a:t>
            </a:r>
            <a:endParaRPr lang="en-US" sz="1800" dirty="0"/>
          </a:p>
          <a:p>
            <a:pPr marL="228600" indent="-228600">
              <a:spcAft>
                <a:spcPts val="600"/>
              </a:spcAft>
              <a:buFont typeface="Arial" pitchFamily="34" charset="0"/>
              <a:buChar char="•"/>
              <a:defRPr/>
            </a:pPr>
            <a:r>
              <a:rPr lang="en-US" sz="1800" dirty="0" smtClean="0"/>
              <a:t>Even relatively simple models </a:t>
            </a:r>
            <a:r>
              <a:rPr lang="en-US" sz="1800" dirty="0"/>
              <a:t>require many months and a good level of expertise.  </a:t>
            </a:r>
          </a:p>
          <a:p>
            <a:pPr marL="228600" indent="-228600">
              <a:spcAft>
                <a:spcPts val="600"/>
              </a:spcAft>
              <a:buFont typeface="Arial" pitchFamily="34" charset="0"/>
              <a:buChar char="•"/>
              <a:defRPr/>
            </a:pPr>
            <a:r>
              <a:rPr lang="en-US" sz="1800" dirty="0" smtClean="0"/>
              <a:t>Modeling and policy policy analysis requires strong </a:t>
            </a:r>
            <a:r>
              <a:rPr lang="en-US" sz="1800" dirty="0"/>
              <a:t>guidance from </a:t>
            </a:r>
            <a:r>
              <a:rPr lang="en-US" sz="1800" dirty="0" smtClean="0"/>
              <a:t>local experts and buy-in from high level decision makers.  Too important to be left to only modelers!</a:t>
            </a:r>
            <a:endParaRPr lang="en-US" sz="1800" dirty="0"/>
          </a:p>
          <a:p>
            <a:pPr marL="228600" indent="-228600">
              <a:spcAft>
                <a:spcPts val="600"/>
              </a:spcAft>
              <a:buFont typeface="Arial" pitchFamily="34" charset="0"/>
              <a:buChar char="•"/>
              <a:defRPr/>
            </a:pPr>
            <a:r>
              <a:rPr lang="en-US" sz="1800" dirty="0" smtClean="0"/>
              <a:t>Strong, coordinated and diverse team </a:t>
            </a:r>
            <a:r>
              <a:rPr lang="en-US" sz="1800" dirty="0"/>
              <a:t>needed: economists, engineers, energy &amp; industrial engineers, agriculture </a:t>
            </a:r>
            <a:r>
              <a:rPr lang="en-US" sz="1800" dirty="0" smtClean="0"/>
              <a:t>etc.  </a:t>
            </a:r>
          </a:p>
          <a:p>
            <a:pPr marL="228600" indent="-228600">
              <a:spcAft>
                <a:spcPts val="600"/>
              </a:spcAft>
              <a:buFont typeface="Arial" pitchFamily="34" charset="0"/>
              <a:buChar char="•"/>
              <a:defRPr/>
            </a:pPr>
            <a:r>
              <a:rPr lang="en-US" sz="1800" dirty="0"/>
              <a:t>Ideally setup up a permanent team responsible for LEDS modeling to ensure continuity of expertise.</a:t>
            </a:r>
          </a:p>
          <a:p>
            <a:pPr marL="228600" indent="-228600">
              <a:spcAft>
                <a:spcPts val="600"/>
              </a:spcAft>
              <a:buFont typeface="Arial" pitchFamily="34" charset="0"/>
              <a:buChar char="•"/>
              <a:defRPr/>
            </a:pPr>
            <a:r>
              <a:rPr lang="en-US" sz="1800" dirty="0" smtClean="0"/>
              <a:t>Close </a:t>
            </a:r>
            <a:r>
              <a:rPr lang="en-US" sz="1800" dirty="0"/>
              <a:t>coordination </a:t>
            </a:r>
            <a:r>
              <a:rPr lang="en-US" sz="1800" dirty="0" smtClean="0"/>
              <a:t>needed with other national groups: e.g. those working </a:t>
            </a:r>
            <a:r>
              <a:rPr lang="en-US" sz="1800" dirty="0"/>
              <a:t>on GHG inventories </a:t>
            </a:r>
            <a:r>
              <a:rPr lang="en-US" sz="1800" dirty="0" smtClean="0"/>
              <a:t>and those doing national energy planning.</a:t>
            </a:r>
            <a:endParaRPr lang="en-US" sz="1800" dirty="0"/>
          </a:p>
          <a:p>
            <a:endParaRPr lang="en-US" sz="1800" dirty="0" smtClean="0"/>
          </a:p>
          <a:p>
            <a:endParaRPr lang="en-US" sz="1800" dirty="0" smtClean="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250418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914400" y="120650"/>
            <a:ext cx="8001000" cy="817563"/>
          </a:xfrm>
        </p:spPr>
        <p:txBody>
          <a:bodyPr/>
          <a:lstStyle/>
          <a:p>
            <a:pPr eaLnBrk="1" hangingPunct="1"/>
            <a:r>
              <a:rPr lang="en-US" sz="4000" smtClean="0"/>
              <a:t>A Simple Demand Data Structure</a:t>
            </a:r>
          </a:p>
        </p:txBody>
      </p:sp>
      <p:sp>
        <p:nvSpPr>
          <p:cNvPr id="46083" name="Rectangle 98"/>
          <p:cNvSpPr>
            <a:spLocks noChangeArrowheads="1"/>
          </p:cNvSpPr>
          <p:nvPr/>
        </p:nvSpPr>
        <p:spPr bwMode="auto">
          <a:xfrm>
            <a:off x="-92075" y="857250"/>
            <a:ext cx="10048875" cy="84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46084" name="Group 113"/>
          <p:cNvGrpSpPr>
            <a:grpSpLocks/>
          </p:cNvGrpSpPr>
          <p:nvPr/>
        </p:nvGrpSpPr>
        <p:grpSpPr bwMode="auto">
          <a:xfrm>
            <a:off x="244475" y="1117600"/>
            <a:ext cx="8201025" cy="2471738"/>
            <a:chOff x="491" y="925"/>
            <a:chExt cx="5166" cy="1557"/>
          </a:xfrm>
        </p:grpSpPr>
        <p:sp>
          <p:nvSpPr>
            <p:cNvPr id="46089" name="Rectangle 6"/>
            <p:cNvSpPr>
              <a:spLocks noChangeArrowheads="1"/>
            </p:cNvSpPr>
            <p:nvPr/>
          </p:nvSpPr>
          <p:spPr bwMode="auto">
            <a:xfrm>
              <a:off x="491" y="925"/>
              <a:ext cx="5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Households</a:t>
              </a:r>
              <a:endParaRPr lang="en-US"/>
            </a:p>
          </p:txBody>
        </p:sp>
        <p:sp>
          <p:nvSpPr>
            <p:cNvPr id="46090" name="Rectangle 7"/>
            <p:cNvSpPr>
              <a:spLocks noChangeArrowheads="1"/>
            </p:cNvSpPr>
            <p:nvPr/>
          </p:nvSpPr>
          <p:spPr bwMode="auto">
            <a:xfrm>
              <a:off x="491" y="1041"/>
              <a:ext cx="48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 (8 million)</a:t>
              </a:r>
              <a:endParaRPr lang="en-US"/>
            </a:p>
          </p:txBody>
        </p:sp>
        <p:sp>
          <p:nvSpPr>
            <p:cNvPr id="46091" name="Rectangle 12"/>
            <p:cNvSpPr>
              <a:spLocks noChangeArrowheads="1"/>
            </p:cNvSpPr>
            <p:nvPr/>
          </p:nvSpPr>
          <p:spPr bwMode="auto">
            <a:xfrm>
              <a:off x="3619" y="1643"/>
              <a:ext cx="38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Cooking</a:t>
              </a:r>
              <a:endParaRPr lang="en-US"/>
            </a:p>
          </p:txBody>
        </p:sp>
        <p:sp>
          <p:nvSpPr>
            <p:cNvPr id="46092" name="Rectangle 13"/>
            <p:cNvSpPr>
              <a:spLocks noChangeArrowheads="1"/>
            </p:cNvSpPr>
            <p:nvPr/>
          </p:nvSpPr>
          <p:spPr bwMode="auto">
            <a:xfrm>
              <a:off x="3619" y="1759"/>
              <a:ext cx="36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  (100%)</a:t>
              </a:r>
              <a:endParaRPr lang="en-US"/>
            </a:p>
          </p:txBody>
        </p:sp>
        <p:sp>
          <p:nvSpPr>
            <p:cNvPr id="46093" name="Rectangle 14"/>
            <p:cNvSpPr>
              <a:spLocks noChangeArrowheads="1"/>
            </p:cNvSpPr>
            <p:nvPr/>
          </p:nvSpPr>
          <p:spPr bwMode="auto">
            <a:xfrm>
              <a:off x="3604" y="1328"/>
              <a:ext cx="59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Refrigeration</a:t>
              </a:r>
              <a:endParaRPr lang="en-US"/>
            </a:p>
          </p:txBody>
        </p:sp>
        <p:sp>
          <p:nvSpPr>
            <p:cNvPr id="46094" name="Rectangle 15"/>
            <p:cNvSpPr>
              <a:spLocks noChangeArrowheads="1"/>
            </p:cNvSpPr>
            <p:nvPr/>
          </p:nvSpPr>
          <p:spPr bwMode="auto">
            <a:xfrm>
              <a:off x="3604" y="1445"/>
              <a:ext cx="30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  (80%)</a:t>
              </a:r>
              <a:endParaRPr lang="en-US"/>
            </a:p>
          </p:txBody>
        </p:sp>
        <p:sp>
          <p:nvSpPr>
            <p:cNvPr id="46095" name="Rectangle 16"/>
            <p:cNvSpPr>
              <a:spLocks noChangeArrowheads="1"/>
            </p:cNvSpPr>
            <p:nvPr/>
          </p:nvSpPr>
          <p:spPr bwMode="auto">
            <a:xfrm>
              <a:off x="3604" y="932"/>
              <a:ext cx="3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Lighting</a:t>
              </a:r>
              <a:endParaRPr lang="en-US"/>
            </a:p>
          </p:txBody>
        </p:sp>
        <p:sp>
          <p:nvSpPr>
            <p:cNvPr id="46096" name="Rectangle 17"/>
            <p:cNvSpPr>
              <a:spLocks noChangeArrowheads="1"/>
            </p:cNvSpPr>
            <p:nvPr/>
          </p:nvSpPr>
          <p:spPr bwMode="auto">
            <a:xfrm>
              <a:off x="3604" y="1048"/>
              <a:ext cx="36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  (100%)</a:t>
              </a:r>
              <a:endParaRPr lang="en-US"/>
            </a:p>
          </p:txBody>
        </p:sp>
        <p:sp>
          <p:nvSpPr>
            <p:cNvPr id="46097" name="Rectangle 25"/>
            <p:cNvSpPr>
              <a:spLocks noChangeArrowheads="1"/>
            </p:cNvSpPr>
            <p:nvPr/>
          </p:nvSpPr>
          <p:spPr bwMode="auto">
            <a:xfrm>
              <a:off x="4441" y="949"/>
              <a:ext cx="121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Existing (80%, 400 kWh/yr)</a:t>
              </a:r>
              <a:endParaRPr lang="en-US"/>
            </a:p>
          </p:txBody>
        </p:sp>
        <p:sp>
          <p:nvSpPr>
            <p:cNvPr id="46098" name="Rectangle 34"/>
            <p:cNvSpPr>
              <a:spLocks noChangeArrowheads="1"/>
            </p:cNvSpPr>
            <p:nvPr/>
          </p:nvSpPr>
          <p:spPr bwMode="auto">
            <a:xfrm>
              <a:off x="1631" y="951"/>
              <a:ext cx="277"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Urban</a:t>
              </a:r>
              <a:br>
                <a:rPr lang="en-US" sz="1200" b="1">
                  <a:solidFill>
                    <a:srgbClr val="000000"/>
                  </a:solidFill>
                </a:rPr>
              </a:br>
              <a:r>
                <a:rPr lang="en-US" sz="1200" b="1">
                  <a:solidFill>
                    <a:srgbClr val="000000"/>
                  </a:solidFill>
                </a:rPr>
                <a:t>(30%)</a:t>
              </a:r>
              <a:endParaRPr lang="en-US"/>
            </a:p>
          </p:txBody>
        </p:sp>
        <p:sp>
          <p:nvSpPr>
            <p:cNvPr id="46099" name="Rectangle 36"/>
            <p:cNvSpPr>
              <a:spLocks noChangeArrowheads="1"/>
            </p:cNvSpPr>
            <p:nvPr/>
          </p:nvSpPr>
          <p:spPr bwMode="auto">
            <a:xfrm>
              <a:off x="1616" y="1801"/>
              <a:ext cx="25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Rural</a:t>
              </a:r>
              <a:br>
                <a:rPr lang="en-US" sz="1200" b="1">
                  <a:solidFill>
                    <a:srgbClr val="000000"/>
                  </a:solidFill>
                </a:rPr>
              </a:br>
              <a:r>
                <a:rPr lang="en-US" sz="1200" b="1">
                  <a:solidFill>
                    <a:srgbClr val="000000"/>
                  </a:solidFill>
                </a:rPr>
                <a:t>(70%)</a:t>
              </a:r>
              <a:endParaRPr lang="en-US"/>
            </a:p>
          </p:txBody>
        </p:sp>
        <p:sp>
          <p:nvSpPr>
            <p:cNvPr id="46100" name="Line 46"/>
            <p:cNvSpPr>
              <a:spLocks noChangeShapeType="1"/>
            </p:cNvSpPr>
            <p:nvPr/>
          </p:nvSpPr>
          <p:spPr bwMode="auto">
            <a:xfrm>
              <a:off x="1164" y="1006"/>
              <a:ext cx="446"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1" name="Line 47"/>
            <p:cNvSpPr>
              <a:spLocks noChangeShapeType="1"/>
            </p:cNvSpPr>
            <p:nvPr/>
          </p:nvSpPr>
          <p:spPr bwMode="auto">
            <a:xfrm flipV="1">
              <a:off x="1254" y="1013"/>
              <a:ext cx="1" cy="83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2" name="Line 49"/>
            <p:cNvSpPr>
              <a:spLocks noChangeShapeType="1"/>
            </p:cNvSpPr>
            <p:nvPr/>
          </p:nvSpPr>
          <p:spPr bwMode="auto">
            <a:xfrm>
              <a:off x="1254" y="1839"/>
              <a:ext cx="302"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3" name="Line 50"/>
            <p:cNvSpPr>
              <a:spLocks noChangeShapeType="1"/>
            </p:cNvSpPr>
            <p:nvPr/>
          </p:nvSpPr>
          <p:spPr bwMode="auto">
            <a:xfrm>
              <a:off x="4011" y="1011"/>
              <a:ext cx="375"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4" name="Line 51"/>
            <p:cNvSpPr>
              <a:spLocks noChangeShapeType="1"/>
            </p:cNvSpPr>
            <p:nvPr/>
          </p:nvSpPr>
          <p:spPr bwMode="auto">
            <a:xfrm>
              <a:off x="4229" y="1011"/>
              <a:ext cx="1" cy="136"/>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5" name="Line 52"/>
            <p:cNvSpPr>
              <a:spLocks noChangeShapeType="1"/>
            </p:cNvSpPr>
            <p:nvPr/>
          </p:nvSpPr>
          <p:spPr bwMode="auto">
            <a:xfrm>
              <a:off x="4234" y="1136"/>
              <a:ext cx="157"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6" name="Line 53"/>
            <p:cNvSpPr>
              <a:spLocks noChangeShapeType="1"/>
            </p:cNvSpPr>
            <p:nvPr/>
          </p:nvSpPr>
          <p:spPr bwMode="auto">
            <a:xfrm>
              <a:off x="2750" y="1010"/>
              <a:ext cx="793" cy="2"/>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7" name="Line 54"/>
            <p:cNvSpPr>
              <a:spLocks noChangeShapeType="1"/>
            </p:cNvSpPr>
            <p:nvPr/>
          </p:nvSpPr>
          <p:spPr bwMode="auto">
            <a:xfrm>
              <a:off x="3314" y="1024"/>
              <a:ext cx="1" cy="1042"/>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8" name="Line 55"/>
            <p:cNvSpPr>
              <a:spLocks noChangeShapeType="1"/>
            </p:cNvSpPr>
            <p:nvPr/>
          </p:nvSpPr>
          <p:spPr bwMode="auto">
            <a:xfrm>
              <a:off x="3329" y="1792"/>
              <a:ext cx="229"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9" name="Line 56"/>
            <p:cNvSpPr>
              <a:spLocks noChangeShapeType="1"/>
            </p:cNvSpPr>
            <p:nvPr/>
          </p:nvSpPr>
          <p:spPr bwMode="auto">
            <a:xfrm flipH="1">
              <a:off x="3314" y="1419"/>
              <a:ext cx="229"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0" name="Rectangle 92"/>
            <p:cNvSpPr>
              <a:spLocks noChangeArrowheads="1"/>
            </p:cNvSpPr>
            <p:nvPr/>
          </p:nvSpPr>
          <p:spPr bwMode="auto">
            <a:xfrm>
              <a:off x="4446" y="1095"/>
              <a:ext cx="119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Efficient (20%, 300kWh/yr)</a:t>
              </a:r>
              <a:endParaRPr lang="en-US"/>
            </a:p>
          </p:txBody>
        </p:sp>
        <p:sp>
          <p:nvSpPr>
            <p:cNvPr id="46111" name="Rectangle 93"/>
            <p:cNvSpPr>
              <a:spLocks noChangeArrowheads="1"/>
            </p:cNvSpPr>
            <p:nvPr/>
          </p:nvSpPr>
          <p:spPr bwMode="auto">
            <a:xfrm>
              <a:off x="3605" y="1993"/>
              <a:ext cx="25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Other</a:t>
              </a:r>
              <a:endParaRPr lang="en-US"/>
            </a:p>
          </p:txBody>
        </p:sp>
        <p:sp>
          <p:nvSpPr>
            <p:cNvPr id="46112" name="Rectangle 94"/>
            <p:cNvSpPr>
              <a:spLocks noChangeArrowheads="1"/>
            </p:cNvSpPr>
            <p:nvPr/>
          </p:nvSpPr>
          <p:spPr bwMode="auto">
            <a:xfrm>
              <a:off x="3605" y="2109"/>
              <a:ext cx="30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  (50%)</a:t>
              </a:r>
              <a:endParaRPr lang="en-US"/>
            </a:p>
          </p:txBody>
        </p:sp>
        <p:sp>
          <p:nvSpPr>
            <p:cNvPr id="46113" name="Line 95"/>
            <p:cNvSpPr>
              <a:spLocks noChangeShapeType="1"/>
            </p:cNvSpPr>
            <p:nvPr/>
          </p:nvSpPr>
          <p:spPr bwMode="auto">
            <a:xfrm>
              <a:off x="3309" y="2066"/>
              <a:ext cx="230"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4" name="Line 105"/>
            <p:cNvSpPr>
              <a:spLocks noChangeShapeType="1"/>
            </p:cNvSpPr>
            <p:nvPr/>
          </p:nvSpPr>
          <p:spPr bwMode="auto">
            <a:xfrm>
              <a:off x="1948" y="1011"/>
              <a:ext cx="265"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5" name="Rectangle 106"/>
            <p:cNvSpPr>
              <a:spLocks noChangeArrowheads="1"/>
            </p:cNvSpPr>
            <p:nvPr/>
          </p:nvSpPr>
          <p:spPr bwMode="auto">
            <a:xfrm>
              <a:off x="2250" y="956"/>
              <a:ext cx="46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Electrified</a:t>
              </a:r>
              <a:br>
                <a:rPr lang="en-US" sz="1200" b="1">
                  <a:solidFill>
                    <a:srgbClr val="000000"/>
                  </a:solidFill>
                </a:rPr>
              </a:br>
              <a:r>
                <a:rPr lang="en-US" sz="1200" b="1">
                  <a:solidFill>
                    <a:srgbClr val="000000"/>
                  </a:solidFill>
                </a:rPr>
                <a:t>(100%)</a:t>
              </a:r>
              <a:endParaRPr lang="en-US"/>
            </a:p>
          </p:txBody>
        </p:sp>
        <p:sp>
          <p:nvSpPr>
            <p:cNvPr id="46116" name="Line 107"/>
            <p:cNvSpPr>
              <a:spLocks noChangeShapeType="1"/>
            </p:cNvSpPr>
            <p:nvPr/>
          </p:nvSpPr>
          <p:spPr bwMode="auto">
            <a:xfrm>
              <a:off x="1914" y="1851"/>
              <a:ext cx="265"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7" name="Rectangle 108"/>
            <p:cNvSpPr>
              <a:spLocks noChangeArrowheads="1"/>
            </p:cNvSpPr>
            <p:nvPr/>
          </p:nvSpPr>
          <p:spPr bwMode="auto">
            <a:xfrm>
              <a:off x="2221" y="1796"/>
              <a:ext cx="46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Electrified</a:t>
              </a:r>
              <a:br>
                <a:rPr lang="en-US" sz="1200" b="1">
                  <a:solidFill>
                    <a:srgbClr val="000000"/>
                  </a:solidFill>
                </a:rPr>
              </a:br>
              <a:r>
                <a:rPr lang="en-US" sz="1200" b="1">
                  <a:solidFill>
                    <a:srgbClr val="000000"/>
                  </a:solidFill>
                </a:rPr>
                <a:t>(20%)</a:t>
              </a:r>
              <a:endParaRPr lang="en-US"/>
            </a:p>
          </p:txBody>
        </p:sp>
        <p:sp>
          <p:nvSpPr>
            <p:cNvPr id="46118" name="Line 109"/>
            <p:cNvSpPr>
              <a:spLocks noChangeShapeType="1"/>
            </p:cNvSpPr>
            <p:nvPr/>
          </p:nvSpPr>
          <p:spPr bwMode="auto">
            <a:xfrm>
              <a:off x="2037" y="1855"/>
              <a:ext cx="0" cy="47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9" name="Line 110"/>
            <p:cNvSpPr>
              <a:spLocks noChangeShapeType="1"/>
            </p:cNvSpPr>
            <p:nvPr/>
          </p:nvSpPr>
          <p:spPr bwMode="auto">
            <a:xfrm>
              <a:off x="2037" y="2325"/>
              <a:ext cx="119" cy="1"/>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0" name="Rectangle 111"/>
            <p:cNvSpPr>
              <a:spLocks noChangeArrowheads="1"/>
            </p:cNvSpPr>
            <p:nvPr/>
          </p:nvSpPr>
          <p:spPr bwMode="auto">
            <a:xfrm>
              <a:off x="2197" y="2252"/>
              <a:ext cx="683"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rPr>
                <a:t>Non-Electrified</a:t>
              </a:r>
              <a:br>
                <a:rPr lang="en-US" sz="1200" b="1">
                  <a:solidFill>
                    <a:srgbClr val="000000"/>
                  </a:solidFill>
                </a:rPr>
              </a:br>
              <a:r>
                <a:rPr lang="en-US" sz="1200" b="1">
                  <a:solidFill>
                    <a:srgbClr val="000000"/>
                  </a:solidFill>
                </a:rPr>
                <a:t>(80%)</a:t>
              </a:r>
              <a:endParaRPr lang="en-US"/>
            </a:p>
          </p:txBody>
        </p:sp>
      </p:grpSp>
      <p:sp>
        <p:nvSpPr>
          <p:cNvPr id="46085" name="Rectangle 114"/>
          <p:cNvSpPr>
            <a:spLocks noChangeArrowheads="1"/>
          </p:cNvSpPr>
          <p:nvPr/>
        </p:nvSpPr>
        <p:spPr bwMode="auto">
          <a:xfrm>
            <a:off x="3122613" y="3863975"/>
            <a:ext cx="5792787"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28600" indent="-228600">
              <a:buFontTx/>
              <a:buChar char="•"/>
            </a:pPr>
            <a:r>
              <a:rPr lang="en-US" sz="1600" dirty="0"/>
              <a:t>The tree is the main data structure used for organizing data and models, and for reviewing results.</a:t>
            </a:r>
          </a:p>
          <a:p>
            <a:pPr marL="228600" indent="-228600">
              <a:buFontTx/>
              <a:buChar char="•"/>
            </a:pPr>
            <a:r>
              <a:rPr lang="en-US" sz="1600" dirty="0"/>
              <a:t>Icons indicate the types of data (e.g.,  categories, technologies, fuels and environmental effects). </a:t>
            </a:r>
          </a:p>
          <a:p>
            <a:pPr marL="228600" indent="-228600">
              <a:buFontTx/>
              <a:buChar char="•"/>
            </a:pPr>
            <a:r>
              <a:rPr lang="en-US" sz="1600" dirty="0"/>
              <a:t>Users can edit the tree on-screen using standard editing functions (copy, paste, drag &amp; drop)</a:t>
            </a:r>
          </a:p>
          <a:p>
            <a:pPr marL="228600" indent="-228600">
              <a:buFontTx/>
              <a:buChar char="•"/>
            </a:pPr>
            <a:r>
              <a:rPr lang="en-US" sz="1600" dirty="0"/>
              <a:t>Structure can be detailed and end-use oriented, or highly </a:t>
            </a:r>
            <a:r>
              <a:rPr lang="en-US" sz="1600" dirty="0" smtClean="0"/>
              <a:t>aggregate</a:t>
            </a:r>
            <a:endParaRPr lang="en-US" sz="1600" dirty="0"/>
          </a:p>
          <a:p>
            <a:pPr marL="228600" indent="-228600">
              <a:buFontTx/>
              <a:buChar char="•"/>
            </a:pPr>
            <a:r>
              <a:rPr lang="en-US" sz="1600" dirty="0"/>
              <a:t>Detail can be varied from sector to sector.</a:t>
            </a:r>
          </a:p>
        </p:txBody>
      </p:sp>
      <p:sp>
        <p:nvSpPr>
          <p:cNvPr id="46086" name="Line 116"/>
          <p:cNvSpPr>
            <a:spLocks noChangeShapeType="1"/>
          </p:cNvSpPr>
          <p:nvPr/>
        </p:nvSpPr>
        <p:spPr bwMode="auto">
          <a:xfrm>
            <a:off x="312738" y="3741738"/>
            <a:ext cx="8458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87" name="Line 117"/>
          <p:cNvSpPr>
            <a:spLocks noChangeShapeType="1"/>
          </p:cNvSpPr>
          <p:nvPr/>
        </p:nvSpPr>
        <p:spPr bwMode="auto">
          <a:xfrm>
            <a:off x="3040063" y="3763963"/>
            <a:ext cx="0" cy="2689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46088" name="Picture 118" descr="tre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8" y="3776663"/>
            <a:ext cx="2720975" cy="26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06255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08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08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08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Transformation Analysis in LEAP</a:t>
            </a:r>
          </a:p>
        </p:txBody>
      </p:sp>
      <p:sp>
        <p:nvSpPr>
          <p:cNvPr id="47107" name="Rectangle 3"/>
          <p:cNvSpPr>
            <a:spLocks noGrp="1" noChangeArrowheads="1"/>
          </p:cNvSpPr>
          <p:nvPr>
            <p:ph type="body" idx="1"/>
          </p:nvPr>
        </p:nvSpPr>
        <p:spPr>
          <a:xfrm>
            <a:off x="914400" y="1676400"/>
            <a:ext cx="8001000" cy="4572000"/>
          </a:xfrm>
        </p:spPr>
        <p:txBody>
          <a:bodyPr/>
          <a:lstStyle/>
          <a:p>
            <a:pPr eaLnBrk="1" hangingPunct="1">
              <a:lnSpc>
                <a:spcPct val="90000"/>
              </a:lnSpc>
            </a:pPr>
            <a:r>
              <a:rPr lang="en-US" sz="2000" dirty="0" smtClean="0"/>
              <a:t>Analysis of energy conversion, transmission and distribution, and resource extraction.</a:t>
            </a:r>
          </a:p>
          <a:p>
            <a:pPr eaLnBrk="1" hangingPunct="1">
              <a:lnSpc>
                <a:spcPct val="90000"/>
              </a:lnSpc>
            </a:pPr>
            <a:r>
              <a:rPr lang="en-US" sz="2000" dirty="0" smtClean="0"/>
              <a:t>Basic hierarchy: “modules” (sectors), each containing one or more “processes”, which </a:t>
            </a:r>
            <a:r>
              <a:rPr lang="en-US" sz="2000" dirty="0"/>
              <a:t>represent an individual technology such as a particular type of electric plant or oil refinery, and produces one or more </a:t>
            </a:r>
            <a:r>
              <a:rPr lang="en-US" sz="2000" i="1" dirty="0"/>
              <a:t>output fuels. </a:t>
            </a:r>
            <a:r>
              <a:rPr lang="en-US" sz="2000" dirty="0"/>
              <a:t>These represent the energy products produced by the </a:t>
            </a:r>
            <a:r>
              <a:rPr lang="en-US" sz="2000" dirty="0" smtClean="0"/>
              <a:t>module such as electricity or heat. </a:t>
            </a:r>
            <a:endParaRPr lang="en-US" sz="2000" dirty="0"/>
          </a:p>
          <a:p>
            <a:pPr eaLnBrk="1" hangingPunct="1">
              <a:lnSpc>
                <a:spcPct val="90000"/>
              </a:lnSpc>
            </a:pPr>
            <a:r>
              <a:rPr lang="en-US" sz="2000" dirty="0" smtClean="0"/>
              <a:t>Each process can have one or more feedstock fuels and one or more auxiliary fuels.</a:t>
            </a:r>
          </a:p>
          <a:p>
            <a:pPr eaLnBrk="1" hangingPunct="1">
              <a:lnSpc>
                <a:spcPct val="90000"/>
              </a:lnSpc>
            </a:pPr>
            <a:r>
              <a:rPr lang="en-US" sz="2000" dirty="0" smtClean="0"/>
              <a:t>Calculates imports, exports and primary resource requirements.</a:t>
            </a:r>
          </a:p>
          <a:p>
            <a:pPr eaLnBrk="1" hangingPunct="1">
              <a:lnSpc>
                <a:spcPct val="90000"/>
              </a:lnSpc>
            </a:pPr>
            <a:r>
              <a:rPr lang="en-US" sz="2000" dirty="0" smtClean="0"/>
              <a:t>Tracks costs and environmental loadings.</a:t>
            </a:r>
          </a:p>
        </p:txBody>
      </p:sp>
      <p:sp>
        <p:nvSpPr>
          <p:cNvPr id="5" name="Line 7"/>
          <p:cNvSpPr>
            <a:spLocks noChangeShapeType="1"/>
          </p:cNvSpPr>
          <p:nvPr/>
        </p:nvSpPr>
        <p:spPr bwMode="auto">
          <a:xfrm>
            <a:off x="0" y="6092825"/>
            <a:ext cx="9144000" cy="0"/>
          </a:xfrm>
          <a:prstGeom prst="line">
            <a:avLst/>
          </a:prstGeom>
          <a:noFill/>
          <a:ln w="76200">
            <a:solidFill>
              <a:srgbClr val="902838">
                <a:alpha val="89999"/>
              </a:srgbClr>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57797"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0775709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04800" y="0"/>
            <a:ext cx="8229600" cy="762000"/>
          </a:xfrm>
        </p:spPr>
        <p:txBody>
          <a:bodyPr/>
          <a:lstStyle/>
          <a:p>
            <a:pPr eaLnBrk="1" hangingPunct="1"/>
            <a:r>
              <a:rPr lang="en-US" sz="3200" dirty="0" smtClean="0"/>
              <a:t>General Transformation Module Layout</a:t>
            </a:r>
          </a:p>
        </p:txBody>
      </p:sp>
      <p:pic>
        <p:nvPicPr>
          <p:cNvPr id="166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8200"/>
            <a:ext cx="8534400" cy="5670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358349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smtClean="0"/>
              <a:t>A Transformation Module for </a:t>
            </a:r>
            <a:br>
              <a:rPr lang="en-US" sz="3200" dirty="0" smtClean="0"/>
            </a:br>
            <a:r>
              <a:rPr lang="en-US" sz="3200" dirty="0" smtClean="0"/>
              <a:t>Electricity Generation</a:t>
            </a:r>
            <a:endParaRPr lang="en-US" sz="3200" dirty="0"/>
          </a:p>
        </p:txBody>
      </p:sp>
      <p:pic>
        <p:nvPicPr>
          <p:cNvPr id="165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0"/>
            <a:ext cx="8730996" cy="498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823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628F5A6A-77E7-4367-BC23-4EA85732AFF7}" type="slidenum">
              <a:rPr lang="en-US" smtClean="0"/>
              <a:pPr>
                <a:defRPr/>
              </a:pPr>
              <a:t>24</a:t>
            </a:fld>
            <a:endParaRPr lang="en-US"/>
          </a:p>
        </p:txBody>
      </p:sp>
      <p:pic>
        <p:nvPicPr>
          <p:cNvPr id="166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63484"/>
            <a:ext cx="8153400" cy="587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52400"/>
            <a:ext cx="7391400" cy="1143000"/>
          </a:xfrm>
        </p:spPr>
        <p:txBody>
          <a:bodyPr/>
          <a:lstStyle/>
          <a:p>
            <a:r>
              <a:rPr lang="en-US" sz="3200" dirty="0" smtClean="0"/>
              <a:t>A Transformation Module for </a:t>
            </a:r>
            <a:br>
              <a:rPr lang="en-US" sz="3200" dirty="0" smtClean="0"/>
            </a:br>
            <a:r>
              <a:rPr lang="en-US" sz="3200" dirty="0" smtClean="0"/>
              <a:t>Oil Refining</a:t>
            </a:r>
            <a:endParaRPr lang="en-US" sz="3200" dirty="0"/>
          </a:p>
        </p:txBody>
      </p:sp>
    </p:spTree>
    <p:extLst>
      <p:ext uri="{BB962C8B-B14F-4D97-AF65-F5344CB8AC3E}">
        <p14:creationId xmlns:p14="http://schemas.microsoft.com/office/powerpoint/2010/main" val="822568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dirty="0" smtClean="0"/>
              <a:t>Electric Generation</a:t>
            </a:r>
          </a:p>
        </p:txBody>
      </p:sp>
      <p:sp>
        <p:nvSpPr>
          <p:cNvPr id="3" name="Content Placeholder 2"/>
          <p:cNvSpPr>
            <a:spLocks noGrp="1"/>
          </p:cNvSpPr>
          <p:nvPr>
            <p:ph idx="1"/>
          </p:nvPr>
        </p:nvSpPr>
        <p:spPr>
          <a:xfrm>
            <a:off x="533400" y="1828800"/>
            <a:ext cx="8229600" cy="4525963"/>
          </a:xfrm>
        </p:spPr>
        <p:txBody>
          <a:bodyPr/>
          <a:lstStyle/>
          <a:p>
            <a:pPr>
              <a:buFont typeface="Arial" charset="0"/>
              <a:buNone/>
              <a:defRPr/>
            </a:pPr>
            <a:r>
              <a:rPr lang="en-US" dirty="0" smtClean="0"/>
              <a:t>Two Issues to consider:</a:t>
            </a:r>
          </a:p>
          <a:p>
            <a:pPr marL="514350" indent="-514350">
              <a:buFont typeface="+mj-lt"/>
              <a:buAutoNum type="arabicPeriod"/>
              <a:defRPr/>
            </a:pPr>
            <a:r>
              <a:rPr lang="en-US" b="1" dirty="0" smtClean="0"/>
              <a:t>Capacity Expansion: </a:t>
            </a:r>
            <a:r>
              <a:rPr lang="en-US" dirty="0" smtClean="0"/>
              <a:t>How much capacity to build and when? (MW)</a:t>
            </a:r>
          </a:p>
          <a:p>
            <a:pPr marL="514350" indent="-514350">
              <a:buFont typeface="+mj-lt"/>
              <a:buAutoNum type="arabicPeriod"/>
              <a:defRPr/>
            </a:pPr>
            <a:r>
              <a:rPr lang="en-US" b="1" dirty="0" smtClean="0"/>
              <a:t>Dispatch:</a:t>
            </a:r>
            <a:r>
              <a:rPr lang="en-US" dirty="0" smtClean="0"/>
              <a:t> Once built, how should the plants be operated? (MW-Hr)</a:t>
            </a:r>
          </a:p>
        </p:txBody>
      </p:sp>
      <p:sp>
        <p:nvSpPr>
          <p:cNvPr id="5" name="Line 7"/>
          <p:cNvSpPr>
            <a:spLocks noChangeShapeType="1"/>
          </p:cNvSpPr>
          <p:nvPr/>
        </p:nvSpPr>
        <p:spPr bwMode="auto">
          <a:xfrm>
            <a:off x="0" y="6092825"/>
            <a:ext cx="9144000" cy="0"/>
          </a:xfrm>
          <a:prstGeom prst="line">
            <a:avLst/>
          </a:prstGeom>
          <a:noFill/>
          <a:ln w="76200">
            <a:solidFill>
              <a:srgbClr val="902838">
                <a:alpha val="89999"/>
              </a:srgbClr>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62912"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769646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45483" y="95992"/>
            <a:ext cx="8229600" cy="1143000"/>
          </a:xfrm>
        </p:spPr>
        <p:txBody>
          <a:bodyPr/>
          <a:lstStyle/>
          <a:p>
            <a:pPr eaLnBrk="1" hangingPunct="1"/>
            <a:r>
              <a:rPr lang="en-US" sz="3200" dirty="0" smtClean="0"/>
              <a:t>Load-Duration Curve and </a:t>
            </a:r>
            <a:br>
              <a:rPr lang="en-US" sz="3200" dirty="0" smtClean="0"/>
            </a:br>
            <a:r>
              <a:rPr lang="en-US" sz="3200" dirty="0" smtClean="0"/>
              <a:t>System Dispatch in LEAP</a:t>
            </a:r>
          </a:p>
        </p:txBody>
      </p:sp>
      <p:grpSp>
        <p:nvGrpSpPr>
          <p:cNvPr id="56323" name="Group 3"/>
          <p:cNvGrpSpPr>
            <a:grpSpLocks/>
          </p:cNvGrpSpPr>
          <p:nvPr/>
        </p:nvGrpSpPr>
        <p:grpSpPr bwMode="auto">
          <a:xfrm>
            <a:off x="436279" y="1196779"/>
            <a:ext cx="7772400" cy="5257800"/>
            <a:chOff x="498" y="763"/>
            <a:chExt cx="4442" cy="3283"/>
          </a:xfrm>
        </p:grpSpPr>
        <p:sp>
          <p:nvSpPr>
            <p:cNvPr id="56325" name="Line 4"/>
            <p:cNvSpPr>
              <a:spLocks noChangeShapeType="1"/>
            </p:cNvSpPr>
            <p:nvPr/>
          </p:nvSpPr>
          <p:spPr bwMode="auto">
            <a:xfrm>
              <a:off x="2235" y="2146"/>
              <a:ext cx="445" cy="0"/>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26" name="Line 5"/>
            <p:cNvSpPr>
              <a:spLocks noChangeShapeType="1"/>
            </p:cNvSpPr>
            <p:nvPr/>
          </p:nvSpPr>
          <p:spPr bwMode="auto">
            <a:xfrm>
              <a:off x="2685" y="2147"/>
              <a:ext cx="0" cy="1556"/>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27" name="Rectangle 6"/>
            <p:cNvSpPr>
              <a:spLocks noChangeArrowheads="1"/>
            </p:cNvSpPr>
            <p:nvPr/>
          </p:nvSpPr>
          <p:spPr bwMode="auto">
            <a:xfrm>
              <a:off x="938" y="2150"/>
              <a:ext cx="1737" cy="496"/>
            </a:xfrm>
            <a:prstGeom prst="rect">
              <a:avLst/>
            </a:prstGeom>
            <a:solidFill>
              <a:srgbClr val="FFFF00"/>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28" name="Rectangle 7"/>
            <p:cNvSpPr>
              <a:spLocks noChangeArrowheads="1"/>
            </p:cNvSpPr>
            <p:nvPr/>
          </p:nvSpPr>
          <p:spPr bwMode="auto">
            <a:xfrm>
              <a:off x="854" y="1573"/>
              <a:ext cx="1378" cy="1074"/>
            </a:xfrm>
            <a:prstGeom prst="rect">
              <a:avLst/>
            </a:prstGeom>
            <a:solidFill>
              <a:srgbClr val="FFFF00"/>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29" name="Rectangle 8"/>
            <p:cNvSpPr>
              <a:spLocks noChangeArrowheads="1"/>
            </p:cNvSpPr>
            <p:nvPr/>
          </p:nvSpPr>
          <p:spPr bwMode="auto">
            <a:xfrm>
              <a:off x="854" y="2650"/>
              <a:ext cx="1825" cy="1028"/>
            </a:xfrm>
            <a:prstGeom prst="rect">
              <a:avLst/>
            </a:prstGeom>
            <a:solidFill>
              <a:srgbClr val="FFCC00"/>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30" name="Rectangle 9"/>
            <p:cNvSpPr>
              <a:spLocks noChangeArrowheads="1"/>
            </p:cNvSpPr>
            <p:nvPr/>
          </p:nvSpPr>
          <p:spPr bwMode="auto">
            <a:xfrm>
              <a:off x="1402" y="2862"/>
              <a:ext cx="1733" cy="816"/>
            </a:xfrm>
            <a:prstGeom prst="rect">
              <a:avLst/>
            </a:prstGeom>
            <a:solidFill>
              <a:srgbClr val="FFCC00"/>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31" name="Rectangle 10"/>
            <p:cNvSpPr>
              <a:spLocks noChangeArrowheads="1"/>
            </p:cNvSpPr>
            <p:nvPr/>
          </p:nvSpPr>
          <p:spPr bwMode="auto">
            <a:xfrm>
              <a:off x="2382" y="3150"/>
              <a:ext cx="1701" cy="524"/>
            </a:xfrm>
            <a:prstGeom prst="rect">
              <a:avLst/>
            </a:prstGeom>
            <a:solidFill>
              <a:srgbClr val="FFCC00"/>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32" name="Rectangle 11"/>
            <p:cNvSpPr>
              <a:spLocks noChangeArrowheads="1"/>
            </p:cNvSpPr>
            <p:nvPr/>
          </p:nvSpPr>
          <p:spPr bwMode="auto">
            <a:xfrm>
              <a:off x="3410" y="3342"/>
              <a:ext cx="1489" cy="336"/>
            </a:xfrm>
            <a:prstGeom prst="rect">
              <a:avLst/>
            </a:prstGeom>
            <a:solidFill>
              <a:srgbClr val="FFCC00"/>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33" name="Rectangle 12"/>
            <p:cNvSpPr>
              <a:spLocks noChangeArrowheads="1"/>
            </p:cNvSpPr>
            <p:nvPr/>
          </p:nvSpPr>
          <p:spPr bwMode="auto">
            <a:xfrm>
              <a:off x="1723" y="1475"/>
              <a:ext cx="504" cy="98"/>
            </a:xfrm>
            <a:prstGeom prst="rect">
              <a:avLst/>
            </a:prstGeom>
            <a:solidFill>
              <a:srgbClr val="99CCFF"/>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34" name="Rectangle 13"/>
            <p:cNvSpPr>
              <a:spLocks noChangeArrowheads="1"/>
            </p:cNvSpPr>
            <p:nvPr/>
          </p:nvSpPr>
          <p:spPr bwMode="auto">
            <a:xfrm>
              <a:off x="854" y="1065"/>
              <a:ext cx="930" cy="509"/>
            </a:xfrm>
            <a:prstGeom prst="rect">
              <a:avLst/>
            </a:prstGeom>
            <a:solidFill>
              <a:srgbClr val="99CCFF"/>
            </a:solidFill>
            <a:ln>
              <a:noFill/>
            </a:ln>
            <a:extLst>
              <a:ext uri="{91240B29-F687-4F45-9708-019B960494DF}">
                <a14:hiddenLine xmlns:a14="http://schemas.microsoft.com/office/drawing/2010/main" w="3175">
                  <a:solidFill>
                    <a:srgbClr val="000000"/>
                  </a:solidFill>
                  <a:miter lim="800000"/>
                  <a:headEnd/>
                  <a:tailEnd/>
                </a14:hiddenLine>
              </a:ext>
            </a:extLst>
          </p:spPr>
          <p:txBody>
            <a:bodyPr anchor="ctr">
              <a:spAutoFit/>
            </a:bodyPr>
            <a:lstStyle/>
            <a:p>
              <a:endParaRPr lang="en-US"/>
            </a:p>
          </p:txBody>
        </p:sp>
        <p:sp>
          <p:nvSpPr>
            <p:cNvPr id="56335" name="Line 14"/>
            <p:cNvSpPr>
              <a:spLocks noChangeShapeType="1"/>
            </p:cNvSpPr>
            <p:nvPr/>
          </p:nvSpPr>
          <p:spPr bwMode="auto">
            <a:xfrm>
              <a:off x="852" y="2647"/>
              <a:ext cx="182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36" name="Text Box 15"/>
            <p:cNvSpPr txBox="1">
              <a:spLocks noChangeArrowheads="1"/>
            </p:cNvSpPr>
            <p:nvPr/>
          </p:nvSpPr>
          <p:spPr bwMode="auto">
            <a:xfrm>
              <a:off x="944" y="1905"/>
              <a:ext cx="792"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b="1"/>
                <a:t>Intermediate Load Plants</a:t>
              </a:r>
            </a:p>
          </p:txBody>
        </p:sp>
        <p:sp>
          <p:nvSpPr>
            <p:cNvPr id="56337" name="Text Box 16"/>
            <p:cNvSpPr txBox="1">
              <a:spLocks noChangeArrowheads="1"/>
            </p:cNvSpPr>
            <p:nvPr/>
          </p:nvSpPr>
          <p:spPr bwMode="auto">
            <a:xfrm>
              <a:off x="1031" y="2871"/>
              <a:ext cx="647"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b="1"/>
                <a:t>Baseload</a:t>
              </a:r>
              <a:r>
                <a:rPr lang="en-US" sz="1400" b="1"/>
                <a:t> </a:t>
              </a:r>
              <a:r>
                <a:rPr lang="en-US" sz="1200" b="1"/>
                <a:t>Plants</a:t>
              </a:r>
            </a:p>
          </p:txBody>
        </p:sp>
        <p:sp>
          <p:nvSpPr>
            <p:cNvPr id="56338" name="Text Box 17"/>
            <p:cNvSpPr txBox="1">
              <a:spLocks noChangeArrowheads="1"/>
            </p:cNvSpPr>
            <p:nvPr/>
          </p:nvSpPr>
          <p:spPr bwMode="auto">
            <a:xfrm>
              <a:off x="898" y="1187"/>
              <a:ext cx="853"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b="1" dirty="0"/>
                <a:t>Peak Load</a:t>
              </a:r>
              <a:br>
                <a:rPr lang="en-US" sz="1200" b="1" dirty="0"/>
              </a:br>
              <a:r>
                <a:rPr lang="en-US" sz="1200" b="1" dirty="0"/>
                <a:t> Plants</a:t>
              </a:r>
            </a:p>
          </p:txBody>
        </p:sp>
        <p:sp>
          <p:nvSpPr>
            <p:cNvPr id="56339" name="Line 18"/>
            <p:cNvSpPr>
              <a:spLocks noChangeShapeType="1"/>
            </p:cNvSpPr>
            <p:nvPr/>
          </p:nvSpPr>
          <p:spPr bwMode="auto">
            <a:xfrm flipV="1">
              <a:off x="929" y="2623"/>
              <a:ext cx="0" cy="1057"/>
            </a:xfrm>
            <a:prstGeom prst="line">
              <a:avLst/>
            </a:prstGeom>
            <a:noFill/>
            <a:ln w="31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6340" name="Text Box 19"/>
            <p:cNvSpPr txBox="1">
              <a:spLocks noChangeArrowheads="1"/>
            </p:cNvSpPr>
            <p:nvPr/>
          </p:nvSpPr>
          <p:spPr bwMode="auto">
            <a:xfrm>
              <a:off x="936" y="3212"/>
              <a:ext cx="77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800"/>
                <a:t>Capacity (MW) * MCF</a:t>
              </a:r>
            </a:p>
          </p:txBody>
        </p:sp>
        <p:sp>
          <p:nvSpPr>
            <p:cNvPr id="56341" name="Line 20"/>
            <p:cNvSpPr>
              <a:spLocks noChangeShapeType="1"/>
            </p:cNvSpPr>
            <p:nvPr/>
          </p:nvSpPr>
          <p:spPr bwMode="auto">
            <a:xfrm>
              <a:off x="836" y="1065"/>
              <a:ext cx="953" cy="0"/>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2" name="Line 21"/>
            <p:cNvSpPr>
              <a:spLocks noChangeShapeType="1"/>
            </p:cNvSpPr>
            <p:nvPr/>
          </p:nvSpPr>
          <p:spPr bwMode="auto">
            <a:xfrm>
              <a:off x="1784" y="1479"/>
              <a:ext cx="437" cy="0"/>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3" name="Line 22"/>
            <p:cNvSpPr>
              <a:spLocks noChangeShapeType="1"/>
            </p:cNvSpPr>
            <p:nvPr/>
          </p:nvSpPr>
          <p:spPr bwMode="auto">
            <a:xfrm flipV="1">
              <a:off x="1784" y="1071"/>
              <a:ext cx="0" cy="2611"/>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4" name="Line 23"/>
            <p:cNvSpPr>
              <a:spLocks noChangeShapeType="1"/>
            </p:cNvSpPr>
            <p:nvPr/>
          </p:nvSpPr>
          <p:spPr bwMode="auto">
            <a:xfrm>
              <a:off x="2230" y="1480"/>
              <a:ext cx="0" cy="2227"/>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5" name="Line 24"/>
            <p:cNvSpPr>
              <a:spLocks noChangeShapeType="1"/>
            </p:cNvSpPr>
            <p:nvPr/>
          </p:nvSpPr>
          <p:spPr bwMode="auto">
            <a:xfrm>
              <a:off x="2680" y="2865"/>
              <a:ext cx="459" cy="0"/>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6" name="Line 25"/>
            <p:cNvSpPr>
              <a:spLocks noChangeShapeType="1"/>
            </p:cNvSpPr>
            <p:nvPr/>
          </p:nvSpPr>
          <p:spPr bwMode="auto">
            <a:xfrm>
              <a:off x="3144" y="2860"/>
              <a:ext cx="0" cy="813"/>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7" name="Line 26"/>
            <p:cNvSpPr>
              <a:spLocks noChangeShapeType="1"/>
            </p:cNvSpPr>
            <p:nvPr/>
          </p:nvSpPr>
          <p:spPr bwMode="auto">
            <a:xfrm>
              <a:off x="3144" y="3151"/>
              <a:ext cx="944" cy="0"/>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8" name="Line 27"/>
            <p:cNvSpPr>
              <a:spLocks noChangeShapeType="1"/>
            </p:cNvSpPr>
            <p:nvPr/>
          </p:nvSpPr>
          <p:spPr bwMode="auto">
            <a:xfrm>
              <a:off x="4084" y="3151"/>
              <a:ext cx="0" cy="537"/>
            </a:xfrm>
            <a:prstGeom prst="line">
              <a:avLst/>
            </a:prstGeom>
            <a:noFill/>
            <a:ln w="19050">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49" name="Line 28"/>
            <p:cNvSpPr>
              <a:spLocks noChangeShapeType="1"/>
            </p:cNvSpPr>
            <p:nvPr/>
          </p:nvSpPr>
          <p:spPr bwMode="auto">
            <a:xfrm>
              <a:off x="4084" y="3351"/>
              <a:ext cx="822" cy="0"/>
            </a:xfrm>
            <a:prstGeom prst="line">
              <a:avLst/>
            </a:prstGeom>
            <a:noFill/>
            <a:ln w="15875">
              <a:solidFill>
                <a:srgbClr val="04A808"/>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50" name="Line 29"/>
            <p:cNvSpPr>
              <a:spLocks noChangeShapeType="1"/>
            </p:cNvSpPr>
            <p:nvPr/>
          </p:nvSpPr>
          <p:spPr bwMode="auto">
            <a:xfrm>
              <a:off x="846" y="1572"/>
              <a:ext cx="13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6351" name="Rectangle 30"/>
            <p:cNvSpPr>
              <a:spLocks noChangeArrowheads="1"/>
            </p:cNvSpPr>
            <p:nvPr/>
          </p:nvSpPr>
          <p:spPr bwMode="auto">
            <a:xfrm>
              <a:off x="2044" y="763"/>
              <a:ext cx="1758"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0" hangingPunct="0">
                <a:spcBef>
                  <a:spcPct val="50000"/>
                </a:spcBef>
              </a:pPr>
              <a:endParaRPr lang="en-US" b="1"/>
            </a:p>
          </p:txBody>
        </p:sp>
        <p:sp>
          <p:nvSpPr>
            <p:cNvPr id="56352" name="Rectangle 31"/>
            <p:cNvSpPr>
              <a:spLocks noChangeArrowheads="1"/>
            </p:cNvSpPr>
            <p:nvPr/>
          </p:nvSpPr>
          <p:spPr bwMode="auto">
            <a:xfrm>
              <a:off x="850" y="1010"/>
              <a:ext cx="4066" cy="268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3" name="Rectangle 32"/>
            <p:cNvSpPr>
              <a:spLocks noChangeArrowheads="1"/>
            </p:cNvSpPr>
            <p:nvPr/>
          </p:nvSpPr>
          <p:spPr bwMode="auto">
            <a:xfrm>
              <a:off x="2403" y="3866"/>
              <a:ext cx="967"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spcBef>
                  <a:spcPct val="50000"/>
                </a:spcBef>
              </a:pPr>
              <a:r>
                <a:rPr lang="en-US" sz="900" b="1">
                  <a:solidFill>
                    <a:srgbClr val="000000"/>
                  </a:solidFill>
                </a:rPr>
                <a:t>Hours Sorted from Highest to Lowest Demand</a:t>
              </a:r>
              <a:endParaRPr lang="en-US" sz="1400" b="1"/>
            </a:p>
          </p:txBody>
        </p:sp>
        <p:sp>
          <p:nvSpPr>
            <p:cNvPr id="56354" name="Line 33"/>
            <p:cNvSpPr>
              <a:spLocks noChangeShapeType="1"/>
            </p:cNvSpPr>
            <p:nvPr/>
          </p:nvSpPr>
          <p:spPr bwMode="auto">
            <a:xfrm>
              <a:off x="4786"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5" name="Line 34"/>
            <p:cNvSpPr>
              <a:spLocks noChangeShapeType="1"/>
            </p:cNvSpPr>
            <p:nvPr/>
          </p:nvSpPr>
          <p:spPr bwMode="auto">
            <a:xfrm>
              <a:off x="4786"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6" name="Rectangle 35"/>
            <p:cNvSpPr>
              <a:spLocks noChangeArrowheads="1"/>
            </p:cNvSpPr>
            <p:nvPr/>
          </p:nvSpPr>
          <p:spPr bwMode="auto">
            <a:xfrm>
              <a:off x="4688"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8,500</a:t>
              </a:r>
              <a:endParaRPr lang="en-US" sz="1600" b="1"/>
            </a:p>
          </p:txBody>
        </p:sp>
        <p:sp>
          <p:nvSpPr>
            <p:cNvPr id="56357" name="Line 36"/>
            <p:cNvSpPr>
              <a:spLocks noChangeShapeType="1"/>
            </p:cNvSpPr>
            <p:nvPr/>
          </p:nvSpPr>
          <p:spPr bwMode="auto">
            <a:xfrm>
              <a:off x="4558"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8" name="Line 37"/>
            <p:cNvSpPr>
              <a:spLocks noChangeShapeType="1"/>
            </p:cNvSpPr>
            <p:nvPr/>
          </p:nvSpPr>
          <p:spPr bwMode="auto">
            <a:xfrm>
              <a:off x="4558"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9" name="Rectangle 38"/>
            <p:cNvSpPr>
              <a:spLocks noChangeArrowheads="1"/>
            </p:cNvSpPr>
            <p:nvPr/>
          </p:nvSpPr>
          <p:spPr bwMode="auto">
            <a:xfrm>
              <a:off x="4460"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8,000</a:t>
              </a:r>
              <a:endParaRPr lang="en-US" sz="1600" b="1"/>
            </a:p>
          </p:txBody>
        </p:sp>
        <p:sp>
          <p:nvSpPr>
            <p:cNvPr id="56360" name="Line 39"/>
            <p:cNvSpPr>
              <a:spLocks noChangeShapeType="1"/>
            </p:cNvSpPr>
            <p:nvPr/>
          </p:nvSpPr>
          <p:spPr bwMode="auto">
            <a:xfrm>
              <a:off x="4324"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1" name="Line 40"/>
            <p:cNvSpPr>
              <a:spLocks noChangeShapeType="1"/>
            </p:cNvSpPr>
            <p:nvPr/>
          </p:nvSpPr>
          <p:spPr bwMode="auto">
            <a:xfrm>
              <a:off x="4324"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2" name="Rectangle 41"/>
            <p:cNvSpPr>
              <a:spLocks noChangeArrowheads="1"/>
            </p:cNvSpPr>
            <p:nvPr/>
          </p:nvSpPr>
          <p:spPr bwMode="auto">
            <a:xfrm>
              <a:off x="4226"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7,500</a:t>
              </a:r>
              <a:endParaRPr lang="en-US" sz="1600" b="1"/>
            </a:p>
          </p:txBody>
        </p:sp>
        <p:sp>
          <p:nvSpPr>
            <p:cNvPr id="56363" name="Line 42"/>
            <p:cNvSpPr>
              <a:spLocks noChangeShapeType="1"/>
            </p:cNvSpPr>
            <p:nvPr/>
          </p:nvSpPr>
          <p:spPr bwMode="auto">
            <a:xfrm>
              <a:off x="4096"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4" name="Line 43"/>
            <p:cNvSpPr>
              <a:spLocks noChangeShapeType="1"/>
            </p:cNvSpPr>
            <p:nvPr/>
          </p:nvSpPr>
          <p:spPr bwMode="auto">
            <a:xfrm>
              <a:off x="4096"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5" name="Rectangle 44"/>
            <p:cNvSpPr>
              <a:spLocks noChangeArrowheads="1"/>
            </p:cNvSpPr>
            <p:nvPr/>
          </p:nvSpPr>
          <p:spPr bwMode="auto">
            <a:xfrm>
              <a:off x="3998"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7,000</a:t>
              </a:r>
              <a:endParaRPr lang="en-US" sz="1600" b="1"/>
            </a:p>
          </p:txBody>
        </p:sp>
        <p:sp>
          <p:nvSpPr>
            <p:cNvPr id="56366" name="Line 45"/>
            <p:cNvSpPr>
              <a:spLocks noChangeShapeType="1"/>
            </p:cNvSpPr>
            <p:nvPr/>
          </p:nvSpPr>
          <p:spPr bwMode="auto">
            <a:xfrm>
              <a:off x="3862"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7" name="Line 46"/>
            <p:cNvSpPr>
              <a:spLocks noChangeShapeType="1"/>
            </p:cNvSpPr>
            <p:nvPr/>
          </p:nvSpPr>
          <p:spPr bwMode="auto">
            <a:xfrm>
              <a:off x="3862"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8" name="Rectangle 47"/>
            <p:cNvSpPr>
              <a:spLocks noChangeArrowheads="1"/>
            </p:cNvSpPr>
            <p:nvPr/>
          </p:nvSpPr>
          <p:spPr bwMode="auto">
            <a:xfrm>
              <a:off x="3764"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6,500</a:t>
              </a:r>
              <a:endParaRPr lang="en-US" sz="1600" b="1"/>
            </a:p>
          </p:txBody>
        </p:sp>
        <p:sp>
          <p:nvSpPr>
            <p:cNvPr id="56369" name="Line 48"/>
            <p:cNvSpPr>
              <a:spLocks noChangeShapeType="1"/>
            </p:cNvSpPr>
            <p:nvPr/>
          </p:nvSpPr>
          <p:spPr bwMode="auto">
            <a:xfrm>
              <a:off x="3628"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0" name="Line 49"/>
            <p:cNvSpPr>
              <a:spLocks noChangeShapeType="1"/>
            </p:cNvSpPr>
            <p:nvPr/>
          </p:nvSpPr>
          <p:spPr bwMode="auto">
            <a:xfrm>
              <a:off x="3628"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1" name="Rectangle 50"/>
            <p:cNvSpPr>
              <a:spLocks noChangeArrowheads="1"/>
            </p:cNvSpPr>
            <p:nvPr/>
          </p:nvSpPr>
          <p:spPr bwMode="auto">
            <a:xfrm>
              <a:off x="3530"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6,000</a:t>
              </a:r>
              <a:endParaRPr lang="en-US" sz="1600" b="1"/>
            </a:p>
          </p:txBody>
        </p:sp>
        <p:sp>
          <p:nvSpPr>
            <p:cNvPr id="56372" name="Line 51"/>
            <p:cNvSpPr>
              <a:spLocks noChangeShapeType="1"/>
            </p:cNvSpPr>
            <p:nvPr/>
          </p:nvSpPr>
          <p:spPr bwMode="auto">
            <a:xfrm>
              <a:off x="3400"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3" name="Line 52"/>
            <p:cNvSpPr>
              <a:spLocks noChangeShapeType="1"/>
            </p:cNvSpPr>
            <p:nvPr/>
          </p:nvSpPr>
          <p:spPr bwMode="auto">
            <a:xfrm>
              <a:off x="3400"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4" name="Rectangle 53"/>
            <p:cNvSpPr>
              <a:spLocks noChangeArrowheads="1"/>
            </p:cNvSpPr>
            <p:nvPr/>
          </p:nvSpPr>
          <p:spPr bwMode="auto">
            <a:xfrm>
              <a:off x="3302"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5,500</a:t>
              </a:r>
              <a:endParaRPr lang="en-US" sz="1600" b="1"/>
            </a:p>
          </p:txBody>
        </p:sp>
        <p:sp>
          <p:nvSpPr>
            <p:cNvPr id="56375" name="Line 54"/>
            <p:cNvSpPr>
              <a:spLocks noChangeShapeType="1"/>
            </p:cNvSpPr>
            <p:nvPr/>
          </p:nvSpPr>
          <p:spPr bwMode="auto">
            <a:xfrm>
              <a:off x="3166"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6" name="Line 55"/>
            <p:cNvSpPr>
              <a:spLocks noChangeShapeType="1"/>
            </p:cNvSpPr>
            <p:nvPr/>
          </p:nvSpPr>
          <p:spPr bwMode="auto">
            <a:xfrm>
              <a:off x="3166"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7" name="Rectangle 56"/>
            <p:cNvSpPr>
              <a:spLocks noChangeArrowheads="1"/>
            </p:cNvSpPr>
            <p:nvPr/>
          </p:nvSpPr>
          <p:spPr bwMode="auto">
            <a:xfrm>
              <a:off x="3068"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5,000</a:t>
              </a:r>
              <a:endParaRPr lang="en-US" sz="1600" b="1"/>
            </a:p>
          </p:txBody>
        </p:sp>
        <p:sp>
          <p:nvSpPr>
            <p:cNvPr id="56378" name="Line 57"/>
            <p:cNvSpPr>
              <a:spLocks noChangeShapeType="1"/>
            </p:cNvSpPr>
            <p:nvPr/>
          </p:nvSpPr>
          <p:spPr bwMode="auto">
            <a:xfrm>
              <a:off x="2938"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9" name="Line 58"/>
            <p:cNvSpPr>
              <a:spLocks noChangeShapeType="1"/>
            </p:cNvSpPr>
            <p:nvPr/>
          </p:nvSpPr>
          <p:spPr bwMode="auto">
            <a:xfrm>
              <a:off x="2938"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0" name="Rectangle 59"/>
            <p:cNvSpPr>
              <a:spLocks noChangeArrowheads="1"/>
            </p:cNvSpPr>
            <p:nvPr/>
          </p:nvSpPr>
          <p:spPr bwMode="auto">
            <a:xfrm>
              <a:off x="2840"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4,500</a:t>
              </a:r>
              <a:endParaRPr lang="en-US" sz="1600" b="1"/>
            </a:p>
          </p:txBody>
        </p:sp>
        <p:sp>
          <p:nvSpPr>
            <p:cNvPr id="56381" name="Line 60"/>
            <p:cNvSpPr>
              <a:spLocks noChangeShapeType="1"/>
            </p:cNvSpPr>
            <p:nvPr/>
          </p:nvSpPr>
          <p:spPr bwMode="auto">
            <a:xfrm>
              <a:off x="2704"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2" name="Line 61"/>
            <p:cNvSpPr>
              <a:spLocks noChangeShapeType="1"/>
            </p:cNvSpPr>
            <p:nvPr/>
          </p:nvSpPr>
          <p:spPr bwMode="auto">
            <a:xfrm>
              <a:off x="2704"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3" name="Rectangle 62"/>
            <p:cNvSpPr>
              <a:spLocks noChangeArrowheads="1"/>
            </p:cNvSpPr>
            <p:nvPr/>
          </p:nvSpPr>
          <p:spPr bwMode="auto">
            <a:xfrm>
              <a:off x="2606"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4,000</a:t>
              </a:r>
              <a:endParaRPr lang="en-US" sz="1600" b="1"/>
            </a:p>
          </p:txBody>
        </p:sp>
        <p:sp>
          <p:nvSpPr>
            <p:cNvPr id="56384" name="Line 63"/>
            <p:cNvSpPr>
              <a:spLocks noChangeShapeType="1"/>
            </p:cNvSpPr>
            <p:nvPr/>
          </p:nvSpPr>
          <p:spPr bwMode="auto">
            <a:xfrm>
              <a:off x="2470"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5" name="Line 64"/>
            <p:cNvSpPr>
              <a:spLocks noChangeShapeType="1"/>
            </p:cNvSpPr>
            <p:nvPr/>
          </p:nvSpPr>
          <p:spPr bwMode="auto">
            <a:xfrm>
              <a:off x="2470"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6" name="Rectangle 65"/>
            <p:cNvSpPr>
              <a:spLocks noChangeArrowheads="1"/>
            </p:cNvSpPr>
            <p:nvPr/>
          </p:nvSpPr>
          <p:spPr bwMode="auto">
            <a:xfrm>
              <a:off x="2372"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3,500</a:t>
              </a:r>
              <a:endParaRPr lang="en-US" sz="1600" b="1"/>
            </a:p>
          </p:txBody>
        </p:sp>
        <p:sp>
          <p:nvSpPr>
            <p:cNvPr id="56387" name="Line 66"/>
            <p:cNvSpPr>
              <a:spLocks noChangeShapeType="1"/>
            </p:cNvSpPr>
            <p:nvPr/>
          </p:nvSpPr>
          <p:spPr bwMode="auto">
            <a:xfrm>
              <a:off x="2242"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8" name="Line 67"/>
            <p:cNvSpPr>
              <a:spLocks noChangeShapeType="1"/>
            </p:cNvSpPr>
            <p:nvPr/>
          </p:nvSpPr>
          <p:spPr bwMode="auto">
            <a:xfrm>
              <a:off x="2242"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9" name="Rectangle 68"/>
            <p:cNvSpPr>
              <a:spLocks noChangeArrowheads="1"/>
            </p:cNvSpPr>
            <p:nvPr/>
          </p:nvSpPr>
          <p:spPr bwMode="auto">
            <a:xfrm>
              <a:off x="2144"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3,000</a:t>
              </a:r>
              <a:endParaRPr lang="en-US" sz="1600" b="1"/>
            </a:p>
          </p:txBody>
        </p:sp>
        <p:sp>
          <p:nvSpPr>
            <p:cNvPr id="56390" name="Line 69"/>
            <p:cNvSpPr>
              <a:spLocks noChangeShapeType="1"/>
            </p:cNvSpPr>
            <p:nvPr/>
          </p:nvSpPr>
          <p:spPr bwMode="auto">
            <a:xfrm>
              <a:off x="2008"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1" name="Line 70"/>
            <p:cNvSpPr>
              <a:spLocks noChangeShapeType="1"/>
            </p:cNvSpPr>
            <p:nvPr/>
          </p:nvSpPr>
          <p:spPr bwMode="auto">
            <a:xfrm>
              <a:off x="2008"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2" name="Rectangle 71"/>
            <p:cNvSpPr>
              <a:spLocks noChangeArrowheads="1"/>
            </p:cNvSpPr>
            <p:nvPr/>
          </p:nvSpPr>
          <p:spPr bwMode="auto">
            <a:xfrm>
              <a:off x="1910"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2,500</a:t>
              </a:r>
              <a:endParaRPr lang="en-US" sz="1600" b="1"/>
            </a:p>
          </p:txBody>
        </p:sp>
        <p:sp>
          <p:nvSpPr>
            <p:cNvPr id="56393" name="Line 72"/>
            <p:cNvSpPr>
              <a:spLocks noChangeShapeType="1"/>
            </p:cNvSpPr>
            <p:nvPr/>
          </p:nvSpPr>
          <p:spPr bwMode="auto">
            <a:xfrm>
              <a:off x="1774"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4" name="Line 73"/>
            <p:cNvSpPr>
              <a:spLocks noChangeShapeType="1"/>
            </p:cNvSpPr>
            <p:nvPr/>
          </p:nvSpPr>
          <p:spPr bwMode="auto">
            <a:xfrm>
              <a:off x="1774"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5" name="Rectangle 74"/>
            <p:cNvSpPr>
              <a:spLocks noChangeArrowheads="1"/>
            </p:cNvSpPr>
            <p:nvPr/>
          </p:nvSpPr>
          <p:spPr bwMode="auto">
            <a:xfrm>
              <a:off x="1676"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2,000</a:t>
              </a:r>
              <a:endParaRPr lang="en-US" sz="1600" b="1"/>
            </a:p>
          </p:txBody>
        </p:sp>
        <p:sp>
          <p:nvSpPr>
            <p:cNvPr id="56396" name="Line 75"/>
            <p:cNvSpPr>
              <a:spLocks noChangeShapeType="1"/>
            </p:cNvSpPr>
            <p:nvPr/>
          </p:nvSpPr>
          <p:spPr bwMode="auto">
            <a:xfrm>
              <a:off x="1546"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7" name="Line 76"/>
            <p:cNvSpPr>
              <a:spLocks noChangeShapeType="1"/>
            </p:cNvSpPr>
            <p:nvPr/>
          </p:nvSpPr>
          <p:spPr bwMode="auto">
            <a:xfrm>
              <a:off x="1546"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8" name="Rectangle 77"/>
            <p:cNvSpPr>
              <a:spLocks noChangeArrowheads="1"/>
            </p:cNvSpPr>
            <p:nvPr/>
          </p:nvSpPr>
          <p:spPr bwMode="auto">
            <a:xfrm>
              <a:off x="1448"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1,500</a:t>
              </a:r>
              <a:endParaRPr lang="en-US" sz="1600" b="1"/>
            </a:p>
          </p:txBody>
        </p:sp>
        <p:sp>
          <p:nvSpPr>
            <p:cNvPr id="56399" name="Line 78"/>
            <p:cNvSpPr>
              <a:spLocks noChangeShapeType="1"/>
            </p:cNvSpPr>
            <p:nvPr/>
          </p:nvSpPr>
          <p:spPr bwMode="auto">
            <a:xfrm>
              <a:off x="1312"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0" name="Line 79"/>
            <p:cNvSpPr>
              <a:spLocks noChangeShapeType="1"/>
            </p:cNvSpPr>
            <p:nvPr/>
          </p:nvSpPr>
          <p:spPr bwMode="auto">
            <a:xfrm>
              <a:off x="1312"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1" name="Rectangle 80"/>
            <p:cNvSpPr>
              <a:spLocks noChangeArrowheads="1"/>
            </p:cNvSpPr>
            <p:nvPr/>
          </p:nvSpPr>
          <p:spPr bwMode="auto">
            <a:xfrm>
              <a:off x="1214" y="3736"/>
              <a:ext cx="19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1,000</a:t>
              </a:r>
              <a:endParaRPr lang="en-US" sz="1600" b="1"/>
            </a:p>
          </p:txBody>
        </p:sp>
        <p:sp>
          <p:nvSpPr>
            <p:cNvPr id="56402" name="Line 81"/>
            <p:cNvSpPr>
              <a:spLocks noChangeShapeType="1"/>
            </p:cNvSpPr>
            <p:nvPr/>
          </p:nvSpPr>
          <p:spPr bwMode="auto">
            <a:xfrm>
              <a:off x="1084"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3" name="Line 82"/>
            <p:cNvSpPr>
              <a:spLocks noChangeShapeType="1"/>
            </p:cNvSpPr>
            <p:nvPr/>
          </p:nvSpPr>
          <p:spPr bwMode="auto">
            <a:xfrm>
              <a:off x="1084"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4" name="Rectangle 83"/>
            <p:cNvSpPr>
              <a:spLocks noChangeArrowheads="1"/>
            </p:cNvSpPr>
            <p:nvPr/>
          </p:nvSpPr>
          <p:spPr bwMode="auto">
            <a:xfrm>
              <a:off x="1013" y="3736"/>
              <a:ext cx="132"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500</a:t>
              </a:r>
              <a:endParaRPr lang="en-US" sz="1600" b="1"/>
            </a:p>
          </p:txBody>
        </p:sp>
        <p:sp>
          <p:nvSpPr>
            <p:cNvPr id="56405" name="Line 84"/>
            <p:cNvSpPr>
              <a:spLocks noChangeShapeType="1"/>
            </p:cNvSpPr>
            <p:nvPr/>
          </p:nvSpPr>
          <p:spPr bwMode="auto">
            <a:xfrm>
              <a:off x="850" y="3700"/>
              <a:ext cx="1" cy="29"/>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6" name="Line 85"/>
            <p:cNvSpPr>
              <a:spLocks noChangeShapeType="1"/>
            </p:cNvSpPr>
            <p:nvPr/>
          </p:nvSpPr>
          <p:spPr bwMode="auto">
            <a:xfrm>
              <a:off x="850" y="368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7" name="Rectangle 86"/>
            <p:cNvSpPr>
              <a:spLocks noChangeArrowheads="1"/>
            </p:cNvSpPr>
            <p:nvPr/>
          </p:nvSpPr>
          <p:spPr bwMode="auto">
            <a:xfrm>
              <a:off x="816" y="3736"/>
              <a:ext cx="44"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0</a:t>
              </a:r>
              <a:endParaRPr lang="en-US" sz="1600" b="1"/>
            </a:p>
          </p:txBody>
        </p:sp>
        <p:sp>
          <p:nvSpPr>
            <p:cNvPr id="56408" name="Line 87"/>
            <p:cNvSpPr>
              <a:spLocks noChangeShapeType="1"/>
            </p:cNvSpPr>
            <p:nvPr/>
          </p:nvSpPr>
          <p:spPr bwMode="auto">
            <a:xfrm>
              <a:off x="850" y="3693"/>
              <a:ext cx="40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9" name="Rectangle 88"/>
            <p:cNvSpPr>
              <a:spLocks noChangeArrowheads="1"/>
            </p:cNvSpPr>
            <p:nvPr/>
          </p:nvSpPr>
          <p:spPr bwMode="auto">
            <a:xfrm rot="-5400000">
              <a:off x="-61" y="2002"/>
              <a:ext cx="123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0" hangingPunct="0">
                <a:spcBef>
                  <a:spcPct val="50000"/>
                </a:spcBef>
              </a:pPr>
              <a:r>
                <a:rPr lang="en-US" sz="1200" b="1">
                  <a:solidFill>
                    <a:srgbClr val="000000"/>
                  </a:solidFill>
                </a:rPr>
                <a:t>Percent of Peak Load</a:t>
              </a:r>
              <a:endParaRPr lang="en-US" b="1"/>
            </a:p>
          </p:txBody>
        </p:sp>
        <p:sp>
          <p:nvSpPr>
            <p:cNvPr id="56410" name="Line 89"/>
            <p:cNvSpPr>
              <a:spLocks noChangeShapeType="1"/>
            </p:cNvSpPr>
            <p:nvPr/>
          </p:nvSpPr>
          <p:spPr bwMode="auto">
            <a:xfrm flipH="1">
              <a:off x="819" y="1010"/>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1" name="Line 90"/>
            <p:cNvSpPr>
              <a:spLocks noChangeShapeType="1"/>
            </p:cNvSpPr>
            <p:nvPr/>
          </p:nvSpPr>
          <p:spPr bwMode="auto">
            <a:xfrm>
              <a:off x="856" y="1010"/>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2" name="Rectangle 91"/>
            <p:cNvSpPr>
              <a:spLocks noChangeArrowheads="1"/>
            </p:cNvSpPr>
            <p:nvPr/>
          </p:nvSpPr>
          <p:spPr bwMode="auto">
            <a:xfrm>
              <a:off x="671" y="959"/>
              <a:ext cx="132"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100</a:t>
              </a:r>
              <a:endParaRPr lang="en-US" sz="1600" b="1"/>
            </a:p>
          </p:txBody>
        </p:sp>
        <p:sp>
          <p:nvSpPr>
            <p:cNvPr id="56413" name="Line 92"/>
            <p:cNvSpPr>
              <a:spLocks noChangeShapeType="1"/>
            </p:cNvSpPr>
            <p:nvPr/>
          </p:nvSpPr>
          <p:spPr bwMode="auto">
            <a:xfrm flipH="1">
              <a:off x="819" y="1141"/>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4" name="Line 93"/>
            <p:cNvSpPr>
              <a:spLocks noChangeShapeType="1"/>
            </p:cNvSpPr>
            <p:nvPr/>
          </p:nvSpPr>
          <p:spPr bwMode="auto">
            <a:xfrm>
              <a:off x="856" y="1141"/>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5" name="Rectangle 94"/>
            <p:cNvSpPr>
              <a:spLocks noChangeArrowheads="1"/>
            </p:cNvSpPr>
            <p:nvPr/>
          </p:nvSpPr>
          <p:spPr bwMode="auto">
            <a:xfrm>
              <a:off x="708" y="1090"/>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95</a:t>
              </a:r>
              <a:endParaRPr lang="en-US" sz="1600" b="1"/>
            </a:p>
          </p:txBody>
        </p:sp>
        <p:sp>
          <p:nvSpPr>
            <p:cNvPr id="56416" name="Line 95"/>
            <p:cNvSpPr>
              <a:spLocks noChangeShapeType="1"/>
            </p:cNvSpPr>
            <p:nvPr/>
          </p:nvSpPr>
          <p:spPr bwMode="auto">
            <a:xfrm flipH="1">
              <a:off x="819" y="1279"/>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7" name="Line 96"/>
            <p:cNvSpPr>
              <a:spLocks noChangeShapeType="1"/>
            </p:cNvSpPr>
            <p:nvPr/>
          </p:nvSpPr>
          <p:spPr bwMode="auto">
            <a:xfrm>
              <a:off x="856" y="1279"/>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8" name="Rectangle 97"/>
            <p:cNvSpPr>
              <a:spLocks noChangeArrowheads="1"/>
            </p:cNvSpPr>
            <p:nvPr/>
          </p:nvSpPr>
          <p:spPr bwMode="auto">
            <a:xfrm>
              <a:off x="708" y="1228"/>
              <a:ext cx="8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90</a:t>
              </a:r>
              <a:endParaRPr lang="en-US" sz="1600" b="1"/>
            </a:p>
          </p:txBody>
        </p:sp>
        <p:sp>
          <p:nvSpPr>
            <p:cNvPr id="56419" name="Line 98"/>
            <p:cNvSpPr>
              <a:spLocks noChangeShapeType="1"/>
            </p:cNvSpPr>
            <p:nvPr/>
          </p:nvSpPr>
          <p:spPr bwMode="auto">
            <a:xfrm flipH="1">
              <a:off x="819" y="1410"/>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0" name="Line 99"/>
            <p:cNvSpPr>
              <a:spLocks noChangeShapeType="1"/>
            </p:cNvSpPr>
            <p:nvPr/>
          </p:nvSpPr>
          <p:spPr bwMode="auto">
            <a:xfrm>
              <a:off x="856" y="1410"/>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1" name="Rectangle 100"/>
            <p:cNvSpPr>
              <a:spLocks noChangeArrowheads="1"/>
            </p:cNvSpPr>
            <p:nvPr/>
          </p:nvSpPr>
          <p:spPr bwMode="auto">
            <a:xfrm>
              <a:off x="708" y="1359"/>
              <a:ext cx="8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85</a:t>
              </a:r>
              <a:endParaRPr lang="en-US" sz="1600" b="1"/>
            </a:p>
          </p:txBody>
        </p:sp>
        <p:sp>
          <p:nvSpPr>
            <p:cNvPr id="56422" name="Line 101"/>
            <p:cNvSpPr>
              <a:spLocks noChangeShapeType="1"/>
            </p:cNvSpPr>
            <p:nvPr/>
          </p:nvSpPr>
          <p:spPr bwMode="auto">
            <a:xfrm flipH="1">
              <a:off x="819" y="1548"/>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3" name="Line 102"/>
            <p:cNvSpPr>
              <a:spLocks noChangeShapeType="1"/>
            </p:cNvSpPr>
            <p:nvPr/>
          </p:nvSpPr>
          <p:spPr bwMode="auto">
            <a:xfrm>
              <a:off x="856" y="1548"/>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4" name="Rectangle 103"/>
            <p:cNvSpPr>
              <a:spLocks noChangeArrowheads="1"/>
            </p:cNvSpPr>
            <p:nvPr/>
          </p:nvSpPr>
          <p:spPr bwMode="auto">
            <a:xfrm>
              <a:off x="708" y="1497"/>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80</a:t>
              </a:r>
              <a:endParaRPr lang="en-US" sz="1600" b="1"/>
            </a:p>
          </p:txBody>
        </p:sp>
        <p:sp>
          <p:nvSpPr>
            <p:cNvPr id="56425" name="Line 104"/>
            <p:cNvSpPr>
              <a:spLocks noChangeShapeType="1"/>
            </p:cNvSpPr>
            <p:nvPr/>
          </p:nvSpPr>
          <p:spPr bwMode="auto">
            <a:xfrm flipH="1">
              <a:off x="819" y="1679"/>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6" name="Line 105"/>
            <p:cNvSpPr>
              <a:spLocks noChangeShapeType="1"/>
            </p:cNvSpPr>
            <p:nvPr/>
          </p:nvSpPr>
          <p:spPr bwMode="auto">
            <a:xfrm>
              <a:off x="856" y="1679"/>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7" name="Rectangle 106"/>
            <p:cNvSpPr>
              <a:spLocks noChangeArrowheads="1"/>
            </p:cNvSpPr>
            <p:nvPr/>
          </p:nvSpPr>
          <p:spPr bwMode="auto">
            <a:xfrm>
              <a:off x="708" y="1628"/>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75</a:t>
              </a:r>
              <a:endParaRPr lang="en-US" sz="1600" b="1"/>
            </a:p>
          </p:txBody>
        </p:sp>
        <p:sp>
          <p:nvSpPr>
            <p:cNvPr id="56428" name="Line 107"/>
            <p:cNvSpPr>
              <a:spLocks noChangeShapeType="1"/>
            </p:cNvSpPr>
            <p:nvPr/>
          </p:nvSpPr>
          <p:spPr bwMode="auto">
            <a:xfrm flipH="1">
              <a:off x="819" y="1817"/>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9" name="Line 108"/>
            <p:cNvSpPr>
              <a:spLocks noChangeShapeType="1"/>
            </p:cNvSpPr>
            <p:nvPr/>
          </p:nvSpPr>
          <p:spPr bwMode="auto">
            <a:xfrm>
              <a:off x="856" y="1817"/>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0" name="Rectangle 109"/>
            <p:cNvSpPr>
              <a:spLocks noChangeArrowheads="1"/>
            </p:cNvSpPr>
            <p:nvPr/>
          </p:nvSpPr>
          <p:spPr bwMode="auto">
            <a:xfrm>
              <a:off x="708" y="1766"/>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70</a:t>
              </a:r>
              <a:endParaRPr lang="en-US" sz="1600" b="1"/>
            </a:p>
          </p:txBody>
        </p:sp>
        <p:sp>
          <p:nvSpPr>
            <p:cNvPr id="56431" name="Line 110"/>
            <p:cNvSpPr>
              <a:spLocks noChangeShapeType="1"/>
            </p:cNvSpPr>
            <p:nvPr/>
          </p:nvSpPr>
          <p:spPr bwMode="auto">
            <a:xfrm flipH="1">
              <a:off x="819" y="1948"/>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2" name="Line 111"/>
            <p:cNvSpPr>
              <a:spLocks noChangeShapeType="1"/>
            </p:cNvSpPr>
            <p:nvPr/>
          </p:nvSpPr>
          <p:spPr bwMode="auto">
            <a:xfrm>
              <a:off x="856" y="1948"/>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3" name="Rectangle 112"/>
            <p:cNvSpPr>
              <a:spLocks noChangeArrowheads="1"/>
            </p:cNvSpPr>
            <p:nvPr/>
          </p:nvSpPr>
          <p:spPr bwMode="auto">
            <a:xfrm>
              <a:off x="708" y="1896"/>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65</a:t>
              </a:r>
              <a:endParaRPr lang="en-US" sz="1600" b="1"/>
            </a:p>
          </p:txBody>
        </p:sp>
        <p:sp>
          <p:nvSpPr>
            <p:cNvPr id="56434" name="Line 113"/>
            <p:cNvSpPr>
              <a:spLocks noChangeShapeType="1"/>
            </p:cNvSpPr>
            <p:nvPr/>
          </p:nvSpPr>
          <p:spPr bwMode="auto">
            <a:xfrm flipH="1">
              <a:off x="819" y="2086"/>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5" name="Line 114"/>
            <p:cNvSpPr>
              <a:spLocks noChangeShapeType="1"/>
            </p:cNvSpPr>
            <p:nvPr/>
          </p:nvSpPr>
          <p:spPr bwMode="auto">
            <a:xfrm>
              <a:off x="856" y="2086"/>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6" name="Rectangle 115"/>
            <p:cNvSpPr>
              <a:spLocks noChangeArrowheads="1"/>
            </p:cNvSpPr>
            <p:nvPr/>
          </p:nvSpPr>
          <p:spPr bwMode="auto">
            <a:xfrm>
              <a:off x="708" y="2035"/>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60</a:t>
              </a:r>
              <a:endParaRPr lang="en-US" sz="1600" b="1"/>
            </a:p>
          </p:txBody>
        </p:sp>
        <p:sp>
          <p:nvSpPr>
            <p:cNvPr id="56437" name="Line 116"/>
            <p:cNvSpPr>
              <a:spLocks noChangeShapeType="1"/>
            </p:cNvSpPr>
            <p:nvPr/>
          </p:nvSpPr>
          <p:spPr bwMode="auto">
            <a:xfrm flipH="1">
              <a:off x="819" y="2217"/>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8" name="Line 117"/>
            <p:cNvSpPr>
              <a:spLocks noChangeShapeType="1"/>
            </p:cNvSpPr>
            <p:nvPr/>
          </p:nvSpPr>
          <p:spPr bwMode="auto">
            <a:xfrm>
              <a:off x="856" y="2217"/>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9" name="Rectangle 118"/>
            <p:cNvSpPr>
              <a:spLocks noChangeArrowheads="1"/>
            </p:cNvSpPr>
            <p:nvPr/>
          </p:nvSpPr>
          <p:spPr bwMode="auto">
            <a:xfrm>
              <a:off x="708" y="2166"/>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55</a:t>
              </a:r>
              <a:endParaRPr lang="en-US" sz="1600" b="1"/>
            </a:p>
          </p:txBody>
        </p:sp>
        <p:sp>
          <p:nvSpPr>
            <p:cNvPr id="56440" name="Line 119"/>
            <p:cNvSpPr>
              <a:spLocks noChangeShapeType="1"/>
            </p:cNvSpPr>
            <p:nvPr/>
          </p:nvSpPr>
          <p:spPr bwMode="auto">
            <a:xfrm flipH="1">
              <a:off x="819" y="2355"/>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41" name="Line 120"/>
            <p:cNvSpPr>
              <a:spLocks noChangeShapeType="1"/>
            </p:cNvSpPr>
            <p:nvPr/>
          </p:nvSpPr>
          <p:spPr bwMode="auto">
            <a:xfrm>
              <a:off x="856" y="235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42" name="Rectangle 121"/>
            <p:cNvSpPr>
              <a:spLocks noChangeArrowheads="1"/>
            </p:cNvSpPr>
            <p:nvPr/>
          </p:nvSpPr>
          <p:spPr bwMode="auto">
            <a:xfrm>
              <a:off x="708" y="2304"/>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50</a:t>
              </a:r>
              <a:endParaRPr lang="en-US" sz="1600" b="1"/>
            </a:p>
          </p:txBody>
        </p:sp>
        <p:sp>
          <p:nvSpPr>
            <p:cNvPr id="56443" name="Line 122"/>
            <p:cNvSpPr>
              <a:spLocks noChangeShapeType="1"/>
            </p:cNvSpPr>
            <p:nvPr/>
          </p:nvSpPr>
          <p:spPr bwMode="auto">
            <a:xfrm flipH="1">
              <a:off x="819" y="2486"/>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44" name="Line 123"/>
            <p:cNvSpPr>
              <a:spLocks noChangeShapeType="1"/>
            </p:cNvSpPr>
            <p:nvPr/>
          </p:nvSpPr>
          <p:spPr bwMode="auto">
            <a:xfrm>
              <a:off x="856" y="2486"/>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45" name="Rectangle 124"/>
            <p:cNvSpPr>
              <a:spLocks noChangeArrowheads="1"/>
            </p:cNvSpPr>
            <p:nvPr/>
          </p:nvSpPr>
          <p:spPr bwMode="auto">
            <a:xfrm>
              <a:off x="708" y="2435"/>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45</a:t>
              </a:r>
              <a:endParaRPr lang="en-US" sz="1600" b="1"/>
            </a:p>
          </p:txBody>
        </p:sp>
        <p:sp>
          <p:nvSpPr>
            <p:cNvPr id="56446" name="Line 125"/>
            <p:cNvSpPr>
              <a:spLocks noChangeShapeType="1"/>
            </p:cNvSpPr>
            <p:nvPr/>
          </p:nvSpPr>
          <p:spPr bwMode="auto">
            <a:xfrm flipH="1">
              <a:off x="819" y="2617"/>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47" name="Line 126"/>
            <p:cNvSpPr>
              <a:spLocks noChangeShapeType="1"/>
            </p:cNvSpPr>
            <p:nvPr/>
          </p:nvSpPr>
          <p:spPr bwMode="auto">
            <a:xfrm>
              <a:off x="856" y="2617"/>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48" name="Rectangle 127"/>
            <p:cNvSpPr>
              <a:spLocks noChangeArrowheads="1"/>
            </p:cNvSpPr>
            <p:nvPr/>
          </p:nvSpPr>
          <p:spPr bwMode="auto">
            <a:xfrm>
              <a:off x="708" y="2567"/>
              <a:ext cx="8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40</a:t>
              </a:r>
              <a:endParaRPr lang="en-US" sz="1600" b="1"/>
            </a:p>
          </p:txBody>
        </p:sp>
        <p:sp>
          <p:nvSpPr>
            <p:cNvPr id="56449" name="Line 128"/>
            <p:cNvSpPr>
              <a:spLocks noChangeShapeType="1"/>
            </p:cNvSpPr>
            <p:nvPr/>
          </p:nvSpPr>
          <p:spPr bwMode="auto">
            <a:xfrm flipH="1">
              <a:off x="819" y="2755"/>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0" name="Line 129"/>
            <p:cNvSpPr>
              <a:spLocks noChangeShapeType="1"/>
            </p:cNvSpPr>
            <p:nvPr/>
          </p:nvSpPr>
          <p:spPr bwMode="auto">
            <a:xfrm>
              <a:off x="856" y="275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1" name="Rectangle 130"/>
            <p:cNvSpPr>
              <a:spLocks noChangeArrowheads="1"/>
            </p:cNvSpPr>
            <p:nvPr/>
          </p:nvSpPr>
          <p:spPr bwMode="auto">
            <a:xfrm>
              <a:off x="708" y="2704"/>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35</a:t>
              </a:r>
              <a:endParaRPr lang="en-US" sz="1600" b="1"/>
            </a:p>
          </p:txBody>
        </p:sp>
        <p:sp>
          <p:nvSpPr>
            <p:cNvPr id="56452" name="Line 131"/>
            <p:cNvSpPr>
              <a:spLocks noChangeShapeType="1"/>
            </p:cNvSpPr>
            <p:nvPr/>
          </p:nvSpPr>
          <p:spPr bwMode="auto">
            <a:xfrm flipH="1">
              <a:off x="819" y="2886"/>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3" name="Line 132"/>
            <p:cNvSpPr>
              <a:spLocks noChangeShapeType="1"/>
            </p:cNvSpPr>
            <p:nvPr/>
          </p:nvSpPr>
          <p:spPr bwMode="auto">
            <a:xfrm>
              <a:off x="856" y="2886"/>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4" name="Rectangle 133"/>
            <p:cNvSpPr>
              <a:spLocks noChangeArrowheads="1"/>
            </p:cNvSpPr>
            <p:nvPr/>
          </p:nvSpPr>
          <p:spPr bwMode="auto">
            <a:xfrm>
              <a:off x="708" y="2835"/>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30</a:t>
              </a:r>
              <a:endParaRPr lang="en-US" sz="1600" b="1"/>
            </a:p>
          </p:txBody>
        </p:sp>
        <p:sp>
          <p:nvSpPr>
            <p:cNvPr id="56455" name="Line 134"/>
            <p:cNvSpPr>
              <a:spLocks noChangeShapeType="1"/>
            </p:cNvSpPr>
            <p:nvPr/>
          </p:nvSpPr>
          <p:spPr bwMode="auto">
            <a:xfrm flipH="1">
              <a:off x="819" y="3024"/>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6" name="Line 135"/>
            <p:cNvSpPr>
              <a:spLocks noChangeShapeType="1"/>
            </p:cNvSpPr>
            <p:nvPr/>
          </p:nvSpPr>
          <p:spPr bwMode="auto">
            <a:xfrm>
              <a:off x="856" y="3024"/>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7" name="Rectangle 136"/>
            <p:cNvSpPr>
              <a:spLocks noChangeArrowheads="1"/>
            </p:cNvSpPr>
            <p:nvPr/>
          </p:nvSpPr>
          <p:spPr bwMode="auto">
            <a:xfrm>
              <a:off x="708" y="2973"/>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25</a:t>
              </a:r>
              <a:endParaRPr lang="en-US" sz="1600" b="1"/>
            </a:p>
          </p:txBody>
        </p:sp>
        <p:sp>
          <p:nvSpPr>
            <p:cNvPr id="56458" name="Line 137"/>
            <p:cNvSpPr>
              <a:spLocks noChangeShapeType="1"/>
            </p:cNvSpPr>
            <p:nvPr/>
          </p:nvSpPr>
          <p:spPr bwMode="auto">
            <a:xfrm flipH="1">
              <a:off x="819" y="3155"/>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59" name="Line 138"/>
            <p:cNvSpPr>
              <a:spLocks noChangeShapeType="1"/>
            </p:cNvSpPr>
            <p:nvPr/>
          </p:nvSpPr>
          <p:spPr bwMode="auto">
            <a:xfrm>
              <a:off x="856" y="3155"/>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0" name="Rectangle 139"/>
            <p:cNvSpPr>
              <a:spLocks noChangeArrowheads="1"/>
            </p:cNvSpPr>
            <p:nvPr/>
          </p:nvSpPr>
          <p:spPr bwMode="auto">
            <a:xfrm>
              <a:off x="708" y="3104"/>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20</a:t>
              </a:r>
              <a:endParaRPr lang="en-US" sz="1600" b="1"/>
            </a:p>
          </p:txBody>
        </p:sp>
        <p:sp>
          <p:nvSpPr>
            <p:cNvPr id="56461" name="Line 140"/>
            <p:cNvSpPr>
              <a:spLocks noChangeShapeType="1"/>
            </p:cNvSpPr>
            <p:nvPr/>
          </p:nvSpPr>
          <p:spPr bwMode="auto">
            <a:xfrm flipH="1">
              <a:off x="819" y="3293"/>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2" name="Line 141"/>
            <p:cNvSpPr>
              <a:spLocks noChangeShapeType="1"/>
            </p:cNvSpPr>
            <p:nvPr/>
          </p:nvSpPr>
          <p:spPr bwMode="auto">
            <a:xfrm>
              <a:off x="856" y="3293"/>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3" name="Rectangle 142"/>
            <p:cNvSpPr>
              <a:spLocks noChangeArrowheads="1"/>
            </p:cNvSpPr>
            <p:nvPr/>
          </p:nvSpPr>
          <p:spPr bwMode="auto">
            <a:xfrm>
              <a:off x="708" y="3242"/>
              <a:ext cx="88"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15</a:t>
              </a:r>
              <a:endParaRPr lang="en-US" sz="1600" b="1"/>
            </a:p>
          </p:txBody>
        </p:sp>
        <p:sp>
          <p:nvSpPr>
            <p:cNvPr id="56464" name="Line 143"/>
            <p:cNvSpPr>
              <a:spLocks noChangeShapeType="1"/>
            </p:cNvSpPr>
            <p:nvPr/>
          </p:nvSpPr>
          <p:spPr bwMode="auto">
            <a:xfrm flipH="1">
              <a:off x="819" y="3424"/>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5" name="Line 144"/>
            <p:cNvSpPr>
              <a:spLocks noChangeShapeType="1"/>
            </p:cNvSpPr>
            <p:nvPr/>
          </p:nvSpPr>
          <p:spPr bwMode="auto">
            <a:xfrm>
              <a:off x="856" y="3424"/>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6" name="Rectangle 145"/>
            <p:cNvSpPr>
              <a:spLocks noChangeArrowheads="1"/>
            </p:cNvSpPr>
            <p:nvPr/>
          </p:nvSpPr>
          <p:spPr bwMode="auto">
            <a:xfrm>
              <a:off x="708" y="3373"/>
              <a:ext cx="8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10</a:t>
              </a:r>
              <a:endParaRPr lang="en-US" sz="1600" b="1"/>
            </a:p>
          </p:txBody>
        </p:sp>
        <p:sp>
          <p:nvSpPr>
            <p:cNvPr id="56467" name="Line 146"/>
            <p:cNvSpPr>
              <a:spLocks noChangeShapeType="1"/>
            </p:cNvSpPr>
            <p:nvPr/>
          </p:nvSpPr>
          <p:spPr bwMode="auto">
            <a:xfrm flipH="1">
              <a:off x="819" y="3562"/>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8" name="Line 147"/>
            <p:cNvSpPr>
              <a:spLocks noChangeShapeType="1"/>
            </p:cNvSpPr>
            <p:nvPr/>
          </p:nvSpPr>
          <p:spPr bwMode="auto">
            <a:xfrm>
              <a:off x="856" y="3562"/>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69" name="Rectangle 148"/>
            <p:cNvSpPr>
              <a:spLocks noChangeArrowheads="1"/>
            </p:cNvSpPr>
            <p:nvPr/>
          </p:nvSpPr>
          <p:spPr bwMode="auto">
            <a:xfrm>
              <a:off x="745" y="3511"/>
              <a:ext cx="44"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5</a:t>
              </a:r>
              <a:endParaRPr lang="en-US" sz="1600" b="1"/>
            </a:p>
          </p:txBody>
        </p:sp>
        <p:sp>
          <p:nvSpPr>
            <p:cNvPr id="56470" name="Line 149"/>
            <p:cNvSpPr>
              <a:spLocks noChangeShapeType="1"/>
            </p:cNvSpPr>
            <p:nvPr/>
          </p:nvSpPr>
          <p:spPr bwMode="auto">
            <a:xfrm flipH="1">
              <a:off x="819" y="3693"/>
              <a:ext cx="25"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71" name="Line 150"/>
            <p:cNvSpPr>
              <a:spLocks noChangeShapeType="1"/>
            </p:cNvSpPr>
            <p:nvPr/>
          </p:nvSpPr>
          <p:spPr bwMode="auto">
            <a:xfrm>
              <a:off x="856" y="3693"/>
              <a:ext cx="1" cy="1"/>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72" name="Rectangle 151"/>
            <p:cNvSpPr>
              <a:spLocks noChangeArrowheads="1"/>
            </p:cNvSpPr>
            <p:nvPr/>
          </p:nvSpPr>
          <p:spPr bwMode="auto">
            <a:xfrm>
              <a:off x="745" y="3642"/>
              <a:ext cx="44"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a:solidFill>
                    <a:srgbClr val="000000"/>
                  </a:solidFill>
                </a:rPr>
                <a:t>0</a:t>
              </a:r>
              <a:endParaRPr lang="en-US" sz="1600" b="1"/>
            </a:p>
          </p:txBody>
        </p:sp>
        <p:sp>
          <p:nvSpPr>
            <p:cNvPr id="56473" name="Line 152"/>
            <p:cNvSpPr>
              <a:spLocks noChangeShapeType="1"/>
            </p:cNvSpPr>
            <p:nvPr/>
          </p:nvSpPr>
          <p:spPr bwMode="auto">
            <a:xfrm>
              <a:off x="850" y="1010"/>
              <a:ext cx="1" cy="26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74" name="Line 153"/>
            <p:cNvSpPr>
              <a:spLocks noChangeShapeType="1"/>
            </p:cNvSpPr>
            <p:nvPr/>
          </p:nvSpPr>
          <p:spPr bwMode="auto">
            <a:xfrm>
              <a:off x="905" y="1017"/>
              <a:ext cx="869" cy="124"/>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75" name="Rectangle 154"/>
            <p:cNvSpPr>
              <a:spLocks noChangeArrowheads="1"/>
            </p:cNvSpPr>
            <p:nvPr/>
          </p:nvSpPr>
          <p:spPr bwMode="auto">
            <a:xfrm>
              <a:off x="826" y="981"/>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76" name="Line 155"/>
            <p:cNvSpPr>
              <a:spLocks noChangeShapeType="1"/>
            </p:cNvSpPr>
            <p:nvPr/>
          </p:nvSpPr>
          <p:spPr bwMode="auto">
            <a:xfrm>
              <a:off x="1774" y="1141"/>
              <a:ext cx="468" cy="67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77" name="Rectangle 156"/>
            <p:cNvSpPr>
              <a:spLocks noChangeArrowheads="1"/>
            </p:cNvSpPr>
            <p:nvPr/>
          </p:nvSpPr>
          <p:spPr bwMode="auto">
            <a:xfrm>
              <a:off x="1750" y="1112"/>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78" name="Line 157"/>
            <p:cNvSpPr>
              <a:spLocks noChangeShapeType="1"/>
            </p:cNvSpPr>
            <p:nvPr/>
          </p:nvSpPr>
          <p:spPr bwMode="auto">
            <a:xfrm>
              <a:off x="2242" y="1817"/>
              <a:ext cx="462" cy="80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79" name="Rectangle 158"/>
            <p:cNvSpPr>
              <a:spLocks noChangeArrowheads="1"/>
            </p:cNvSpPr>
            <p:nvPr/>
          </p:nvSpPr>
          <p:spPr bwMode="auto">
            <a:xfrm>
              <a:off x="2218" y="1788"/>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80" name="Line 159"/>
            <p:cNvSpPr>
              <a:spLocks noChangeShapeType="1"/>
            </p:cNvSpPr>
            <p:nvPr/>
          </p:nvSpPr>
          <p:spPr bwMode="auto">
            <a:xfrm>
              <a:off x="2704" y="2617"/>
              <a:ext cx="462" cy="40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81" name="Rectangle 160"/>
            <p:cNvSpPr>
              <a:spLocks noChangeArrowheads="1"/>
            </p:cNvSpPr>
            <p:nvPr/>
          </p:nvSpPr>
          <p:spPr bwMode="auto">
            <a:xfrm>
              <a:off x="2680" y="2588"/>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82" name="Line 161"/>
            <p:cNvSpPr>
              <a:spLocks noChangeShapeType="1"/>
            </p:cNvSpPr>
            <p:nvPr/>
          </p:nvSpPr>
          <p:spPr bwMode="auto">
            <a:xfrm>
              <a:off x="3166" y="3024"/>
              <a:ext cx="930" cy="26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83" name="Rectangle 162"/>
            <p:cNvSpPr>
              <a:spLocks noChangeArrowheads="1"/>
            </p:cNvSpPr>
            <p:nvPr/>
          </p:nvSpPr>
          <p:spPr bwMode="auto">
            <a:xfrm>
              <a:off x="3142" y="2995"/>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84" name="Line 163"/>
            <p:cNvSpPr>
              <a:spLocks noChangeShapeType="1"/>
            </p:cNvSpPr>
            <p:nvPr/>
          </p:nvSpPr>
          <p:spPr bwMode="auto">
            <a:xfrm>
              <a:off x="4096" y="3293"/>
              <a:ext cx="813" cy="13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85" name="Rectangle 164"/>
            <p:cNvSpPr>
              <a:spLocks noChangeArrowheads="1"/>
            </p:cNvSpPr>
            <p:nvPr/>
          </p:nvSpPr>
          <p:spPr bwMode="auto">
            <a:xfrm>
              <a:off x="4072" y="3264"/>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86" name="Rectangle 165"/>
            <p:cNvSpPr>
              <a:spLocks noChangeArrowheads="1"/>
            </p:cNvSpPr>
            <p:nvPr/>
          </p:nvSpPr>
          <p:spPr bwMode="auto">
            <a:xfrm>
              <a:off x="4885" y="3395"/>
              <a:ext cx="55" cy="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2" name="TextBox 1"/>
          <p:cNvSpPr txBox="1"/>
          <p:nvPr/>
        </p:nvSpPr>
        <p:spPr>
          <a:xfrm>
            <a:off x="3832110" y="1638652"/>
            <a:ext cx="3811836" cy="1384995"/>
          </a:xfrm>
          <a:prstGeom prst="rect">
            <a:avLst/>
          </a:prstGeom>
          <a:noFill/>
        </p:spPr>
        <p:txBody>
          <a:bodyPr wrap="square" rtlCol="0">
            <a:spAutoFit/>
          </a:bodyPr>
          <a:lstStyle/>
          <a:p>
            <a:r>
              <a:rPr lang="en-US" sz="1200" dirty="0"/>
              <a:t>A LDC is similar to a </a:t>
            </a:r>
            <a:r>
              <a:rPr lang="en-US" sz="1200" dirty="0" smtClean="0"/>
              <a:t>load curve but </a:t>
            </a:r>
            <a:r>
              <a:rPr lang="en-US" sz="1200" dirty="0"/>
              <a:t>the demand data is ordered in descending order of magnitude, rather than </a:t>
            </a:r>
            <a:r>
              <a:rPr lang="en-US" sz="1200" dirty="0" smtClean="0"/>
              <a:t>chronologically. </a:t>
            </a:r>
          </a:p>
          <a:p>
            <a:r>
              <a:rPr lang="en-US" sz="1200" dirty="0" smtClean="0"/>
              <a:t>It shows </a:t>
            </a:r>
            <a:r>
              <a:rPr lang="en-US" sz="1200" dirty="0"/>
              <a:t>the capacity utilization requirements for each increment of load. </a:t>
            </a:r>
            <a:endParaRPr lang="en-US" sz="1200" dirty="0" smtClean="0"/>
          </a:p>
          <a:p>
            <a:r>
              <a:rPr lang="en-US" sz="1200" dirty="0" smtClean="0"/>
              <a:t>The area under the curve represents the energy demanded by the system.</a:t>
            </a:r>
          </a:p>
        </p:txBody>
      </p:sp>
    </p:spTree>
    <p:extLst>
      <p:ext uri="{BB962C8B-B14F-4D97-AF65-F5344CB8AC3E}">
        <p14:creationId xmlns:p14="http://schemas.microsoft.com/office/powerpoint/2010/main" val="666172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792162"/>
          </a:xfrm>
        </p:spPr>
        <p:txBody>
          <a:bodyPr/>
          <a:lstStyle/>
          <a:p>
            <a:pPr eaLnBrk="1" hangingPunct="1"/>
            <a:r>
              <a:rPr lang="en-US" dirty="0" smtClean="0"/>
              <a:t>Electric Generation Dispatch</a:t>
            </a:r>
          </a:p>
        </p:txBody>
      </p:sp>
      <p:sp>
        <p:nvSpPr>
          <p:cNvPr id="53251" name="Content Placeholder 2"/>
          <p:cNvSpPr>
            <a:spLocks noGrp="1"/>
          </p:cNvSpPr>
          <p:nvPr>
            <p:ph idx="1"/>
          </p:nvPr>
        </p:nvSpPr>
        <p:spPr>
          <a:xfrm>
            <a:off x="457200" y="1219200"/>
            <a:ext cx="8229600" cy="4525963"/>
          </a:xfrm>
        </p:spPr>
        <p:txBody>
          <a:bodyPr/>
          <a:lstStyle/>
          <a:p>
            <a:pPr eaLnBrk="1" hangingPunct="1"/>
            <a:r>
              <a:rPr lang="en-US" sz="2400" dirty="0" smtClean="0"/>
              <a:t>Plants are dispatched to meet both total demand (in MWh) as well as the instantaneous peak demand which varies by hour, day and season.</a:t>
            </a:r>
          </a:p>
          <a:p>
            <a:pPr eaLnBrk="1" hangingPunct="1"/>
            <a:r>
              <a:rPr lang="en-US" sz="2400" dirty="0" smtClean="0"/>
              <a:t>User can exogenously specify a load-duration  curve and LEAP will dispatch plants by merit order.</a:t>
            </a:r>
          </a:p>
          <a:p>
            <a:pPr eaLnBrk="1" hangingPunct="1"/>
            <a:r>
              <a:rPr lang="en-US" sz="2400" dirty="0" smtClean="0"/>
              <a:t>Alternatively, load shapes be specified for each demand device so that the overall system load is calculated  endogenously.  Thus the effect of DSM policies on the overall load shape can then be explored in scenarios. </a:t>
            </a:r>
          </a:p>
          <a:p>
            <a:pPr eaLnBrk="1" hangingPunct="1"/>
            <a:r>
              <a:rPr lang="en-US" sz="2400" dirty="0" smtClean="0"/>
              <a:t>Plant dispatch can also then be varied by season (e.g. to reflect how hydro dispatch may vary between wet and dry seasons).</a:t>
            </a:r>
          </a:p>
        </p:txBody>
      </p:sp>
      <p:sp>
        <p:nvSpPr>
          <p:cNvPr id="5" name="Line 7"/>
          <p:cNvSpPr>
            <a:spLocks noChangeShapeType="1"/>
          </p:cNvSpPr>
          <p:nvPr/>
        </p:nvSpPr>
        <p:spPr bwMode="auto">
          <a:xfrm>
            <a:off x="0" y="6092825"/>
            <a:ext cx="9144000" cy="0"/>
          </a:xfrm>
          <a:prstGeom prst="line">
            <a:avLst/>
          </a:prstGeom>
          <a:noFill/>
          <a:ln w="76200">
            <a:solidFill>
              <a:srgbClr val="902838"/>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64960"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872875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792162"/>
          </a:xfrm>
        </p:spPr>
        <p:txBody>
          <a:bodyPr/>
          <a:lstStyle/>
          <a:p>
            <a:pPr eaLnBrk="1" hangingPunct="1"/>
            <a:r>
              <a:rPr lang="en-US" dirty="0" smtClean="0"/>
              <a:t>Emissions Accounting</a:t>
            </a:r>
          </a:p>
        </p:txBody>
      </p:sp>
      <p:sp>
        <p:nvSpPr>
          <p:cNvPr id="62467" name="Content Placeholder 2"/>
          <p:cNvSpPr>
            <a:spLocks noGrp="1"/>
          </p:cNvSpPr>
          <p:nvPr>
            <p:ph idx="1"/>
          </p:nvPr>
        </p:nvSpPr>
        <p:spPr>
          <a:xfrm>
            <a:off x="457200" y="1219200"/>
            <a:ext cx="8229600" cy="4525963"/>
          </a:xfrm>
        </p:spPr>
        <p:txBody>
          <a:bodyPr/>
          <a:lstStyle/>
          <a:p>
            <a:pPr eaLnBrk="1" hangingPunct="1"/>
            <a:r>
              <a:rPr lang="en-US" sz="2200" dirty="0" smtClean="0"/>
              <a:t>Emission factors for any GHG or local air pollutant can be entered in LEAP and used to calculate emissions loadings.</a:t>
            </a:r>
          </a:p>
          <a:p>
            <a:pPr eaLnBrk="1" hangingPunct="1"/>
            <a:r>
              <a:rPr lang="en-US" sz="2200" dirty="0" smtClean="0"/>
              <a:t>Can be specified in any physical unit and can be denominated by units of either energy consumption or production (e.g. kg/ton of coal) or distance driven for transport factors (e.g. grams/mile).</a:t>
            </a:r>
          </a:p>
          <a:p>
            <a:pPr eaLnBrk="1" hangingPunct="1"/>
            <a:r>
              <a:rPr lang="en-US" sz="2200" dirty="0" smtClean="0"/>
              <a:t>Can also be specified in terms of the chemical composition of fuels (e.g. sulfur): automatically adjusts standard emission factors  based on specific fuels used in the study area.</a:t>
            </a:r>
          </a:p>
          <a:p>
            <a:pPr eaLnBrk="1" hangingPunct="1"/>
            <a:r>
              <a:rPr lang="en-US" sz="2200" dirty="0" smtClean="0"/>
              <a:t>Includes default IPCC “Tier 1” emission factors for GHG inventories.</a:t>
            </a:r>
          </a:p>
          <a:p>
            <a:pPr eaLnBrk="1" hangingPunct="1"/>
            <a:r>
              <a:rPr lang="en-US" sz="2200" dirty="0" smtClean="0"/>
              <a:t>Results can be shown for individual pollutants or summed to show overall Global Warming Potential (GWP).</a:t>
            </a:r>
          </a:p>
          <a:p>
            <a:pPr eaLnBrk="1" hangingPunct="1"/>
            <a:endParaRPr lang="en-US" sz="2200" dirty="0" smtClean="0"/>
          </a:p>
        </p:txBody>
      </p:sp>
      <p:sp>
        <p:nvSpPr>
          <p:cNvPr id="5" name="Line 7"/>
          <p:cNvSpPr>
            <a:spLocks noChangeShapeType="1"/>
          </p:cNvSpPr>
          <p:nvPr/>
        </p:nvSpPr>
        <p:spPr bwMode="auto">
          <a:xfrm>
            <a:off x="0" y="6092825"/>
            <a:ext cx="9144000" cy="0"/>
          </a:xfrm>
          <a:prstGeom prst="line">
            <a:avLst/>
          </a:prstGeom>
          <a:noFill/>
          <a:ln w="76200">
            <a:solidFill>
              <a:srgbClr val="902838">
                <a:alpha val="89999"/>
              </a:srgbClr>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59843"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743416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4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24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24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8229600" cy="944562"/>
          </a:xfrm>
        </p:spPr>
        <p:txBody>
          <a:bodyPr/>
          <a:lstStyle/>
          <a:p>
            <a:pPr eaLnBrk="1" hangingPunct="1"/>
            <a:r>
              <a:rPr lang="en-US" dirty="0" smtClean="0"/>
              <a:t>Energy Balances in LEAP</a:t>
            </a:r>
          </a:p>
        </p:txBody>
      </p:sp>
      <p:sp>
        <p:nvSpPr>
          <p:cNvPr id="66563" name="Rectangle 3"/>
          <p:cNvSpPr>
            <a:spLocks noGrp="1" noChangeArrowheads="1"/>
          </p:cNvSpPr>
          <p:nvPr>
            <p:ph type="body" idx="1"/>
          </p:nvPr>
        </p:nvSpPr>
        <p:spPr>
          <a:xfrm>
            <a:off x="533400" y="1371600"/>
            <a:ext cx="8458200" cy="4495800"/>
          </a:xfrm>
        </p:spPr>
        <p:txBody>
          <a:bodyPr/>
          <a:lstStyle/>
          <a:p>
            <a:pPr eaLnBrk="1" hangingPunct="1"/>
            <a:r>
              <a:rPr lang="en-US" sz="2400" dirty="0" smtClean="0"/>
              <a:t>Results automatically formatted as standard energy balance tables.</a:t>
            </a:r>
          </a:p>
          <a:p>
            <a:pPr eaLnBrk="1" hangingPunct="1"/>
            <a:r>
              <a:rPr lang="en-US" sz="2400" dirty="0" smtClean="0"/>
              <a:t>Balances can be viewed for any year, scenario or region in different units.</a:t>
            </a:r>
          </a:p>
          <a:p>
            <a:pPr eaLnBrk="1" hangingPunct="1"/>
            <a:r>
              <a:rPr lang="en-US" sz="2400" dirty="0" smtClean="0"/>
              <a:t>Balance columns can be switched among fuels, fuel groupings, years, and regions.</a:t>
            </a:r>
          </a:p>
          <a:p>
            <a:pPr eaLnBrk="1" hangingPunct="1"/>
            <a:r>
              <a:rPr lang="en-US" sz="2400" dirty="0" smtClean="0"/>
              <a:t>Balance rows are the Demand and Transformation sectors. Optionally can show subsectoral results</a:t>
            </a:r>
          </a:p>
          <a:p>
            <a:pPr eaLnBrk="1" hangingPunct="1"/>
            <a:r>
              <a:rPr lang="en-US" sz="2400" dirty="0" smtClean="0"/>
              <a:t>Displays results in any energy unit.</a:t>
            </a:r>
          </a:p>
          <a:p>
            <a:pPr eaLnBrk="1" hangingPunct="1"/>
            <a:r>
              <a:rPr lang="en-US" sz="2400" dirty="0" smtClean="0"/>
              <a:t>Results in table, chart, or energy flow diagram formats.</a:t>
            </a:r>
          </a:p>
        </p:txBody>
      </p:sp>
      <p:sp>
        <p:nvSpPr>
          <p:cNvPr id="5" name="Line 7"/>
          <p:cNvSpPr>
            <a:spLocks noChangeShapeType="1"/>
          </p:cNvSpPr>
          <p:nvPr/>
        </p:nvSpPr>
        <p:spPr bwMode="auto">
          <a:xfrm>
            <a:off x="0" y="6092825"/>
            <a:ext cx="9144000" cy="0"/>
          </a:xfrm>
          <a:prstGeom prst="line">
            <a:avLst/>
          </a:prstGeom>
          <a:noFill/>
          <a:ln w="76200">
            <a:solidFill>
              <a:srgbClr val="902838">
                <a:alpha val="89999"/>
              </a:srgbClr>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60868"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9139757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5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Models</a:t>
            </a:r>
            <a:endParaRPr lang="en-US" dirty="0"/>
          </a:p>
        </p:txBody>
      </p:sp>
      <p:sp>
        <p:nvSpPr>
          <p:cNvPr id="3" name="Content Placeholder 2"/>
          <p:cNvSpPr>
            <a:spLocks noGrp="1"/>
          </p:cNvSpPr>
          <p:nvPr>
            <p:ph idx="1"/>
          </p:nvPr>
        </p:nvSpPr>
        <p:spPr/>
        <p:txBody>
          <a:bodyPr/>
          <a:lstStyle/>
          <a:p>
            <a:pPr>
              <a:spcBef>
                <a:spcPct val="0"/>
              </a:spcBef>
              <a:spcAft>
                <a:spcPts val="600"/>
              </a:spcAft>
            </a:pPr>
            <a:r>
              <a:rPr lang="en-US" sz="1800" dirty="0"/>
              <a:t>Both </a:t>
            </a:r>
            <a:r>
              <a:rPr lang="en-US" sz="1800" b="1" dirty="0"/>
              <a:t>Top-Down </a:t>
            </a:r>
            <a:r>
              <a:rPr lang="en-US" sz="1800" dirty="0"/>
              <a:t>and </a:t>
            </a:r>
            <a:r>
              <a:rPr lang="en-US" sz="1800" b="1" dirty="0"/>
              <a:t>Bottom-up </a:t>
            </a:r>
            <a:r>
              <a:rPr lang="en-US" sz="1800" dirty="0"/>
              <a:t>models can yield useful complementary insights on mitigation.</a:t>
            </a:r>
          </a:p>
          <a:p>
            <a:pPr>
              <a:spcBef>
                <a:spcPct val="0"/>
              </a:spcBef>
              <a:spcAft>
                <a:spcPts val="600"/>
              </a:spcAft>
            </a:pPr>
            <a:r>
              <a:rPr lang="en-US" sz="1800" dirty="0" smtClean="0"/>
              <a:t>They are </a:t>
            </a:r>
            <a:r>
              <a:rPr lang="en-US" sz="1800" dirty="0"/>
              <a:t>the two basic approaches to examine the linkages between the economy and specific GHG emitting sectors such as the energy system. </a:t>
            </a:r>
            <a:endParaRPr lang="en-US" sz="1800" dirty="0" smtClean="0"/>
          </a:p>
          <a:p>
            <a:pPr>
              <a:spcBef>
                <a:spcPct val="0"/>
              </a:spcBef>
              <a:spcAft>
                <a:spcPts val="600"/>
              </a:spcAft>
            </a:pPr>
            <a:r>
              <a:rPr lang="en-US" sz="1800" b="1" dirty="0" smtClean="0"/>
              <a:t>Top-down </a:t>
            </a:r>
            <a:r>
              <a:rPr lang="en-US" sz="1800" b="1" dirty="0"/>
              <a:t>models </a:t>
            </a:r>
            <a:r>
              <a:rPr lang="en-US" sz="1800" dirty="0"/>
              <a:t>evaluate the system from aggregate economic </a:t>
            </a:r>
            <a:r>
              <a:rPr lang="en-US" sz="1800" dirty="0" smtClean="0"/>
              <a:t>variables:</a:t>
            </a:r>
          </a:p>
          <a:p>
            <a:pPr lvl="1">
              <a:spcBef>
                <a:spcPct val="0"/>
              </a:spcBef>
              <a:spcAft>
                <a:spcPts val="600"/>
              </a:spcAft>
            </a:pPr>
            <a:r>
              <a:rPr lang="en-US" sz="1800" dirty="0" smtClean="0"/>
              <a:t>Most useful </a:t>
            </a:r>
            <a:r>
              <a:rPr lang="en-US" sz="1800" dirty="0"/>
              <a:t>for studying broad macroeconomic and fiscal policies for mitigation such as carbon or other environmental taxes.</a:t>
            </a:r>
          </a:p>
          <a:p>
            <a:pPr>
              <a:spcBef>
                <a:spcPct val="0"/>
              </a:spcBef>
              <a:spcAft>
                <a:spcPts val="600"/>
              </a:spcAft>
            </a:pPr>
            <a:r>
              <a:rPr lang="en-US" sz="1800" dirty="0" smtClean="0"/>
              <a:t>whereas </a:t>
            </a:r>
            <a:r>
              <a:rPr lang="en-US" sz="1800" b="1" dirty="0" smtClean="0"/>
              <a:t>Bottom-up </a:t>
            </a:r>
            <a:r>
              <a:rPr lang="en-US" sz="1800" b="1" dirty="0"/>
              <a:t>models </a:t>
            </a:r>
            <a:r>
              <a:rPr lang="en-US" sz="1800" dirty="0"/>
              <a:t>consider technological options or project-specific climate change mitigation </a:t>
            </a:r>
            <a:r>
              <a:rPr lang="en-US" sz="1800" dirty="0" smtClean="0"/>
              <a:t>policies:</a:t>
            </a:r>
          </a:p>
          <a:p>
            <a:pPr marL="742950" lvl="2" indent="-342900">
              <a:spcBef>
                <a:spcPct val="0"/>
              </a:spcBef>
              <a:spcAft>
                <a:spcPts val="600"/>
              </a:spcAft>
            </a:pPr>
            <a:r>
              <a:rPr lang="en-US" sz="1800" dirty="0" smtClean="0"/>
              <a:t>Most </a:t>
            </a:r>
            <a:r>
              <a:rPr lang="en-US" sz="1800" dirty="0"/>
              <a:t>useful for studying options that have specific </a:t>
            </a:r>
            <a:r>
              <a:rPr lang="en-US" sz="1800" dirty="0" err="1"/>
              <a:t>sectoral</a:t>
            </a:r>
            <a:r>
              <a:rPr lang="en-US" sz="1800" dirty="0"/>
              <a:t> and technological implications. </a:t>
            </a:r>
          </a:p>
          <a:p>
            <a:pPr>
              <a:spcBef>
                <a:spcPct val="0"/>
              </a:spcBef>
              <a:spcAft>
                <a:spcPts val="600"/>
              </a:spcAft>
            </a:pPr>
            <a:endParaRPr lang="en-US" sz="1800" dirty="0" smtClean="0"/>
          </a:p>
          <a:p>
            <a:pPr>
              <a:spcBef>
                <a:spcPct val="0"/>
              </a:spcBef>
              <a:spcAft>
                <a:spcPts val="600"/>
              </a:spcAft>
            </a:pPr>
            <a:endParaRPr lang="en-US" sz="1800" dirty="0" smtClean="0"/>
          </a:p>
        </p:txBody>
      </p:sp>
    </p:spTree>
    <p:extLst>
      <p:ext uri="{BB962C8B-B14F-4D97-AF65-F5344CB8AC3E}">
        <p14:creationId xmlns:p14="http://schemas.microsoft.com/office/powerpoint/2010/main" val="209659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304800"/>
            <a:ext cx="7391400" cy="550863"/>
          </a:xfrm>
        </p:spPr>
        <p:txBody>
          <a:bodyPr/>
          <a:lstStyle/>
          <a:p>
            <a:pPr eaLnBrk="1" hangingPunct="1"/>
            <a:r>
              <a:rPr lang="en-GB" sz="5400" smtClean="0"/>
              <a:t>Energy Balances</a:t>
            </a:r>
          </a:p>
        </p:txBody>
      </p:sp>
      <p:sp>
        <p:nvSpPr>
          <p:cNvPr id="101379" name="Text Box 3"/>
          <p:cNvSpPr txBox="1">
            <a:spLocks noChangeAspect="1" noChangeArrowheads="1"/>
          </p:cNvSpPr>
          <p:nvPr/>
        </p:nvSpPr>
        <p:spPr bwMode="auto">
          <a:xfrm>
            <a:off x="7242175" y="5638800"/>
            <a:ext cx="1752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it-IT" sz="2000"/>
              <a:t>Net Changes in Stocks</a:t>
            </a:r>
            <a:endParaRPr lang="it-IT" sz="2400">
              <a:latin typeface="Arial Narrow" pitchFamily="34" charset="0"/>
            </a:endParaRPr>
          </a:p>
        </p:txBody>
      </p:sp>
      <p:graphicFrame>
        <p:nvGraphicFramePr>
          <p:cNvPr id="64516" name="Object 0"/>
          <p:cNvGraphicFramePr>
            <a:graphicFrameLocks noChangeAspect="1"/>
          </p:cNvGraphicFramePr>
          <p:nvPr/>
        </p:nvGraphicFramePr>
        <p:xfrm>
          <a:off x="536575" y="4037013"/>
          <a:ext cx="7848600" cy="763587"/>
        </p:xfrm>
        <a:graphic>
          <a:graphicData uri="http://schemas.openxmlformats.org/presentationml/2006/ole">
            <mc:AlternateContent xmlns:mc="http://schemas.openxmlformats.org/markup-compatibility/2006">
              <mc:Choice xmlns:v="urn:schemas-microsoft-com:vml" Requires="v">
                <p:oleObj spid="_x0000_s191495" name="Equation" r:id="rId4" imgW="1828800" imgH="177800" progId="Equation.3">
                  <p:embed/>
                </p:oleObj>
              </mc:Choice>
              <mc:Fallback>
                <p:oleObj name="Equation" r:id="rId4" imgW="1828800" imgH="177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575" y="4037013"/>
                        <a:ext cx="7848600"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1381" name="AutoShape 5"/>
          <p:cNvSpPr>
            <a:spLocks noChangeAspect="1" noChangeArrowheads="1"/>
          </p:cNvSpPr>
          <p:nvPr/>
        </p:nvSpPr>
        <p:spPr bwMode="auto">
          <a:xfrm>
            <a:off x="7470775" y="4724400"/>
            <a:ext cx="914400" cy="838200"/>
          </a:xfrm>
          <a:prstGeom prst="upArrow">
            <a:avLst>
              <a:gd name="adj1" fmla="val 54509"/>
              <a:gd name="adj2" fmla="val 61250"/>
            </a:avLst>
          </a:prstGeom>
          <a:solidFill>
            <a:schemeClr val="accent1"/>
          </a:solidFill>
          <a:ln w="9525">
            <a:solidFill>
              <a:schemeClr val="tx1"/>
            </a:solidFill>
            <a:miter lim="800000"/>
            <a:headEnd/>
            <a:tailEnd/>
          </a:ln>
        </p:spPr>
        <p:txBody>
          <a:bodyPr wrap="none" anchor="ctr"/>
          <a:lstStyle/>
          <a:p>
            <a:endParaRPr lang="en-US"/>
          </a:p>
        </p:txBody>
      </p:sp>
      <p:sp>
        <p:nvSpPr>
          <p:cNvPr id="101382" name="AutoShape 6"/>
          <p:cNvSpPr>
            <a:spLocks noChangeAspect="1" noChangeArrowheads="1"/>
          </p:cNvSpPr>
          <p:nvPr/>
        </p:nvSpPr>
        <p:spPr bwMode="auto">
          <a:xfrm>
            <a:off x="5794375" y="3200400"/>
            <a:ext cx="914400" cy="838200"/>
          </a:xfrm>
          <a:prstGeom prst="downArrow">
            <a:avLst>
              <a:gd name="adj1" fmla="val 57981"/>
              <a:gd name="adj2" fmla="val 62731"/>
            </a:avLst>
          </a:prstGeom>
          <a:solidFill>
            <a:schemeClr val="accent1"/>
          </a:solidFill>
          <a:ln w="9525">
            <a:solidFill>
              <a:schemeClr val="tx1"/>
            </a:solidFill>
            <a:miter lim="800000"/>
            <a:headEnd/>
            <a:tailEnd/>
          </a:ln>
        </p:spPr>
        <p:txBody>
          <a:bodyPr wrap="none" anchor="ctr"/>
          <a:lstStyle/>
          <a:p>
            <a:endParaRPr lang="en-US"/>
          </a:p>
        </p:txBody>
      </p:sp>
      <p:sp>
        <p:nvSpPr>
          <p:cNvPr id="101383" name="AutoShape 7"/>
          <p:cNvSpPr>
            <a:spLocks noChangeAspect="1" noChangeArrowheads="1"/>
          </p:cNvSpPr>
          <p:nvPr/>
        </p:nvSpPr>
        <p:spPr bwMode="auto">
          <a:xfrm>
            <a:off x="3508375" y="3200400"/>
            <a:ext cx="914400" cy="838200"/>
          </a:xfrm>
          <a:prstGeom prst="downArrow">
            <a:avLst>
              <a:gd name="adj1" fmla="val 57981"/>
              <a:gd name="adj2" fmla="val 62731"/>
            </a:avLst>
          </a:prstGeom>
          <a:solidFill>
            <a:schemeClr val="accent1"/>
          </a:solidFill>
          <a:ln w="9525">
            <a:solidFill>
              <a:schemeClr val="tx1"/>
            </a:solidFill>
            <a:miter lim="800000"/>
            <a:headEnd/>
            <a:tailEnd/>
          </a:ln>
        </p:spPr>
        <p:txBody>
          <a:bodyPr wrap="none" anchor="ctr"/>
          <a:lstStyle/>
          <a:p>
            <a:endParaRPr lang="en-US"/>
          </a:p>
        </p:txBody>
      </p:sp>
      <p:sp>
        <p:nvSpPr>
          <p:cNvPr id="101384" name="AutoShape 8"/>
          <p:cNvSpPr>
            <a:spLocks noChangeAspect="1" noChangeArrowheads="1"/>
          </p:cNvSpPr>
          <p:nvPr/>
        </p:nvSpPr>
        <p:spPr bwMode="auto">
          <a:xfrm>
            <a:off x="1298575" y="3200400"/>
            <a:ext cx="914400" cy="838200"/>
          </a:xfrm>
          <a:prstGeom prst="downArrow">
            <a:avLst>
              <a:gd name="adj1" fmla="val 57981"/>
              <a:gd name="adj2" fmla="val 62731"/>
            </a:avLst>
          </a:prstGeom>
          <a:solidFill>
            <a:schemeClr val="accent1"/>
          </a:solidFill>
          <a:ln w="9525">
            <a:solidFill>
              <a:schemeClr val="tx1"/>
            </a:solidFill>
            <a:miter lim="800000"/>
            <a:headEnd/>
            <a:tailEnd/>
          </a:ln>
        </p:spPr>
        <p:txBody>
          <a:bodyPr wrap="none" anchor="ctr"/>
          <a:lstStyle/>
          <a:p>
            <a:endParaRPr lang="en-US"/>
          </a:p>
        </p:txBody>
      </p:sp>
      <p:sp>
        <p:nvSpPr>
          <p:cNvPr id="101385" name="Text Box 9"/>
          <p:cNvSpPr txBox="1">
            <a:spLocks noChangeAspect="1" noChangeArrowheads="1"/>
          </p:cNvSpPr>
          <p:nvPr/>
        </p:nvSpPr>
        <p:spPr bwMode="auto">
          <a:xfrm>
            <a:off x="4953000" y="2209800"/>
            <a:ext cx="3200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it-IT" sz="2000"/>
              <a:t>Non-energy consumption (e.g. petrochemical feedstock, fertilizers)</a:t>
            </a:r>
            <a:endParaRPr lang="it-IT" sz="2400">
              <a:latin typeface="Arial Narrow" pitchFamily="34" charset="0"/>
            </a:endParaRPr>
          </a:p>
        </p:txBody>
      </p:sp>
      <p:sp>
        <p:nvSpPr>
          <p:cNvPr id="101386" name="Text Box 10"/>
          <p:cNvSpPr txBox="1">
            <a:spLocks noChangeAspect="1" noChangeArrowheads="1"/>
          </p:cNvSpPr>
          <p:nvPr/>
        </p:nvSpPr>
        <p:spPr bwMode="auto">
          <a:xfrm>
            <a:off x="609600" y="2743200"/>
            <a:ext cx="1066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it-IT" sz="2000"/>
              <a:t>Imports</a:t>
            </a:r>
            <a:endParaRPr lang="it-IT" sz="2400">
              <a:latin typeface="Arial Narrow" pitchFamily="34" charset="0"/>
            </a:endParaRPr>
          </a:p>
        </p:txBody>
      </p:sp>
      <p:sp>
        <p:nvSpPr>
          <p:cNvPr id="101387" name="Text Box 11"/>
          <p:cNvSpPr txBox="1">
            <a:spLocks noChangeAspect="1" noChangeArrowheads="1"/>
          </p:cNvSpPr>
          <p:nvPr/>
        </p:nvSpPr>
        <p:spPr bwMode="auto">
          <a:xfrm>
            <a:off x="2365375" y="5622925"/>
            <a:ext cx="1066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it-IT" sz="2000"/>
              <a:t>Exports</a:t>
            </a:r>
            <a:endParaRPr lang="it-IT" sz="2400">
              <a:latin typeface="Arial Narrow" pitchFamily="34" charset="0"/>
            </a:endParaRPr>
          </a:p>
        </p:txBody>
      </p:sp>
      <p:sp>
        <p:nvSpPr>
          <p:cNvPr id="101388" name="AutoShape 12"/>
          <p:cNvSpPr>
            <a:spLocks noChangeAspect="1" noChangeArrowheads="1"/>
          </p:cNvSpPr>
          <p:nvPr/>
        </p:nvSpPr>
        <p:spPr bwMode="auto">
          <a:xfrm>
            <a:off x="4498975" y="4724400"/>
            <a:ext cx="914400" cy="838200"/>
          </a:xfrm>
          <a:prstGeom prst="upArrow">
            <a:avLst>
              <a:gd name="adj1" fmla="val 54509"/>
              <a:gd name="adj2" fmla="val 61250"/>
            </a:avLst>
          </a:prstGeom>
          <a:solidFill>
            <a:schemeClr val="accent1"/>
          </a:solidFill>
          <a:ln w="9525">
            <a:solidFill>
              <a:schemeClr val="tx1"/>
            </a:solidFill>
            <a:miter lim="800000"/>
            <a:headEnd/>
            <a:tailEnd/>
          </a:ln>
        </p:spPr>
        <p:txBody>
          <a:bodyPr wrap="none" anchor="ctr"/>
          <a:lstStyle/>
          <a:p>
            <a:endParaRPr lang="en-US"/>
          </a:p>
        </p:txBody>
      </p:sp>
      <p:sp>
        <p:nvSpPr>
          <p:cNvPr id="101389" name="AutoShape 13"/>
          <p:cNvSpPr>
            <a:spLocks noChangeAspect="1" noChangeArrowheads="1"/>
          </p:cNvSpPr>
          <p:nvPr/>
        </p:nvSpPr>
        <p:spPr bwMode="auto">
          <a:xfrm>
            <a:off x="2289175" y="4724400"/>
            <a:ext cx="914400" cy="838200"/>
          </a:xfrm>
          <a:prstGeom prst="upArrow">
            <a:avLst>
              <a:gd name="adj1" fmla="val 54509"/>
              <a:gd name="adj2" fmla="val 61250"/>
            </a:avLst>
          </a:prstGeom>
          <a:solidFill>
            <a:schemeClr val="accent1"/>
          </a:solidFill>
          <a:ln w="9525">
            <a:solidFill>
              <a:schemeClr val="tx1"/>
            </a:solidFill>
            <a:miter lim="800000"/>
            <a:headEnd/>
            <a:tailEnd/>
          </a:ln>
        </p:spPr>
        <p:txBody>
          <a:bodyPr wrap="none" anchor="ctr"/>
          <a:lstStyle/>
          <a:p>
            <a:endParaRPr lang="en-US"/>
          </a:p>
        </p:txBody>
      </p:sp>
      <p:sp>
        <p:nvSpPr>
          <p:cNvPr id="101390" name="AutoShape 14"/>
          <p:cNvSpPr>
            <a:spLocks noChangeAspect="1" noChangeArrowheads="1"/>
          </p:cNvSpPr>
          <p:nvPr/>
        </p:nvSpPr>
        <p:spPr bwMode="auto">
          <a:xfrm>
            <a:off x="307975" y="4724400"/>
            <a:ext cx="914400" cy="838200"/>
          </a:xfrm>
          <a:prstGeom prst="upArrow">
            <a:avLst>
              <a:gd name="adj1" fmla="val 54509"/>
              <a:gd name="adj2" fmla="val 61250"/>
            </a:avLst>
          </a:prstGeom>
          <a:solidFill>
            <a:schemeClr val="accent1"/>
          </a:solidFill>
          <a:ln w="9525">
            <a:solidFill>
              <a:schemeClr val="tx1"/>
            </a:solidFill>
            <a:miter lim="800000"/>
            <a:headEnd/>
            <a:tailEnd/>
          </a:ln>
        </p:spPr>
        <p:txBody>
          <a:bodyPr wrap="none" anchor="ctr"/>
          <a:lstStyle/>
          <a:p>
            <a:endParaRPr lang="en-US"/>
          </a:p>
        </p:txBody>
      </p:sp>
      <p:sp>
        <p:nvSpPr>
          <p:cNvPr id="101391" name="Text Box 15"/>
          <p:cNvSpPr txBox="1">
            <a:spLocks noChangeAspect="1" noChangeArrowheads="1"/>
          </p:cNvSpPr>
          <p:nvPr/>
        </p:nvSpPr>
        <p:spPr bwMode="auto">
          <a:xfrm>
            <a:off x="1905000" y="2438400"/>
            <a:ext cx="3124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it-IT" sz="2000"/>
              <a:t>Transformation Sectors Losses and Consumption</a:t>
            </a:r>
            <a:endParaRPr lang="it-IT" sz="2400">
              <a:latin typeface="Arial Narrow" pitchFamily="34" charset="0"/>
            </a:endParaRPr>
          </a:p>
        </p:txBody>
      </p:sp>
      <p:sp>
        <p:nvSpPr>
          <p:cNvPr id="101392" name="Text Box 16"/>
          <p:cNvSpPr txBox="1">
            <a:spLocks noChangeAspect="1" noChangeArrowheads="1"/>
          </p:cNvSpPr>
          <p:nvPr/>
        </p:nvSpPr>
        <p:spPr bwMode="auto">
          <a:xfrm>
            <a:off x="79375" y="5638800"/>
            <a:ext cx="2209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it-IT" sz="2000"/>
              <a:t>Total Primary Energy Produced</a:t>
            </a:r>
            <a:endParaRPr lang="it-IT" sz="2400">
              <a:latin typeface="Arial Narrow" pitchFamily="34" charset="0"/>
            </a:endParaRPr>
          </a:p>
        </p:txBody>
      </p:sp>
      <p:sp>
        <p:nvSpPr>
          <p:cNvPr id="101393" name="Text Box 17"/>
          <p:cNvSpPr txBox="1">
            <a:spLocks noChangeAspect="1" noChangeArrowheads="1"/>
          </p:cNvSpPr>
          <p:nvPr/>
        </p:nvSpPr>
        <p:spPr bwMode="auto">
          <a:xfrm>
            <a:off x="4270375" y="5622925"/>
            <a:ext cx="2514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it-IT" sz="2000"/>
              <a:t>Total Final Energy Use in Consuming Sectors</a:t>
            </a:r>
            <a:endParaRPr lang="it-IT" sz="2400">
              <a:latin typeface="Arial Narrow" pitchFamily="34" charset="0"/>
            </a:endParaRPr>
          </a:p>
        </p:txBody>
      </p:sp>
      <p:sp>
        <p:nvSpPr>
          <p:cNvPr id="64530" name="Rectangle 17"/>
          <p:cNvSpPr>
            <a:spLocks noChangeArrowheads="1"/>
          </p:cNvSpPr>
          <p:nvPr/>
        </p:nvSpPr>
        <p:spPr bwMode="auto">
          <a:xfrm>
            <a:off x="457200" y="1219200"/>
            <a:ext cx="8077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t>An accounting system that describes the flows of energy through an economy, during a given period.</a:t>
            </a:r>
          </a:p>
        </p:txBody>
      </p:sp>
    </p:spTree>
    <p:extLst>
      <p:ext uri="{BB962C8B-B14F-4D97-AF65-F5344CB8AC3E}">
        <p14:creationId xmlns:p14="http://schemas.microsoft.com/office/powerpoint/2010/main" val="8940287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1013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139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xit" presetSubtype="0" fill="hold" grpId="1" nodeType="clickEffect">
                                  <p:stCondLst>
                                    <p:cond delay="0"/>
                                  </p:stCondLst>
                                  <p:childTnLst>
                                    <p:set>
                                      <p:cBhvr>
                                        <p:cTn id="12" dur="1" fill="hold">
                                          <p:stCondLst>
                                            <p:cond delay="499"/>
                                          </p:stCondLst>
                                        </p:cTn>
                                        <p:tgtEl>
                                          <p:spTgt spid="101392"/>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499"/>
                                          </p:stCondLst>
                                        </p:cTn>
                                        <p:tgtEl>
                                          <p:spTgt spid="101390"/>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499"/>
                                          </p:stCondLst>
                                        </p:cTn>
                                        <p:tgtEl>
                                          <p:spTgt spid="10138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0138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xit" presetSubtype="0" fill="hold" grpId="1" nodeType="clickEffect">
                                  <p:stCondLst>
                                    <p:cond delay="0"/>
                                  </p:stCondLst>
                                  <p:childTnLst>
                                    <p:set>
                                      <p:cBhvr>
                                        <p:cTn id="22" dur="1" fill="hold">
                                          <p:stCondLst>
                                            <p:cond delay="499"/>
                                          </p:stCondLst>
                                        </p:cTn>
                                        <p:tgtEl>
                                          <p:spTgt spid="101386"/>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499"/>
                                          </p:stCondLst>
                                        </p:cTn>
                                        <p:tgtEl>
                                          <p:spTgt spid="101384"/>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499"/>
                                          </p:stCondLst>
                                        </p:cTn>
                                        <p:tgtEl>
                                          <p:spTgt spid="1013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0138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xit" presetSubtype="0" fill="hold" grpId="1" nodeType="clickEffect">
                                  <p:stCondLst>
                                    <p:cond delay="0"/>
                                  </p:stCondLst>
                                  <p:childTnLst>
                                    <p:set>
                                      <p:cBhvr>
                                        <p:cTn id="32" dur="1" fill="hold">
                                          <p:stCondLst>
                                            <p:cond delay="499"/>
                                          </p:stCondLst>
                                        </p:cTn>
                                        <p:tgtEl>
                                          <p:spTgt spid="101387"/>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499"/>
                                          </p:stCondLst>
                                        </p:cTn>
                                        <p:tgtEl>
                                          <p:spTgt spid="101389"/>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499"/>
                                          </p:stCondLst>
                                        </p:cTn>
                                        <p:tgtEl>
                                          <p:spTgt spid="10138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101391"/>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xit" presetSubtype="0" fill="hold" grpId="1" nodeType="clickEffect">
                                  <p:stCondLst>
                                    <p:cond delay="0"/>
                                  </p:stCondLst>
                                  <p:childTnLst>
                                    <p:set>
                                      <p:cBhvr>
                                        <p:cTn id="42" dur="1" fill="hold">
                                          <p:stCondLst>
                                            <p:cond delay="499"/>
                                          </p:stCondLst>
                                        </p:cTn>
                                        <p:tgtEl>
                                          <p:spTgt spid="10139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499"/>
                                          </p:stCondLst>
                                        </p:cTn>
                                        <p:tgtEl>
                                          <p:spTgt spid="10138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499"/>
                                          </p:stCondLst>
                                        </p:cTn>
                                        <p:tgtEl>
                                          <p:spTgt spid="10138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499"/>
                                          </p:stCondLst>
                                        </p:cTn>
                                        <p:tgtEl>
                                          <p:spTgt spid="101393"/>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xit" presetSubtype="0" fill="hold" grpId="1" nodeType="clickEffect">
                                  <p:stCondLst>
                                    <p:cond delay="0"/>
                                  </p:stCondLst>
                                  <p:childTnLst>
                                    <p:set>
                                      <p:cBhvr>
                                        <p:cTn id="52" dur="1" fill="hold">
                                          <p:stCondLst>
                                            <p:cond delay="499"/>
                                          </p:stCondLst>
                                        </p:cTn>
                                        <p:tgtEl>
                                          <p:spTgt spid="101393"/>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499"/>
                                          </p:stCondLst>
                                        </p:cTn>
                                        <p:tgtEl>
                                          <p:spTgt spid="101388"/>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499"/>
                                          </p:stCondLst>
                                        </p:cTn>
                                        <p:tgtEl>
                                          <p:spTgt spid="10138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499"/>
                                          </p:stCondLst>
                                        </p:cTn>
                                        <p:tgtEl>
                                          <p:spTgt spid="101385"/>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xit" presetSubtype="0" fill="hold" grpId="1" nodeType="clickEffect">
                                  <p:stCondLst>
                                    <p:cond delay="0"/>
                                  </p:stCondLst>
                                  <p:childTnLst>
                                    <p:set>
                                      <p:cBhvr>
                                        <p:cTn id="62" dur="1" fill="hold">
                                          <p:stCondLst>
                                            <p:cond delay="499"/>
                                          </p:stCondLst>
                                        </p:cTn>
                                        <p:tgtEl>
                                          <p:spTgt spid="101385"/>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499"/>
                                          </p:stCondLst>
                                        </p:cTn>
                                        <p:tgtEl>
                                          <p:spTgt spid="101382"/>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499"/>
                                          </p:stCondLst>
                                        </p:cTn>
                                        <p:tgtEl>
                                          <p:spTgt spid="10138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499"/>
                                          </p:stCondLst>
                                        </p:cTn>
                                        <p:tgtEl>
                                          <p:spTgt spid="101379"/>
                                        </p:tgtEl>
                                        <p:attrNameLst>
                                          <p:attrName>style.visibility</p:attrName>
                                        </p:attrNameLst>
                                      </p:cBhvr>
                                      <p:to>
                                        <p:strVal val="visible"/>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xit" presetSubtype="0" fill="hold" grpId="1" nodeType="clickEffect">
                                  <p:stCondLst>
                                    <p:cond delay="0"/>
                                  </p:stCondLst>
                                  <p:childTnLst>
                                    <p:set>
                                      <p:cBhvr>
                                        <p:cTn id="72" dur="1" fill="hold">
                                          <p:stCondLst>
                                            <p:cond delay="499"/>
                                          </p:stCondLst>
                                        </p:cTn>
                                        <p:tgtEl>
                                          <p:spTgt spid="101379"/>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499"/>
                                          </p:stCondLst>
                                        </p:cTn>
                                        <p:tgtEl>
                                          <p:spTgt spid="1013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autoUpdateAnimBg="0"/>
      <p:bldP spid="101379" grpId="1" autoUpdateAnimBg="0"/>
      <p:bldP spid="101381" grpId="0" animBg="1"/>
      <p:bldP spid="101381" grpId="1" animBg="1"/>
      <p:bldP spid="101382" grpId="0" animBg="1"/>
      <p:bldP spid="101382" grpId="1" animBg="1"/>
      <p:bldP spid="101383" grpId="0" animBg="1"/>
      <p:bldP spid="101383" grpId="1" animBg="1"/>
      <p:bldP spid="101384" grpId="0" animBg="1"/>
      <p:bldP spid="101384" grpId="1" animBg="1"/>
      <p:bldP spid="101385" grpId="0" autoUpdateAnimBg="0"/>
      <p:bldP spid="101385" grpId="1" autoUpdateAnimBg="0"/>
      <p:bldP spid="101386" grpId="0" autoUpdateAnimBg="0"/>
      <p:bldP spid="101386" grpId="1" autoUpdateAnimBg="0"/>
      <p:bldP spid="101387" grpId="0" autoUpdateAnimBg="0"/>
      <p:bldP spid="101387" grpId="1" autoUpdateAnimBg="0"/>
      <p:bldP spid="101388" grpId="0" animBg="1"/>
      <p:bldP spid="101388" grpId="1" animBg="1"/>
      <p:bldP spid="101389" grpId="0" animBg="1"/>
      <p:bldP spid="101389" grpId="1" animBg="1"/>
      <p:bldP spid="101390" grpId="0" animBg="1"/>
      <p:bldP spid="101390" grpId="1" animBg="1"/>
      <p:bldP spid="101391" grpId="0" autoUpdateAnimBg="0"/>
      <p:bldP spid="101391" grpId="1" autoUpdateAnimBg="0"/>
      <p:bldP spid="101392" grpId="0" autoUpdateAnimBg="0"/>
      <p:bldP spid="101392" grpId="1" autoUpdateAnimBg="0"/>
      <p:bldP spid="101393" grpId="0" autoUpdateAnimBg="0"/>
      <p:bldP spid="101393" grpId="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762000" y="457200"/>
            <a:ext cx="3935413" cy="990600"/>
          </a:xfrm>
        </p:spPr>
        <p:txBody>
          <a:bodyPr/>
          <a:lstStyle/>
          <a:p>
            <a:pPr eaLnBrk="1" hangingPunct="1"/>
            <a:r>
              <a:rPr lang="en-US" sz="3600" smtClean="0"/>
              <a:t>Social Cost-Benefit Analysis in LEAP</a:t>
            </a:r>
          </a:p>
        </p:txBody>
      </p:sp>
      <p:sp>
        <p:nvSpPr>
          <p:cNvPr id="83971" name="Rectangle 3"/>
          <p:cNvSpPr>
            <a:spLocks noGrp="1" noChangeArrowheads="1"/>
          </p:cNvSpPr>
          <p:nvPr>
            <p:ph type="body" idx="1"/>
          </p:nvPr>
        </p:nvSpPr>
        <p:spPr>
          <a:xfrm>
            <a:off x="533400" y="1752600"/>
            <a:ext cx="4227513" cy="5105400"/>
          </a:xfrm>
        </p:spPr>
        <p:txBody>
          <a:bodyPr/>
          <a:lstStyle/>
          <a:p>
            <a:pPr eaLnBrk="1" hangingPunct="1">
              <a:lnSpc>
                <a:spcPct val="90000"/>
              </a:lnSpc>
            </a:pPr>
            <a:r>
              <a:rPr lang="en-US" sz="2000" dirty="0" smtClean="0"/>
              <a:t>Societal perspective of costs and benefits (i.e. economic not financial analysis). </a:t>
            </a:r>
          </a:p>
          <a:p>
            <a:pPr eaLnBrk="1" hangingPunct="1">
              <a:lnSpc>
                <a:spcPct val="90000"/>
              </a:lnSpc>
            </a:pPr>
            <a:r>
              <a:rPr lang="en-US" sz="2000" dirty="0" smtClean="0"/>
              <a:t>Avoids double-counting by drawing consistent boundary around analysis  (e.g. whole system including.</a:t>
            </a:r>
          </a:p>
          <a:p>
            <a:pPr eaLnBrk="1" hangingPunct="1">
              <a:lnSpc>
                <a:spcPct val="90000"/>
              </a:lnSpc>
            </a:pPr>
            <a:r>
              <a:rPr lang="en-US" sz="2000" dirty="0" smtClean="0"/>
              <a:t>Cost-benefit analysis calculates the Net Present Value (NPV) of the differences in costs between two scenarios.</a:t>
            </a:r>
          </a:p>
          <a:p>
            <a:pPr eaLnBrk="1" hangingPunct="1">
              <a:lnSpc>
                <a:spcPct val="90000"/>
              </a:lnSpc>
            </a:pPr>
            <a:r>
              <a:rPr lang="en-US" sz="2000" dirty="0" smtClean="0"/>
              <a:t>NPV sums all costs in all years of the study discounted to a common base year.</a:t>
            </a:r>
          </a:p>
          <a:p>
            <a:pPr eaLnBrk="1" hangingPunct="1">
              <a:lnSpc>
                <a:spcPct val="90000"/>
              </a:lnSpc>
            </a:pPr>
            <a:r>
              <a:rPr lang="en-US" sz="2000" dirty="0" smtClean="0"/>
              <a:t>Optionally includes externality costs, decommissioning costs and costs of unserved demands.</a:t>
            </a:r>
          </a:p>
          <a:p>
            <a:pPr eaLnBrk="1" hangingPunct="1">
              <a:lnSpc>
                <a:spcPct val="90000"/>
              </a:lnSpc>
              <a:buFont typeface="Symbol" pitchFamily="18" charset="2"/>
              <a:buChar char="·"/>
            </a:pPr>
            <a:endParaRPr lang="en-US" sz="1600" dirty="0" smtClean="0"/>
          </a:p>
        </p:txBody>
      </p:sp>
      <p:graphicFrame>
        <p:nvGraphicFramePr>
          <p:cNvPr id="83972" name="Object 2"/>
          <p:cNvGraphicFramePr>
            <a:graphicFrameLocks noChangeAspect="1"/>
          </p:cNvGraphicFramePr>
          <p:nvPr/>
        </p:nvGraphicFramePr>
        <p:xfrm>
          <a:off x="4754563" y="481013"/>
          <a:ext cx="4389437" cy="6376987"/>
        </p:xfrm>
        <a:graphic>
          <a:graphicData uri="http://schemas.openxmlformats.org/presentationml/2006/ole">
            <mc:AlternateContent xmlns:mc="http://schemas.openxmlformats.org/markup-compatibility/2006">
              <mc:Choice xmlns:v="urn:schemas-microsoft-com:vml" Requires="v">
                <p:oleObj spid="_x0000_s161892" name="VISIO" r:id="rId3" imgW="4611624" imgH="5394960" progId="Visio.Drawing.5">
                  <p:embed/>
                </p:oleObj>
              </mc:Choice>
              <mc:Fallback>
                <p:oleObj name="VISIO" r:id="rId3" imgW="4611624" imgH="539496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1527" t="2174" r="48428" b="22478"/>
                      <a:stretch>
                        <a:fillRect/>
                      </a:stretch>
                    </p:blipFill>
                    <p:spPr bwMode="auto">
                      <a:xfrm>
                        <a:off x="4754563" y="481013"/>
                        <a:ext cx="4389437" cy="6376987"/>
                      </a:xfrm>
                      <a:prstGeom prst="rect">
                        <a:avLst/>
                      </a:prstGeom>
                      <a:noFill/>
                      <a:ln>
                        <a:noFill/>
                      </a:ln>
                      <a:effectLst/>
                      <a:extLst>
                        <a:ext uri="{909E8E84-426E-40DD-AFC4-6F175D3DCCD1}">
                          <a14:hiddenFill xmlns:a14="http://schemas.microsoft.com/office/drawing/2010/main">
                            <a:solidFill>
                              <a:srgbClr val="00FFFF">
                                <a:alpha val="50195"/>
                              </a:srgbClr>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856250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39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39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39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LEAP Data Requirements</a:t>
            </a:r>
            <a:endParaRPr lang="en-US" dirty="0"/>
          </a:p>
        </p:txBody>
      </p:sp>
      <p:sp>
        <p:nvSpPr>
          <p:cNvPr id="5" name="Content Placeholder 4"/>
          <p:cNvSpPr>
            <a:spLocks noGrp="1"/>
          </p:cNvSpPr>
          <p:nvPr>
            <p:ph idx="1"/>
          </p:nvPr>
        </p:nvSpPr>
        <p:spPr/>
        <p:txBody>
          <a:bodyPr/>
          <a:lstStyle/>
          <a:p>
            <a:r>
              <a:rPr lang="en-US" dirty="0" smtClean="0"/>
              <a:t>Low initial data requirements..</a:t>
            </a:r>
          </a:p>
          <a:p>
            <a:r>
              <a:rPr lang="en-US" dirty="0" smtClean="0"/>
              <a:t>LEAP itself is very flexible in terms of what data it can accept.</a:t>
            </a:r>
          </a:p>
          <a:p>
            <a:r>
              <a:rPr lang="en-US" dirty="0" smtClean="0"/>
              <a:t>Different levels of detail can be used in each different sector.</a:t>
            </a:r>
          </a:p>
          <a:p>
            <a:r>
              <a:rPr lang="en-US" dirty="0" smtClean="0"/>
              <a:t>However, serious analyses do of course require good and reasonably plentiful and up-to-date information.</a:t>
            </a:r>
          </a:p>
          <a:p>
            <a:pPr marL="0" indent="0">
              <a:buNone/>
            </a:pPr>
            <a:endParaRPr lang="en-US" dirty="0"/>
          </a:p>
        </p:txBody>
      </p:sp>
    </p:spTree>
    <p:extLst>
      <p:ext uri="{BB962C8B-B14F-4D97-AF65-F5344CB8AC3E}">
        <p14:creationId xmlns:p14="http://schemas.microsoft.com/office/powerpoint/2010/main" val="2120164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152400"/>
            <a:ext cx="8382000" cy="1371600"/>
          </a:xfrm>
        </p:spPr>
        <p:txBody>
          <a:bodyPr/>
          <a:lstStyle/>
          <a:p>
            <a:pPr eaLnBrk="1" hangingPunct="1"/>
            <a:r>
              <a:rPr lang="en-US" sz="4000" dirty="0" smtClean="0"/>
              <a:t>Types of Data that can be Used in LEAP</a:t>
            </a:r>
          </a:p>
        </p:txBody>
      </p:sp>
      <p:graphicFrame>
        <p:nvGraphicFramePr>
          <p:cNvPr id="29699" name="Object 2"/>
          <p:cNvGraphicFramePr>
            <a:graphicFrameLocks noChangeAspect="1"/>
          </p:cNvGraphicFramePr>
          <p:nvPr>
            <p:extLst>
              <p:ext uri="{D42A27DB-BD31-4B8C-83A1-F6EECF244321}">
                <p14:modId xmlns:p14="http://schemas.microsoft.com/office/powerpoint/2010/main" val="4281820783"/>
              </p:ext>
            </p:extLst>
          </p:nvPr>
        </p:nvGraphicFramePr>
        <p:xfrm>
          <a:off x="232235" y="1278320"/>
          <a:ext cx="8802688" cy="5181600"/>
        </p:xfrm>
        <a:graphic>
          <a:graphicData uri="http://schemas.openxmlformats.org/presentationml/2006/ole">
            <mc:AlternateContent xmlns:mc="http://schemas.openxmlformats.org/markup-compatibility/2006">
              <mc:Choice xmlns:v="urn:schemas-microsoft-com:vml" Requires="v">
                <p:oleObj spid="_x0000_s110754" name="Document" r:id="rId3" imgW="8298180" imgH="6789420" progId="Word.Document.8">
                  <p:embed/>
                </p:oleObj>
              </mc:Choice>
              <mc:Fallback>
                <p:oleObj name="Document" r:id="rId3" imgW="8298180" imgH="67894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12009"/>
                      <a:stretch>
                        <a:fillRect/>
                      </a:stretch>
                    </p:blipFill>
                    <p:spPr bwMode="auto">
                      <a:xfrm>
                        <a:off x="232235" y="1278320"/>
                        <a:ext cx="8802688"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7051741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4638"/>
            <a:ext cx="8229600" cy="850062"/>
          </a:xfrm>
        </p:spPr>
        <p:txBody>
          <a:bodyPr/>
          <a:lstStyle/>
          <a:p>
            <a:pPr eaLnBrk="1" hangingPunct="1"/>
            <a:r>
              <a:rPr lang="en-US" sz="5400" dirty="0" smtClean="0"/>
              <a:t>Expressions</a:t>
            </a:r>
          </a:p>
        </p:txBody>
      </p:sp>
      <p:sp>
        <p:nvSpPr>
          <p:cNvPr id="37891" name="Rectangle 3"/>
          <p:cNvSpPr>
            <a:spLocks noGrp="1" noChangeArrowheads="1"/>
          </p:cNvSpPr>
          <p:nvPr>
            <p:ph idx="1"/>
          </p:nvPr>
        </p:nvSpPr>
        <p:spPr>
          <a:xfrm>
            <a:off x="457200" y="1316726"/>
            <a:ext cx="8229600" cy="4809438"/>
          </a:xfrm>
        </p:spPr>
        <p:txBody>
          <a:bodyPr/>
          <a:lstStyle/>
          <a:p>
            <a:pPr algn="just" eaLnBrk="1" hangingPunct="1"/>
            <a:r>
              <a:rPr lang="en-US" sz="2800" dirty="0" smtClean="0"/>
              <a:t>Fundamental to how data is entered and managed across scenarios and regions in LEAP.</a:t>
            </a:r>
          </a:p>
          <a:p>
            <a:pPr algn="just" eaLnBrk="1" hangingPunct="1"/>
            <a:r>
              <a:rPr lang="en-US" sz="2800" dirty="0" smtClean="0"/>
              <a:t>Similar to expressions in spreadsheets.  </a:t>
            </a:r>
          </a:p>
          <a:p>
            <a:pPr algn="just" eaLnBrk="1" hangingPunct="1"/>
            <a:r>
              <a:rPr lang="en-US" sz="2800" dirty="0" smtClean="0"/>
              <a:t>Used to specify the value of variables.  </a:t>
            </a:r>
          </a:p>
          <a:p>
            <a:pPr algn="just" eaLnBrk="1" hangingPunct="1"/>
            <a:r>
              <a:rPr lang="en-US" sz="2800" dirty="0" smtClean="0"/>
              <a:t>Expressions can be simple numerical values, or a formula that yields different results in each year.</a:t>
            </a:r>
          </a:p>
          <a:p>
            <a:pPr algn="just" eaLnBrk="1" hangingPunct="1"/>
            <a:r>
              <a:rPr lang="en-US" sz="2800" dirty="0" smtClean="0"/>
              <a:t>Can make use of many built-in functions, or refer to the values of other variables. </a:t>
            </a:r>
          </a:p>
          <a:p>
            <a:pPr algn="just" eaLnBrk="1" hangingPunct="1"/>
            <a:r>
              <a:rPr lang="en-US" sz="2800" dirty="0" smtClean="0"/>
              <a:t>Can be linked to Excel spreadsheets.</a:t>
            </a:r>
          </a:p>
          <a:p>
            <a:pPr marL="0" indent="0" algn="just" eaLnBrk="1" hangingPunct="1">
              <a:buNone/>
            </a:pPr>
            <a:endParaRPr lang="en-US" sz="2800" dirty="0" smtClean="0"/>
          </a:p>
        </p:txBody>
      </p:sp>
    </p:spTree>
    <p:extLst>
      <p:ext uri="{BB962C8B-B14F-4D97-AF65-F5344CB8AC3E}">
        <p14:creationId xmlns:p14="http://schemas.microsoft.com/office/powerpoint/2010/main" val="16629021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xfrm>
            <a:off x="424261" y="1124700"/>
            <a:ext cx="7796214" cy="5306263"/>
          </a:xfrm>
        </p:spPr>
        <p:txBody>
          <a:bodyPr/>
          <a:lstStyle/>
          <a:p>
            <a:pPr eaLnBrk="1" hangingPunct="1"/>
            <a:r>
              <a:rPr lang="en-US" sz="1800" b="1" dirty="0" smtClean="0"/>
              <a:t>Simple Number</a:t>
            </a:r>
          </a:p>
          <a:p>
            <a:pPr lvl="1" eaLnBrk="1" hangingPunct="1"/>
            <a:r>
              <a:rPr lang="en-US" sz="1800" dirty="0" smtClean="0"/>
              <a:t>Calculates a constant value in all scenario years.  </a:t>
            </a:r>
          </a:p>
          <a:p>
            <a:pPr eaLnBrk="1" hangingPunct="1"/>
            <a:r>
              <a:rPr lang="en-US" sz="1800" b="1" dirty="0" smtClean="0"/>
              <a:t>Simple Formula</a:t>
            </a:r>
          </a:p>
          <a:p>
            <a:pPr lvl="1" eaLnBrk="1" hangingPunct="1"/>
            <a:r>
              <a:rPr lang="en-US" sz="1800" dirty="0" smtClean="0"/>
              <a:t>Example:  0.1 * 5970</a:t>
            </a:r>
          </a:p>
          <a:p>
            <a:pPr eaLnBrk="1" hangingPunct="1"/>
            <a:r>
              <a:rPr lang="en-US" sz="1800" b="1" dirty="0" smtClean="0"/>
              <a:t>Growth</a:t>
            </a:r>
          </a:p>
          <a:p>
            <a:pPr lvl="1" eaLnBrk="1" hangingPunct="1"/>
            <a:r>
              <a:rPr lang="en-US" sz="1800" dirty="0" smtClean="0"/>
              <a:t>Example:  Growth(3.2%)</a:t>
            </a:r>
          </a:p>
          <a:p>
            <a:pPr lvl="1" eaLnBrk="1" hangingPunct="1"/>
            <a:r>
              <a:rPr lang="en-US" sz="1800" dirty="0" smtClean="0"/>
              <a:t>Calculates exponential growth over time.</a:t>
            </a:r>
          </a:p>
          <a:p>
            <a:pPr eaLnBrk="1" hangingPunct="1"/>
            <a:r>
              <a:rPr lang="en-US" sz="1800" b="1" dirty="0" smtClean="0"/>
              <a:t>Interpolation</a:t>
            </a:r>
          </a:p>
          <a:p>
            <a:pPr lvl="1" eaLnBrk="1" hangingPunct="1"/>
            <a:r>
              <a:rPr lang="en-US" sz="1800" dirty="0" smtClean="0"/>
              <a:t>Example:  </a:t>
            </a:r>
            <a:r>
              <a:rPr lang="en-US" sz="1800" dirty="0" err="1" smtClean="0"/>
              <a:t>Interp</a:t>
            </a:r>
            <a:r>
              <a:rPr lang="en-US" sz="1800" dirty="0" smtClean="0"/>
              <a:t>(2000, 40, 2010, 65, 2020, 80)</a:t>
            </a:r>
          </a:p>
          <a:p>
            <a:pPr lvl="1" eaLnBrk="1" hangingPunct="1"/>
            <a:r>
              <a:rPr lang="en-US" sz="1800" dirty="0" smtClean="0"/>
              <a:t>Calculates gradual change between data values</a:t>
            </a:r>
          </a:p>
          <a:p>
            <a:pPr eaLnBrk="1" hangingPunct="1"/>
            <a:r>
              <a:rPr lang="en-US" sz="1800" b="1" dirty="0" smtClean="0"/>
              <a:t>Step</a:t>
            </a:r>
          </a:p>
          <a:p>
            <a:pPr lvl="1" eaLnBrk="1" hangingPunct="1"/>
            <a:r>
              <a:rPr lang="en-US" sz="1800" dirty="0" smtClean="0"/>
              <a:t>Example:  Step(2000, 300, 2005, 500, 2020, 700)</a:t>
            </a:r>
          </a:p>
          <a:p>
            <a:pPr lvl="1" eaLnBrk="1" hangingPunct="1"/>
            <a:r>
              <a:rPr lang="en-US" sz="1800" dirty="0" smtClean="0"/>
              <a:t>Calculates discrete changes in particular years</a:t>
            </a:r>
          </a:p>
          <a:p>
            <a:pPr eaLnBrk="1" hangingPunct="1"/>
            <a:r>
              <a:rPr lang="en-US" sz="1800" b="1" dirty="0" err="1" smtClean="0"/>
              <a:t>GrowthAs</a:t>
            </a:r>
            <a:endParaRPr lang="en-US" sz="1800" b="1" dirty="0" smtClean="0"/>
          </a:p>
          <a:p>
            <a:pPr lvl="1" eaLnBrk="1" hangingPunct="1"/>
            <a:r>
              <a:rPr lang="en-US" sz="1800" dirty="0" smtClean="0"/>
              <a:t>Example: </a:t>
            </a:r>
            <a:r>
              <a:rPr lang="en-US" sz="1800" dirty="0" err="1" smtClean="0"/>
              <a:t>GrowthAs</a:t>
            </a:r>
            <a:r>
              <a:rPr lang="en-US" sz="1800" dirty="0" smtClean="0"/>
              <a:t>(</a:t>
            </a:r>
            <a:r>
              <a:rPr lang="en-US" sz="1800" dirty="0" err="1" smtClean="0"/>
              <a:t>Income,elasticity</a:t>
            </a:r>
            <a:r>
              <a:rPr lang="en-US" sz="1800" dirty="0" smtClean="0"/>
              <a:t>)</a:t>
            </a:r>
          </a:p>
          <a:p>
            <a:pPr lvl="1" eaLnBrk="1" hangingPunct="1"/>
            <a:r>
              <a:rPr lang="en-US" sz="1800" dirty="0" smtClean="0"/>
              <a:t>Calculates future years using the base year value of the current branch and the rate of growth in another branch. </a:t>
            </a:r>
          </a:p>
        </p:txBody>
      </p:sp>
      <p:sp>
        <p:nvSpPr>
          <p:cNvPr id="38915" name="Rectangle 3"/>
          <p:cNvSpPr>
            <a:spLocks noGrp="1" noChangeArrowheads="1"/>
          </p:cNvSpPr>
          <p:nvPr>
            <p:ph type="title"/>
          </p:nvPr>
        </p:nvSpPr>
        <p:spPr>
          <a:xfrm>
            <a:off x="457200" y="274638"/>
            <a:ext cx="8229600" cy="658037"/>
          </a:xfrm>
        </p:spPr>
        <p:txBody>
          <a:bodyPr/>
          <a:lstStyle/>
          <a:p>
            <a:pPr eaLnBrk="1" hangingPunct="1"/>
            <a:r>
              <a:rPr lang="en-US" dirty="0" smtClean="0"/>
              <a:t>Expression Examples</a:t>
            </a:r>
          </a:p>
        </p:txBody>
      </p:sp>
    </p:spTree>
    <p:extLst>
      <p:ext uri="{BB962C8B-B14F-4D97-AF65-F5344CB8AC3E}">
        <p14:creationId xmlns:p14="http://schemas.microsoft.com/office/powerpoint/2010/main" val="388517478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274638"/>
            <a:ext cx="8229600" cy="944562"/>
          </a:xfrm>
        </p:spPr>
        <p:txBody>
          <a:bodyPr/>
          <a:lstStyle/>
          <a:p>
            <a:r>
              <a:rPr lang="en-US" smtClean="0"/>
              <a:t>Key Assumptions</a:t>
            </a:r>
          </a:p>
        </p:txBody>
      </p:sp>
      <p:sp>
        <p:nvSpPr>
          <p:cNvPr id="79875" name="Content Placeholder 2"/>
          <p:cNvSpPr>
            <a:spLocks noGrp="1"/>
          </p:cNvSpPr>
          <p:nvPr>
            <p:ph idx="1"/>
          </p:nvPr>
        </p:nvSpPr>
        <p:spPr>
          <a:xfrm>
            <a:off x="457200" y="1295400"/>
            <a:ext cx="8229600" cy="4830763"/>
          </a:xfrm>
        </p:spPr>
        <p:txBody>
          <a:bodyPr/>
          <a:lstStyle/>
          <a:p>
            <a:r>
              <a:rPr lang="en-US" sz="2800" b="1" smtClean="0"/>
              <a:t>Key Assumption Variables</a:t>
            </a:r>
            <a:r>
              <a:rPr lang="en-US" sz="2800" smtClean="0"/>
              <a:t> are used for creating additional user-defined variables such as macroeconomic, demographic and other time-series variables. </a:t>
            </a:r>
          </a:p>
          <a:p>
            <a:r>
              <a:rPr lang="en-US" sz="2800" smtClean="0"/>
              <a:t>Can hold exogenous variables (input assumptions) and can also be used to calculate intermediate results using LEAP’s expressions. </a:t>
            </a:r>
          </a:p>
          <a:p>
            <a:r>
              <a:rPr lang="en-US" sz="2800" smtClean="0"/>
              <a:t>You can also add your own </a:t>
            </a:r>
            <a:r>
              <a:rPr lang="en-US" sz="2800" b="1" smtClean="0"/>
              <a:t>User Variables </a:t>
            </a:r>
            <a:r>
              <a:rPr lang="en-US" sz="2800" smtClean="0"/>
              <a:t>which are visible in the Demand, Transformation and Resource branches, and </a:t>
            </a:r>
            <a:r>
              <a:rPr lang="en-US" sz="2800" b="1" smtClean="0"/>
              <a:t>Indicator Variables</a:t>
            </a:r>
            <a:r>
              <a:rPr lang="en-US" sz="2800" smtClean="0"/>
              <a:t>: which are used to calculate additional results after all other LEAP calculations are complete.  </a:t>
            </a:r>
          </a:p>
        </p:txBody>
      </p:sp>
      <p:pic>
        <p:nvPicPr>
          <p:cNvPr id="79877" name="Picture 4" descr="drivervariable.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45720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427038" y="0"/>
            <a:ext cx="8229600" cy="1143000"/>
          </a:xfrm>
        </p:spPr>
        <p:txBody>
          <a:bodyPr/>
          <a:lstStyle/>
          <a:p>
            <a:r>
              <a:rPr lang="en-US" sz="2800" smtClean="0">
                <a:latin typeface="Arial" charset="0"/>
                <a:cs typeface="Arial" charset="0"/>
              </a:rPr>
              <a:t>Types of Top-Down Models</a:t>
            </a:r>
          </a:p>
        </p:txBody>
      </p:sp>
      <p:sp>
        <p:nvSpPr>
          <p:cNvPr id="3" name="Content Placeholder 2"/>
          <p:cNvSpPr>
            <a:spLocks noGrp="1"/>
          </p:cNvSpPr>
          <p:nvPr>
            <p:ph idx="1"/>
          </p:nvPr>
        </p:nvSpPr>
        <p:spPr>
          <a:xfrm>
            <a:off x="304800" y="914400"/>
            <a:ext cx="4953000" cy="5105400"/>
          </a:xfrm>
          <a:solidFill>
            <a:schemeClr val="bg1"/>
          </a:solidFill>
        </p:spPr>
        <p:txBody>
          <a:bodyPr>
            <a:noAutofit/>
          </a:bodyPr>
          <a:lstStyle/>
          <a:p>
            <a:pPr>
              <a:spcAft>
                <a:spcPts val="800"/>
              </a:spcAft>
              <a:buFont typeface="Arial" pitchFamily="34" charset="0"/>
              <a:buChar char="•"/>
              <a:defRPr/>
            </a:pPr>
            <a:r>
              <a:rPr lang="en-US" sz="1900" b="1" dirty="0" smtClean="0"/>
              <a:t>CGE</a:t>
            </a:r>
            <a:r>
              <a:rPr lang="en-US" sz="1900" dirty="0" smtClean="0"/>
              <a:t> (Computational General Equilibrium) models use economic data to estimate how an economy will respond to changes in policies, technologies and prices. </a:t>
            </a:r>
          </a:p>
          <a:p>
            <a:pPr>
              <a:spcAft>
                <a:spcPts val="800"/>
              </a:spcAft>
              <a:buFont typeface="Arial" pitchFamily="34" charset="0"/>
              <a:buChar char="•"/>
              <a:defRPr/>
            </a:pPr>
            <a:r>
              <a:rPr lang="en-US" sz="1900" b="1" dirty="0" err="1" smtClean="0"/>
              <a:t>Input/Output</a:t>
            </a:r>
            <a:r>
              <a:rPr lang="en-US" sz="1900" b="1" dirty="0" smtClean="0"/>
              <a:t> models</a:t>
            </a:r>
            <a:r>
              <a:rPr lang="en-US" sz="1900" dirty="0" smtClean="0"/>
              <a:t> focus on interdependencies among different sectors of an economy.  </a:t>
            </a:r>
          </a:p>
          <a:p>
            <a:pPr>
              <a:spcAft>
                <a:spcPts val="800"/>
              </a:spcAft>
              <a:buFont typeface="Arial" pitchFamily="34" charset="0"/>
              <a:buChar char="•"/>
              <a:defRPr/>
            </a:pPr>
            <a:r>
              <a:rPr lang="en-US" sz="1900" b="1" dirty="0" smtClean="0"/>
              <a:t>Integrated Assessment Models</a:t>
            </a:r>
            <a:r>
              <a:rPr lang="en-US" sz="1900" dirty="0" smtClean="0"/>
              <a:t>: Tend to be based on physical/technological descriptions of  systems and their interconnections (energy, water, land, agriculture, forestry, food, etc.).  </a:t>
            </a:r>
          </a:p>
        </p:txBody>
      </p:sp>
      <p:graphicFrame>
        <p:nvGraphicFramePr>
          <p:cNvPr id="4" name="Diagram 3"/>
          <p:cNvGraphicFramePr/>
          <p:nvPr>
            <p:extLst>
              <p:ext uri="{D42A27DB-BD31-4B8C-83A1-F6EECF244321}">
                <p14:modId xmlns:p14="http://schemas.microsoft.com/office/powerpoint/2010/main" val="1189483210"/>
              </p:ext>
            </p:extLst>
          </p:nvPr>
        </p:nvGraphicFramePr>
        <p:xfrm>
          <a:off x="5334000" y="990600"/>
          <a:ext cx="3614057" cy="5477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242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a:xfrm>
            <a:off x="304800" y="0"/>
            <a:ext cx="8372475" cy="1143000"/>
          </a:xfrm>
        </p:spPr>
        <p:txBody>
          <a:bodyPr/>
          <a:lstStyle/>
          <a:p>
            <a:r>
              <a:rPr lang="en-US" sz="3200" dirty="0" smtClean="0">
                <a:latin typeface="Arial" charset="0"/>
                <a:cs typeface="Arial" charset="0"/>
              </a:rPr>
              <a:t>Types of Bottom-Up </a:t>
            </a:r>
            <a:r>
              <a:rPr lang="en-US" sz="3200" dirty="0">
                <a:latin typeface="Arial" charset="0"/>
                <a:cs typeface="Arial" charset="0"/>
              </a:rPr>
              <a:t>Energy Sector Models</a:t>
            </a:r>
            <a:endParaRPr lang="en-US" sz="3200" dirty="0" smtClean="0">
              <a:latin typeface="Arial" charset="0"/>
              <a:cs typeface="Arial" charset="0"/>
            </a:endParaRPr>
          </a:p>
        </p:txBody>
      </p:sp>
      <p:sp>
        <p:nvSpPr>
          <p:cNvPr id="3" name="Content Placeholder 2"/>
          <p:cNvSpPr>
            <a:spLocks noGrp="1"/>
          </p:cNvSpPr>
          <p:nvPr>
            <p:ph idx="1"/>
          </p:nvPr>
        </p:nvSpPr>
        <p:spPr>
          <a:xfrm>
            <a:off x="424260" y="1086295"/>
            <a:ext cx="5153025" cy="4876800"/>
          </a:xfrm>
          <a:solidFill>
            <a:schemeClr val="bg1"/>
          </a:solidFill>
        </p:spPr>
        <p:txBody>
          <a:bodyPr>
            <a:noAutofit/>
          </a:bodyPr>
          <a:lstStyle/>
          <a:p>
            <a:pPr marL="0" indent="0">
              <a:spcAft>
                <a:spcPts val="600"/>
              </a:spcAft>
              <a:buNone/>
              <a:defRPr/>
            </a:pPr>
            <a:r>
              <a:rPr lang="en-US" sz="1600" b="1" dirty="0" smtClean="0"/>
              <a:t>Optimization</a:t>
            </a:r>
            <a:r>
              <a:rPr lang="en-US" sz="1600" dirty="0" smtClean="0"/>
              <a:t>: Use mathematical programming to identify configurations of energy systems that minimize the total cost of providing services.</a:t>
            </a:r>
            <a:br>
              <a:rPr lang="en-US" sz="1600" dirty="0" smtClean="0"/>
            </a:br>
            <a:r>
              <a:rPr lang="en-US" sz="1400" dirty="0" smtClean="0"/>
              <a:t>EG: MARKAL/TIMES, </a:t>
            </a:r>
            <a:r>
              <a:rPr lang="en-US" sz="1800" b="1" dirty="0" smtClean="0"/>
              <a:t>LEAP</a:t>
            </a:r>
            <a:r>
              <a:rPr lang="en-US" sz="1400" dirty="0" smtClean="0"/>
              <a:t>, MESSAGE</a:t>
            </a:r>
          </a:p>
          <a:p>
            <a:pPr marL="0" indent="0">
              <a:spcAft>
                <a:spcPts val="600"/>
              </a:spcAft>
              <a:buNone/>
              <a:defRPr/>
            </a:pPr>
            <a:r>
              <a:rPr lang="en-US" sz="1600" b="1" dirty="0" smtClean="0"/>
              <a:t>Simulation</a:t>
            </a:r>
            <a:r>
              <a:rPr lang="en-US" sz="1600" dirty="0" smtClean="0"/>
              <a:t>: Simulate behavior of consumers and producers under various signals (e.g. price, income levels) and constraints (e.g. limits on rate of stock replacement).</a:t>
            </a:r>
            <a:br>
              <a:rPr lang="en-US" sz="1600" dirty="0" smtClean="0"/>
            </a:br>
            <a:r>
              <a:rPr lang="en-US" sz="1400" dirty="0" smtClean="0"/>
              <a:t>EG: ENPEP-BALANCE</a:t>
            </a:r>
          </a:p>
          <a:p>
            <a:pPr marL="0" indent="0">
              <a:spcAft>
                <a:spcPts val="600"/>
              </a:spcAft>
              <a:buNone/>
              <a:defRPr/>
            </a:pPr>
            <a:r>
              <a:rPr lang="en-US" sz="1600" b="1" dirty="0" smtClean="0"/>
              <a:t>Accounting Frameworks</a:t>
            </a:r>
            <a:r>
              <a:rPr lang="en-US" sz="1600" dirty="0" smtClean="0"/>
              <a:t>: Account for physical stocks and flows in systems based primarily on engineering relationships and explicit assumptions about the future (e.g. technology improvements, market penetration rates). </a:t>
            </a:r>
            <a:br>
              <a:rPr lang="en-US" sz="1600" dirty="0" smtClean="0"/>
            </a:br>
            <a:r>
              <a:rPr lang="en-US" sz="1400" dirty="0" smtClean="0"/>
              <a:t>EG: </a:t>
            </a:r>
            <a:r>
              <a:rPr lang="en-US" sz="1800" b="1" dirty="0" smtClean="0"/>
              <a:t>LEAP</a:t>
            </a:r>
            <a:r>
              <a:rPr lang="en-US" sz="1400" dirty="0" smtClean="0"/>
              <a:t>, EFFECT, MAED</a:t>
            </a:r>
          </a:p>
          <a:p>
            <a:pPr marL="0" indent="0">
              <a:spcAft>
                <a:spcPts val="600"/>
              </a:spcAft>
              <a:buNone/>
              <a:defRPr/>
            </a:pPr>
            <a:r>
              <a:rPr lang="en-US" sz="1600" b="1" dirty="0" smtClean="0"/>
              <a:t>Technology Screening</a:t>
            </a:r>
            <a:r>
              <a:rPr lang="en-US" sz="1600" dirty="0" smtClean="0"/>
              <a:t>: Focus on how a particular technology (or set of technologies) will perform under certain constraints and can track associated costs and emissions.</a:t>
            </a:r>
            <a:br>
              <a:rPr lang="en-US" sz="1600" dirty="0" smtClean="0"/>
            </a:br>
            <a:r>
              <a:rPr lang="en-US" sz="1400" dirty="0" smtClean="0"/>
              <a:t>EG: RETScreen</a:t>
            </a:r>
            <a:r>
              <a:rPr lang="en-US" sz="1400" dirty="0"/>
              <a:t>, HOMER. </a:t>
            </a:r>
            <a:r>
              <a:rPr lang="en-US" sz="1400" dirty="0" err="1"/>
              <a:t>ClimateDesk</a:t>
            </a:r>
            <a:endParaRPr lang="en-US" sz="1400" dirty="0" smtClean="0"/>
          </a:p>
          <a:p>
            <a:pPr marL="0" indent="0">
              <a:spcAft>
                <a:spcPts val="600"/>
              </a:spcAft>
              <a:buNone/>
              <a:defRPr/>
            </a:pPr>
            <a:endParaRPr lang="en-US" sz="1600" dirty="0"/>
          </a:p>
        </p:txBody>
      </p:sp>
      <p:graphicFrame>
        <p:nvGraphicFramePr>
          <p:cNvPr id="4" name="Diagram 3"/>
          <p:cNvGraphicFramePr/>
          <p:nvPr>
            <p:extLst>
              <p:ext uri="{D42A27DB-BD31-4B8C-83A1-F6EECF244321}">
                <p14:modId xmlns:p14="http://schemas.microsoft.com/office/powerpoint/2010/main" val="2809412417"/>
              </p:ext>
            </p:extLst>
          </p:nvPr>
        </p:nvGraphicFramePr>
        <p:xfrm>
          <a:off x="5715000" y="935113"/>
          <a:ext cx="3113314" cy="4605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475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191000" y="357188"/>
            <a:ext cx="4611688" cy="827087"/>
          </a:xfrm>
          <a:prstGeom prst="rect">
            <a:avLst/>
          </a:prstGeom>
          <a:noFill/>
          <a:ln w="9525">
            <a:noFill/>
            <a:miter lim="800000"/>
            <a:headEnd/>
            <a:tailEnd/>
          </a:ln>
        </p:spPr>
        <p:txBody>
          <a:bodyPr anchor="b"/>
          <a:lstStyle/>
          <a:p>
            <a:pPr>
              <a:defRPr/>
            </a:pPr>
            <a:r>
              <a:rPr lang="en-US" sz="2600" dirty="0" smtClean="0">
                <a:latin typeface="+mj-lt"/>
              </a:rPr>
              <a:t>Long-range Energy Alternatives</a:t>
            </a:r>
            <a:r>
              <a:rPr lang="en-US" sz="2600" dirty="0">
                <a:latin typeface="+mj-lt"/>
              </a:rPr>
              <a:t/>
            </a:r>
            <a:br>
              <a:rPr lang="en-US" sz="2600" dirty="0">
                <a:latin typeface="+mj-lt"/>
              </a:rPr>
            </a:br>
            <a:r>
              <a:rPr lang="en-US" sz="2600" dirty="0" smtClean="0">
                <a:latin typeface="+mj-lt"/>
              </a:rPr>
              <a:t>Planning System: 1982-Present</a:t>
            </a:r>
            <a:endParaRPr lang="en-US" sz="2600" dirty="0">
              <a:latin typeface="+mj-lt"/>
            </a:endParaRPr>
          </a:p>
        </p:txBody>
      </p:sp>
      <p:sp>
        <p:nvSpPr>
          <p:cNvPr id="21507" name="Rectangle 3"/>
          <p:cNvSpPr>
            <a:spLocks noChangeArrowheads="1"/>
          </p:cNvSpPr>
          <p:nvPr/>
        </p:nvSpPr>
        <p:spPr bwMode="auto">
          <a:xfrm>
            <a:off x="228600" y="1352550"/>
            <a:ext cx="3733800" cy="5245100"/>
          </a:xfrm>
          <a:prstGeom prst="rect">
            <a:avLst/>
          </a:prstGeom>
          <a:noFill/>
          <a:ln w="9525">
            <a:noFill/>
            <a:miter lim="800000"/>
            <a:headEnd/>
            <a:tailEnd/>
          </a:ln>
        </p:spPr>
        <p:txBody>
          <a:bodyPr/>
          <a:lstStyle/>
          <a:p>
            <a:pPr marL="225425" indent="-225425">
              <a:spcAft>
                <a:spcPct val="10000"/>
              </a:spcAft>
              <a:buFont typeface="Wingdings" panose="05000000000000000000" pitchFamily="2" charset="2"/>
              <a:buChar char="§"/>
              <a:defRPr/>
            </a:pPr>
            <a:r>
              <a:rPr lang="en-US" sz="1700" dirty="0" smtClean="0">
                <a:latin typeface="+mj-lt"/>
              </a:rPr>
              <a:t>Easy-to-use, graphical, scenario-based </a:t>
            </a:r>
            <a:r>
              <a:rPr lang="en-US" sz="1700" dirty="0">
                <a:latin typeface="+mj-lt"/>
              </a:rPr>
              <a:t>modeling software for energy planning and GHG mitigation assessment.</a:t>
            </a:r>
          </a:p>
          <a:p>
            <a:pPr marL="225425" indent="-225425">
              <a:spcAft>
                <a:spcPct val="10000"/>
              </a:spcAft>
              <a:buFont typeface="Wingdings" panose="05000000000000000000" pitchFamily="2" charset="2"/>
              <a:buChar char="§"/>
              <a:defRPr/>
            </a:pPr>
            <a:r>
              <a:rPr lang="en-US" sz="1700" dirty="0">
                <a:latin typeface="+mj-lt"/>
              </a:rPr>
              <a:t>Broad </a:t>
            </a:r>
            <a:r>
              <a:rPr lang="en-US" sz="1700" dirty="0" smtClean="0">
                <a:latin typeface="+mj-lt"/>
              </a:rPr>
              <a:t>scope, low initial data requirements, flexible data structures.</a:t>
            </a:r>
            <a:endParaRPr lang="en-US" sz="1700" dirty="0">
              <a:latin typeface="+mj-lt"/>
            </a:endParaRPr>
          </a:p>
          <a:p>
            <a:pPr marL="225425" indent="-225425">
              <a:spcAft>
                <a:spcPct val="10000"/>
              </a:spcAft>
              <a:buFont typeface="Wingdings" panose="05000000000000000000" pitchFamily="2" charset="2"/>
              <a:buChar char="§"/>
              <a:defRPr/>
            </a:pPr>
            <a:r>
              <a:rPr lang="en-US" sz="1700" dirty="0" smtClean="0">
                <a:latin typeface="+mj-lt"/>
              </a:rPr>
              <a:t>A comprehensive decision support tool </a:t>
            </a:r>
            <a:r>
              <a:rPr lang="en-US" sz="1700" dirty="0">
                <a:latin typeface="+mj-lt"/>
              </a:rPr>
              <a:t>for </a:t>
            </a:r>
            <a:r>
              <a:rPr lang="en-US" sz="1700" dirty="0" smtClean="0">
                <a:latin typeface="+mj-lt"/>
              </a:rPr>
              <a:t>creating models of different energy </a:t>
            </a:r>
            <a:r>
              <a:rPr lang="en-US" sz="1700" dirty="0">
                <a:latin typeface="+mj-lt"/>
              </a:rPr>
              <a:t>systems.</a:t>
            </a:r>
          </a:p>
          <a:p>
            <a:pPr marL="225425" indent="-225425">
              <a:spcAft>
                <a:spcPct val="10000"/>
              </a:spcAft>
              <a:buFont typeface="Wingdings" panose="05000000000000000000" pitchFamily="2" charset="2"/>
              <a:buChar char="§"/>
              <a:defRPr/>
            </a:pPr>
            <a:r>
              <a:rPr lang="en-US" sz="1700" dirty="0" smtClean="0">
                <a:latin typeface="+mj-lt"/>
              </a:rPr>
              <a:t>Becoming </a:t>
            </a:r>
            <a:r>
              <a:rPr lang="en-US" sz="1700" i="1" dirty="0" smtClean="0">
                <a:latin typeface="+mj-lt"/>
              </a:rPr>
              <a:t>de </a:t>
            </a:r>
            <a:r>
              <a:rPr lang="en-US" sz="1700" i="1" dirty="0">
                <a:latin typeface="+mj-lt"/>
              </a:rPr>
              <a:t>facto</a:t>
            </a:r>
            <a:r>
              <a:rPr lang="en-US" sz="1700" dirty="0">
                <a:latin typeface="+mj-lt"/>
              </a:rPr>
              <a:t> standard for </a:t>
            </a:r>
            <a:r>
              <a:rPr lang="en-US" sz="1700" dirty="0" smtClean="0">
                <a:latin typeface="+mj-lt"/>
              </a:rPr>
              <a:t>developing countries’ energy </a:t>
            </a:r>
            <a:r>
              <a:rPr lang="en-US" sz="1700" dirty="0">
                <a:latin typeface="+mj-lt"/>
              </a:rPr>
              <a:t>planning, national communications, low emission development strategies (LEDS), and national action planning on </a:t>
            </a:r>
            <a:r>
              <a:rPr lang="en-US" sz="1700" dirty="0" smtClean="0">
                <a:latin typeface="+mj-lt"/>
              </a:rPr>
              <a:t>SLCPs</a:t>
            </a:r>
            <a:r>
              <a:rPr lang="en-US" sz="1700" dirty="0">
                <a:latin typeface="+mj-lt"/>
              </a:rPr>
              <a:t>.</a:t>
            </a:r>
          </a:p>
          <a:p>
            <a:pPr marL="225425" indent="-225425">
              <a:spcAft>
                <a:spcPct val="10000"/>
              </a:spcAft>
              <a:buFont typeface="Wingdings" panose="05000000000000000000" pitchFamily="2" charset="2"/>
              <a:buChar char="§"/>
              <a:defRPr/>
            </a:pPr>
            <a:endParaRPr lang="en-US" sz="1600" dirty="0" smtClean="0">
              <a:latin typeface="+mj-lt"/>
            </a:endParaRPr>
          </a:p>
        </p:txBody>
      </p:sp>
      <p:pic>
        <p:nvPicPr>
          <p:cNvPr id="12292" name="Picture 4" descr="leaplogotr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43333"/>
            <a:ext cx="3666311" cy="93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8178" name="Picture 2" descr="C:\Users\Charlie\AppData\Local\Temp\SNAGHTML46a322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5695" y="1352550"/>
            <a:ext cx="4802625" cy="3143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4017778" y="4724400"/>
            <a:ext cx="4635410" cy="2025651"/>
          </a:xfrm>
          <a:prstGeom prst="rect">
            <a:avLst/>
          </a:prstGeom>
          <a:noFill/>
          <a:ln w="9525">
            <a:noFill/>
            <a:miter lim="800000"/>
            <a:headEnd/>
            <a:tailEnd/>
          </a:ln>
        </p:spPr>
        <p:txBody>
          <a:bodyPr/>
          <a:lstStyle/>
          <a:p>
            <a:pPr marL="225425" indent="-225425">
              <a:spcAft>
                <a:spcPct val="10000"/>
              </a:spcAft>
              <a:buFont typeface="Wingdings" panose="05000000000000000000" pitchFamily="2" charset="2"/>
              <a:buChar char="§"/>
              <a:defRPr/>
            </a:pPr>
            <a:r>
              <a:rPr lang="en-US" sz="1700" dirty="0" smtClean="0">
                <a:latin typeface="+mj-lt"/>
              </a:rPr>
              <a:t>Useful at different scales: cities, states, countries, regions, globally.</a:t>
            </a:r>
            <a:endParaRPr lang="en-US" sz="1700" dirty="0">
              <a:latin typeface="+mj-lt"/>
            </a:endParaRPr>
          </a:p>
          <a:p>
            <a:pPr marL="225425" indent="-225425">
              <a:spcAft>
                <a:spcPct val="10000"/>
              </a:spcAft>
              <a:buFont typeface="Wingdings" panose="05000000000000000000" pitchFamily="2" charset="2"/>
              <a:buChar char="§"/>
              <a:defRPr/>
            </a:pPr>
            <a:r>
              <a:rPr lang="en-US" sz="1700" dirty="0" smtClean="0">
                <a:latin typeface="+mj-lt"/>
              </a:rPr>
              <a:t>Long-range perspective, </a:t>
            </a:r>
            <a:r>
              <a:rPr lang="en-US" sz="1700" dirty="0">
                <a:latin typeface="+mj-lt"/>
              </a:rPr>
              <a:t>annual </a:t>
            </a:r>
            <a:r>
              <a:rPr lang="en-US" sz="1700" dirty="0" smtClean="0">
                <a:latin typeface="+mj-lt"/>
              </a:rPr>
              <a:t>time step with seasonal/time-of-day details. </a:t>
            </a:r>
            <a:endParaRPr lang="en-US" sz="1700" dirty="0">
              <a:latin typeface="+mj-lt"/>
            </a:endParaRPr>
          </a:p>
        </p:txBody>
      </p:sp>
    </p:spTree>
    <p:extLst>
      <p:ext uri="{BB962C8B-B14F-4D97-AF65-F5344CB8AC3E}">
        <p14:creationId xmlns:p14="http://schemas.microsoft.com/office/powerpoint/2010/main" val="26936326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191000" y="357188"/>
            <a:ext cx="4611688" cy="827087"/>
          </a:xfrm>
          <a:prstGeom prst="rect">
            <a:avLst/>
          </a:prstGeom>
          <a:noFill/>
          <a:ln w="9525">
            <a:noFill/>
            <a:miter lim="800000"/>
            <a:headEnd/>
            <a:tailEnd/>
          </a:ln>
        </p:spPr>
        <p:txBody>
          <a:bodyPr anchor="b"/>
          <a:lstStyle/>
          <a:p>
            <a:pPr>
              <a:defRPr/>
            </a:pPr>
            <a:endParaRPr lang="en-US" sz="2600" dirty="0">
              <a:latin typeface="+mj-lt"/>
            </a:endParaRPr>
          </a:p>
        </p:txBody>
      </p:sp>
      <p:sp>
        <p:nvSpPr>
          <p:cNvPr id="21507" name="Rectangle 3"/>
          <p:cNvSpPr>
            <a:spLocks noChangeArrowheads="1"/>
          </p:cNvSpPr>
          <p:nvPr/>
        </p:nvSpPr>
        <p:spPr bwMode="auto">
          <a:xfrm>
            <a:off x="228600" y="1352550"/>
            <a:ext cx="3733800" cy="5245100"/>
          </a:xfrm>
          <a:prstGeom prst="rect">
            <a:avLst/>
          </a:prstGeom>
          <a:noFill/>
          <a:ln w="9525">
            <a:noFill/>
            <a:miter lim="800000"/>
            <a:headEnd/>
            <a:tailEnd/>
          </a:ln>
        </p:spPr>
        <p:txBody>
          <a:bodyPr/>
          <a:lstStyle/>
          <a:p>
            <a:pPr marL="225425" indent="-225425">
              <a:spcAft>
                <a:spcPct val="10000"/>
              </a:spcAft>
              <a:buFont typeface="Wingdings" panose="05000000000000000000" pitchFamily="2" charset="2"/>
              <a:buChar char="§"/>
              <a:defRPr/>
            </a:pPr>
            <a:r>
              <a:rPr lang="en-US" sz="1700" dirty="0">
                <a:latin typeface="+mj-lt"/>
              </a:rPr>
              <a:t>Integrated watershed hydrology and water planning model</a:t>
            </a:r>
          </a:p>
          <a:p>
            <a:pPr marL="225425" indent="-225425">
              <a:spcAft>
                <a:spcPct val="10000"/>
              </a:spcAft>
              <a:buFont typeface="Wingdings" panose="05000000000000000000" pitchFamily="2" charset="2"/>
              <a:buChar char="§"/>
              <a:defRPr/>
            </a:pPr>
            <a:r>
              <a:rPr lang="en-US" sz="1700" dirty="0">
                <a:latin typeface="+mj-lt"/>
              </a:rPr>
              <a:t>GIS-based, graphical drag &amp; drop interface</a:t>
            </a:r>
          </a:p>
          <a:p>
            <a:pPr marL="225425" indent="-225425">
              <a:spcAft>
                <a:spcPct val="10000"/>
              </a:spcAft>
              <a:buFont typeface="Wingdings" panose="05000000000000000000" pitchFamily="2" charset="2"/>
              <a:buChar char="§"/>
              <a:defRPr/>
            </a:pPr>
            <a:r>
              <a:rPr lang="en-US" sz="1700" dirty="0">
                <a:latin typeface="+mj-lt"/>
              </a:rPr>
              <a:t>Physical simulation of water demands and supplies</a:t>
            </a:r>
          </a:p>
          <a:p>
            <a:pPr marL="225425" indent="-225425">
              <a:spcAft>
                <a:spcPct val="10000"/>
              </a:spcAft>
              <a:buFont typeface="Wingdings" panose="05000000000000000000" pitchFamily="2" charset="2"/>
              <a:buChar char="§"/>
              <a:defRPr/>
            </a:pPr>
            <a:r>
              <a:rPr lang="en-US" sz="1700" dirty="0" smtClean="0">
                <a:latin typeface="+mj-lt"/>
              </a:rPr>
              <a:t>Works in concert with LEAP for nexus applications.</a:t>
            </a:r>
          </a:p>
          <a:p>
            <a:pPr marL="225425" indent="-225425">
              <a:spcAft>
                <a:spcPct val="10000"/>
              </a:spcAft>
              <a:buFont typeface="Wingdings" panose="05000000000000000000" pitchFamily="2" charset="2"/>
              <a:buChar char="§"/>
              <a:defRPr/>
            </a:pPr>
            <a:endParaRPr lang="en-US" sz="1700" dirty="0">
              <a:latin typeface="+mj-lt"/>
            </a:endParaRPr>
          </a:p>
        </p:txBody>
      </p:sp>
      <p:pic>
        <p:nvPicPr>
          <p:cNvPr id="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895" y="357188"/>
            <a:ext cx="4446793" cy="3170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895" y="3733800"/>
            <a:ext cx="4446793" cy="29764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Grp="1" noChangeAspect="1" noChangeArrowheads="1"/>
          </p:cNvPicPr>
          <p:nvPr>
            <p:ph idx="1"/>
          </p:nvPr>
        </p:nvPicPr>
        <p:blipFill>
          <a:blip r:embed="rId5" cstate="print"/>
          <a:srcRect/>
          <a:stretch>
            <a:fillRect/>
          </a:stretch>
        </p:blipFill>
        <p:spPr>
          <a:xfrm>
            <a:off x="127818" y="242851"/>
            <a:ext cx="3935363" cy="1078031"/>
          </a:xfrm>
          <a:prstGeom prst="rect">
            <a:avLst/>
          </a:prstGeom>
          <a:noFill/>
          <a:ln>
            <a:noFill/>
          </a:ln>
        </p:spPr>
      </p:pic>
    </p:spTree>
    <p:extLst>
      <p:ext uri="{BB962C8B-B14F-4D97-AF65-F5344CB8AC3E}">
        <p14:creationId xmlns:p14="http://schemas.microsoft.com/office/powerpoint/2010/main" val="31070113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6720" y="3124200"/>
            <a:ext cx="3733800" cy="426100"/>
          </a:xfrm>
        </p:spPr>
        <p:txBody>
          <a:bodyPr/>
          <a:lstStyle/>
          <a:p>
            <a:r>
              <a:rPr lang="en-US" sz="2000" dirty="0" smtClean="0"/>
              <a:t>www.energycommunity.org</a:t>
            </a:r>
            <a:endParaRPr lang="en-US" sz="2000" dirty="0"/>
          </a:p>
        </p:txBody>
      </p:sp>
      <p:sp>
        <p:nvSpPr>
          <p:cNvPr id="28674" name="Rectangle 5"/>
          <p:cNvSpPr>
            <a:spLocks noGrp="1" noChangeArrowheads="1"/>
          </p:cNvSpPr>
          <p:nvPr>
            <p:ph sz="half" idx="1"/>
          </p:nvPr>
        </p:nvSpPr>
        <p:spPr>
          <a:xfrm>
            <a:off x="228600" y="1447800"/>
            <a:ext cx="4114801" cy="4849783"/>
          </a:xfrm>
        </p:spPr>
        <p:txBody>
          <a:bodyPr/>
          <a:lstStyle/>
          <a:p>
            <a:pPr marL="231775" indent="-231775" eaLnBrk="1" hangingPunct="1">
              <a:lnSpc>
                <a:spcPct val="80000"/>
              </a:lnSpc>
            </a:pPr>
            <a:r>
              <a:rPr lang="en-US" sz="1600" dirty="0" smtClean="0"/>
              <a:t>Free online community supporting developing country sustainability planners.</a:t>
            </a:r>
          </a:p>
          <a:p>
            <a:pPr marL="231775" indent="-231775" eaLnBrk="1" hangingPunct="1">
              <a:lnSpc>
                <a:spcPct val="80000"/>
              </a:lnSpc>
            </a:pPr>
            <a:r>
              <a:rPr lang="en-US" sz="1600" dirty="0" smtClean="0"/>
              <a:t>Started in 2000. Now has &gt;20,000 members in 191 countries.   </a:t>
            </a:r>
          </a:p>
          <a:p>
            <a:pPr marL="231775" indent="-231775" eaLnBrk="1" hangingPunct="1">
              <a:lnSpc>
                <a:spcPct val="80000"/>
              </a:lnSpc>
            </a:pPr>
            <a:r>
              <a:rPr lang="en-US" sz="1600" dirty="0" smtClean="0"/>
              <a:t>Discussions &amp; support forums.</a:t>
            </a:r>
          </a:p>
          <a:p>
            <a:pPr marL="231775" indent="-231775" eaLnBrk="1" hangingPunct="1">
              <a:lnSpc>
                <a:spcPct val="80000"/>
              </a:lnSpc>
            </a:pPr>
            <a:r>
              <a:rPr lang="en-US" sz="1600" dirty="0" smtClean="0"/>
              <a:t>Social network connects LEAP users around the world based on their interests and location.</a:t>
            </a:r>
          </a:p>
          <a:p>
            <a:pPr marL="231775" indent="-231775" eaLnBrk="1" hangingPunct="1">
              <a:lnSpc>
                <a:spcPct val="80000"/>
              </a:lnSpc>
            </a:pPr>
            <a:r>
              <a:rPr lang="en-US" sz="1600" dirty="0" smtClean="0"/>
              <a:t>Library containing useful resources for planners and modelers; lists of academic courses.</a:t>
            </a:r>
          </a:p>
          <a:p>
            <a:pPr marL="231775" indent="-231775" eaLnBrk="1" hangingPunct="1">
              <a:lnSpc>
                <a:spcPct val="80000"/>
              </a:lnSpc>
            </a:pPr>
            <a:r>
              <a:rPr lang="en-US" sz="1600" dirty="0" smtClean="0"/>
              <a:t>Download LEAP and get guidance on other related models.</a:t>
            </a:r>
          </a:p>
          <a:p>
            <a:pPr marL="231775" indent="-231775" eaLnBrk="1" hangingPunct="1">
              <a:lnSpc>
                <a:spcPct val="80000"/>
              </a:lnSpc>
            </a:pPr>
            <a:r>
              <a:rPr lang="en-US" sz="1600" dirty="0" smtClean="0"/>
              <a:t>Access LEAP </a:t>
            </a:r>
            <a:r>
              <a:rPr lang="en-US" sz="1600" dirty="0"/>
              <a:t>training and reference materials. </a:t>
            </a:r>
            <a:endParaRPr lang="en-US" sz="1600" dirty="0" smtClean="0"/>
          </a:p>
          <a:p>
            <a:pPr marL="231775" indent="-231775" eaLnBrk="1" hangingPunct="1">
              <a:lnSpc>
                <a:spcPct val="80000"/>
              </a:lnSpc>
            </a:pPr>
            <a:r>
              <a:rPr lang="en-US" sz="1600" dirty="0" smtClean="0"/>
              <a:t>Free national-scale LEAP data sets for 105 countries.</a:t>
            </a:r>
          </a:p>
          <a:p>
            <a:pPr marL="231775" indent="-231775" eaLnBrk="1" hangingPunct="1">
              <a:lnSpc>
                <a:spcPct val="80000"/>
              </a:lnSpc>
            </a:pPr>
            <a:r>
              <a:rPr lang="en-US" sz="1600" dirty="0" smtClean="0"/>
              <a:t>News about LEAP and trainings.</a:t>
            </a:r>
          </a:p>
          <a:p>
            <a:pPr marL="231775" indent="-231775" eaLnBrk="1" hangingPunct="1">
              <a:lnSpc>
                <a:spcPct val="80000"/>
              </a:lnSpc>
            </a:pPr>
            <a:r>
              <a:rPr lang="en-US" sz="1600" dirty="0" smtClean="0"/>
              <a:t>English, Spanish, French Chinese.</a:t>
            </a:r>
          </a:p>
          <a:p>
            <a:pPr eaLnBrk="1" hangingPunct="1">
              <a:lnSpc>
                <a:spcPct val="80000"/>
              </a:lnSpc>
            </a:pPr>
            <a:endParaRPr lang="en-US" sz="1400" dirty="0" smtClean="0"/>
          </a:p>
          <a:p>
            <a:pPr eaLnBrk="1" hangingPunct="1">
              <a:lnSpc>
                <a:spcPct val="80000"/>
              </a:lnSpc>
            </a:pPr>
            <a:endParaRPr lang="en-US" sz="1400" dirty="0" smtClean="0"/>
          </a:p>
        </p:txBody>
      </p:sp>
      <p:sp>
        <p:nvSpPr>
          <p:cNvPr id="3" name="Content Placeholder 2"/>
          <p:cNvSpPr>
            <a:spLocks noGrp="1"/>
          </p:cNvSpPr>
          <p:nvPr>
            <p:ph sz="half" idx="2"/>
          </p:nvPr>
        </p:nvSpPr>
        <p:spPr>
          <a:xfrm>
            <a:off x="4552666" y="3810000"/>
            <a:ext cx="4391142" cy="1630363"/>
          </a:xfrm>
        </p:spPr>
        <p:txBody>
          <a:bodyPr/>
          <a:lstStyle/>
          <a:p>
            <a:pPr marL="231775" indent="-231775"/>
            <a:r>
              <a:rPr lang="en-US" sz="1400" dirty="0" smtClean="0"/>
              <a:t>Automatically administers LEAP licenses and downloads.</a:t>
            </a:r>
          </a:p>
          <a:p>
            <a:pPr marL="231775" indent="-231775"/>
            <a:r>
              <a:rPr lang="en-US" sz="1400" dirty="0" smtClean="0"/>
              <a:t>Enables SEI to see who is using LEAP in real time (important for funders).</a:t>
            </a:r>
          </a:p>
          <a:p>
            <a:pPr marL="231775" indent="-231775"/>
            <a:r>
              <a:rPr lang="en-US" sz="1400" dirty="0" smtClean="0"/>
              <a:t>Main tool for providing LEAP technical support and help desk.</a:t>
            </a:r>
          </a:p>
          <a:p>
            <a:pPr marL="231775" indent="-231775"/>
            <a:r>
              <a:rPr lang="en-US" sz="1400" dirty="0" smtClean="0"/>
              <a:t>Coming soon: Support for SLCP National Action Planning.</a:t>
            </a:r>
            <a:endParaRPr lang="en-US" sz="1400" dirty="0"/>
          </a:p>
        </p:txBody>
      </p:sp>
      <p:pic>
        <p:nvPicPr>
          <p:cNvPr id="28676" name="Picture 3" descr="comme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28601"/>
            <a:ext cx="3886200" cy="94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234" name="Picture 6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400" y="381000"/>
            <a:ext cx="3998440" cy="2667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ine 7"/>
          <p:cNvSpPr>
            <a:spLocks noChangeShapeType="1"/>
          </p:cNvSpPr>
          <p:nvPr/>
        </p:nvSpPr>
        <p:spPr bwMode="auto">
          <a:xfrm>
            <a:off x="0" y="6248400"/>
            <a:ext cx="9144000" cy="0"/>
          </a:xfrm>
          <a:prstGeom prst="line">
            <a:avLst/>
          </a:prstGeom>
          <a:noFill/>
          <a:ln w="76200">
            <a:solidFill>
              <a:srgbClr val="902838">
                <a:alpha val="89803"/>
              </a:srgbClr>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8" name="Object 8"/>
          <p:cNvGraphicFramePr>
            <a:graphicFrameLocks noChangeAspect="1"/>
          </p:cNvGraphicFramePr>
          <p:nvPr>
            <p:extLst>
              <p:ext uri="{D42A27DB-BD31-4B8C-83A1-F6EECF244321}">
                <p14:modId xmlns:p14="http://schemas.microsoft.com/office/powerpoint/2010/main" val="3947020636"/>
              </p:ext>
            </p:extLst>
          </p:nvPr>
        </p:nvGraphicFramePr>
        <p:xfrm>
          <a:off x="76200" y="6414818"/>
          <a:ext cx="2065337" cy="368168"/>
        </p:xfrm>
        <a:graphic>
          <a:graphicData uri="http://schemas.openxmlformats.org/presentationml/2006/ole">
            <mc:AlternateContent xmlns:mc="http://schemas.openxmlformats.org/markup-compatibility/2006">
              <mc:Choice xmlns:v="urn:schemas-microsoft-com:vml" Requires="v">
                <p:oleObj spid="_x0000_s177196" name="Bitmap Image" r:id="rId5" imgW="13409524" imgH="2390476" progId="Paint.Picture">
                  <p:embed/>
                </p:oleObj>
              </mc:Choice>
              <mc:Fallback>
                <p:oleObj name="Bitmap Image" r:id="rId5" imgW="13409524" imgH="2390476"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6414818"/>
                        <a:ext cx="2065337" cy="368168"/>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61387604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LEAP Compare </a:t>
            </a:r>
            <a:br>
              <a:rPr lang="en-US" dirty="0" smtClean="0"/>
            </a:br>
            <a:r>
              <a:rPr lang="en-US" dirty="0" smtClean="0"/>
              <a:t>to Other Energy Models?</a:t>
            </a:r>
            <a:endParaRPr lang="en-US" dirty="0"/>
          </a:p>
        </p:txBody>
      </p:sp>
      <p:sp>
        <p:nvSpPr>
          <p:cNvPr id="3" name="Content Placeholder 2"/>
          <p:cNvSpPr>
            <a:spLocks noGrp="1"/>
          </p:cNvSpPr>
          <p:nvPr>
            <p:ph idx="1"/>
          </p:nvPr>
        </p:nvSpPr>
        <p:spPr>
          <a:xfrm>
            <a:off x="457200" y="1600201"/>
            <a:ext cx="8229600" cy="4267200"/>
          </a:xfrm>
        </p:spPr>
        <p:txBody>
          <a:bodyPr/>
          <a:lstStyle/>
          <a:p>
            <a:r>
              <a:rPr lang="en-US" sz="2400" dirty="0" smtClean="0"/>
              <a:t>Other tools typically have more sophisticated energy modeling capabilities, but are harder to use, more data intensive. </a:t>
            </a:r>
          </a:p>
          <a:p>
            <a:r>
              <a:rPr lang="en-US" sz="2400" dirty="0" smtClean="0"/>
              <a:t>LEAP’s focus is on transparency of results, ease-of-use, data flexibility, adaptability to different scales, data &amp; scenario management and reporting.</a:t>
            </a:r>
          </a:p>
          <a:p>
            <a:r>
              <a:rPr lang="en-US" sz="2400" dirty="0" smtClean="0"/>
              <a:t>Notable for the degree of methodological choices it provides to users.</a:t>
            </a:r>
          </a:p>
          <a:p>
            <a:r>
              <a:rPr lang="en-US" sz="2400" dirty="0" smtClean="0"/>
              <a:t>Ability to link to other models and software through its API.  </a:t>
            </a:r>
          </a:p>
          <a:p>
            <a:endParaRPr lang="en-US" sz="2400" dirty="0"/>
          </a:p>
        </p:txBody>
      </p:sp>
      <p:sp>
        <p:nvSpPr>
          <p:cNvPr id="5" name="Line 7"/>
          <p:cNvSpPr>
            <a:spLocks noChangeShapeType="1"/>
          </p:cNvSpPr>
          <p:nvPr/>
        </p:nvSpPr>
        <p:spPr bwMode="auto">
          <a:xfrm>
            <a:off x="0" y="6092825"/>
            <a:ext cx="9144000" cy="0"/>
          </a:xfrm>
          <a:prstGeom prst="line">
            <a:avLst/>
          </a:prstGeom>
          <a:noFill/>
          <a:ln w="76200">
            <a:solidFill>
              <a:srgbClr val="902838">
                <a:alpha val="89999"/>
              </a:srgbClr>
            </a:solidFill>
            <a:round/>
            <a:headEnd/>
            <a:tailEnd/>
          </a:ln>
        </p:spPr>
        <p:txBody>
          <a:bodyPr/>
          <a:lstStyle/>
          <a:p>
            <a:pPr>
              <a:defRPr/>
            </a:pPr>
            <a:endParaRPr lang="en-US"/>
          </a:p>
        </p:txBody>
      </p:sp>
      <p:graphicFrame>
        <p:nvGraphicFramePr>
          <p:cNvPr id="6" name="Object 8"/>
          <p:cNvGraphicFramePr>
            <a:graphicFrameLocks noChangeAspect="1"/>
          </p:cNvGraphicFramePr>
          <p:nvPr/>
        </p:nvGraphicFramePr>
        <p:xfrm>
          <a:off x="144463" y="6259513"/>
          <a:ext cx="2555875" cy="455612"/>
        </p:xfrm>
        <a:graphic>
          <a:graphicData uri="http://schemas.openxmlformats.org/presentationml/2006/ole">
            <mc:AlternateContent xmlns:mc="http://schemas.openxmlformats.org/markup-compatibility/2006">
              <mc:Choice xmlns:v="urn:schemas-microsoft-com:vml" Requires="v">
                <p:oleObj spid="_x0000_s144502" name="Bitmap Image" r:id="rId3" imgW="13409524" imgH="2390476" progId="PBrush">
                  <p:embed/>
                </p:oleObj>
              </mc:Choice>
              <mc:Fallback>
                <p:oleObj name="Bitmap Image" r:id="rId3" imgW="13409524" imgH="23904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63" y="6259513"/>
                        <a:ext cx="2555875"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36607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14592</TotalTime>
  <Words>2577</Words>
  <Application>Microsoft Office PowerPoint</Application>
  <PresentationFormat>On-screen Show (4:3)</PresentationFormat>
  <Paragraphs>294</Paragraphs>
  <Slides>36</Slides>
  <Notes>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5</vt:i4>
      </vt:variant>
      <vt:variant>
        <vt:lpstr>Slide Titles</vt:lpstr>
      </vt:variant>
      <vt:variant>
        <vt:i4>36</vt:i4>
      </vt:variant>
    </vt:vector>
  </HeadingPairs>
  <TitlesOfParts>
    <vt:vector size="49" baseType="lpstr">
      <vt:lpstr>ＭＳ Ｐゴシック</vt:lpstr>
      <vt:lpstr>ＭＳ Ｐゴシック</vt:lpstr>
      <vt:lpstr>Arial</vt:lpstr>
      <vt:lpstr>Arial Narrow</vt:lpstr>
      <vt:lpstr>Calibri</vt:lpstr>
      <vt:lpstr>Symbol</vt:lpstr>
      <vt:lpstr>Wingdings</vt:lpstr>
      <vt:lpstr>Office Theme</vt:lpstr>
      <vt:lpstr>Bitmap Image</vt:lpstr>
      <vt:lpstr>Visio</vt:lpstr>
      <vt:lpstr>Equation</vt:lpstr>
      <vt:lpstr>VISIO</vt:lpstr>
      <vt:lpstr>Document</vt:lpstr>
      <vt:lpstr>A Tool for Energy Planning and GHG Mitigation Assessment</vt:lpstr>
      <vt:lpstr>Using Models for LEDS:  Important Considerations</vt:lpstr>
      <vt:lpstr>Types of Models</vt:lpstr>
      <vt:lpstr>Types of Top-Down Models</vt:lpstr>
      <vt:lpstr>Types of Bottom-Up Energy Sector Models</vt:lpstr>
      <vt:lpstr>PowerPoint Presentation</vt:lpstr>
      <vt:lpstr>PowerPoint Presentation</vt:lpstr>
      <vt:lpstr>www.energycommunity.org</vt:lpstr>
      <vt:lpstr>How Does LEAP Compare  to Other Energy Models?</vt:lpstr>
      <vt:lpstr>Copenhagen Climate Plan, 2009</vt:lpstr>
      <vt:lpstr>APEC: Energy Demand and Supply Outlook 2009, 2006, 2002</vt:lpstr>
      <vt:lpstr>The Massachusetts Clean Energy  and Climate Plan (CECP), 2010</vt:lpstr>
      <vt:lpstr>More examples at:</vt:lpstr>
      <vt:lpstr>PowerPoint Presentation</vt:lpstr>
      <vt:lpstr>LEAP Structure &amp; Calculation Flows</vt:lpstr>
      <vt:lpstr>Main Components of a LEAP Analysis</vt:lpstr>
      <vt:lpstr>Tutorial</vt:lpstr>
      <vt:lpstr>Demand Analysis in LEAP</vt:lpstr>
      <vt:lpstr>The Tree</vt:lpstr>
      <vt:lpstr>A Simple Demand Data Structure</vt:lpstr>
      <vt:lpstr>Transformation Analysis in LEAP</vt:lpstr>
      <vt:lpstr>General Transformation Module Layout</vt:lpstr>
      <vt:lpstr>A Transformation Module for  Electricity Generation</vt:lpstr>
      <vt:lpstr>A Transformation Module for  Oil Refining</vt:lpstr>
      <vt:lpstr>Electric Generation</vt:lpstr>
      <vt:lpstr>Load-Duration Curve and  System Dispatch in LEAP</vt:lpstr>
      <vt:lpstr>Electric Generation Dispatch</vt:lpstr>
      <vt:lpstr>Emissions Accounting</vt:lpstr>
      <vt:lpstr>Energy Balances in LEAP</vt:lpstr>
      <vt:lpstr>Energy Balances</vt:lpstr>
      <vt:lpstr>Social Cost-Benefit Analysis in LEAP</vt:lpstr>
      <vt:lpstr>LEAP Data Requirements</vt:lpstr>
      <vt:lpstr>Types of Data that can be Used in LEAP</vt:lpstr>
      <vt:lpstr>Expressions</vt:lpstr>
      <vt:lpstr>Expression Examples</vt:lpstr>
      <vt:lpstr>Key Assumptions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Stuffage..</dc:title>
  <dc:creator>Charlie</dc:creator>
  <cp:lastModifiedBy>Adrian Stone</cp:lastModifiedBy>
  <cp:revision>349</cp:revision>
  <dcterms:created xsi:type="dcterms:W3CDTF">2007-04-16T21:41:30Z</dcterms:created>
  <dcterms:modified xsi:type="dcterms:W3CDTF">2016-11-09T07:30:54Z</dcterms:modified>
</cp:coreProperties>
</file>