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9" r:id="rId3"/>
    <p:sldId id="258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88" r:id="rId15"/>
    <p:sldId id="273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74" r:id="rId34"/>
    <p:sldId id="276" r:id="rId35"/>
    <p:sldId id="277" r:id="rId36"/>
    <p:sldId id="27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59382-5924-49BD-887A-FF8B87983AEE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2BC0D-3A62-4E37-82AF-69E99DBF72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03377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97514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07528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30326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05340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92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90870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97436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0551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299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38857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0326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3C547-90DA-4B06-8BD7-C493A915CB13}" type="datetimeFigureOut">
              <a:rPr lang="en-ZA" smtClean="0"/>
              <a:t>2016/10/15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6E48F-54A4-4E1B-A4A6-0948ED60298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69685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73237"/>
          </a:xfrm>
        </p:spPr>
        <p:txBody>
          <a:bodyPr/>
          <a:lstStyle/>
          <a:p>
            <a:r>
              <a:rPr lang="en-US" dirty="0" smtClean="0"/>
              <a:t>Cities and Energy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61855"/>
            <a:ext cx="9144000" cy="1413163"/>
          </a:xfrm>
        </p:spPr>
        <p:txBody>
          <a:bodyPr/>
          <a:lstStyle/>
          <a:p>
            <a:r>
              <a:rPr lang="en-US" dirty="0" smtClean="0"/>
              <a:t>Zanie Cilliers</a:t>
            </a:r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117" y="4475018"/>
            <a:ext cx="2761765" cy="126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8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30923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573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0677"/>
            <a:ext cx="10190871" cy="1322363"/>
          </a:xfrm>
        </p:spPr>
        <p:txBody>
          <a:bodyPr/>
          <a:lstStyle/>
          <a:p>
            <a:r>
              <a:rPr lang="en-US" dirty="0" smtClean="0"/>
              <a:t>Energy demand in the residential sector</a:t>
            </a:r>
            <a:endParaRPr lang="en-ZA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071" y="344658"/>
            <a:ext cx="997476" cy="11183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40" y="2099592"/>
            <a:ext cx="6864528" cy="41425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9668" y="2099592"/>
            <a:ext cx="5272332" cy="414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17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4745"/>
            <a:ext cx="10515600" cy="1129535"/>
          </a:xfrm>
        </p:spPr>
        <p:txBody>
          <a:bodyPr/>
          <a:lstStyle/>
          <a:p>
            <a:r>
              <a:rPr lang="en-US" dirty="0" smtClean="0"/>
              <a:t>Business as Usual</a:t>
            </a:r>
            <a:endParaRPr lang="en-ZA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524" y="5739618"/>
            <a:ext cx="997476" cy="1118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284280"/>
            <a:ext cx="9017391" cy="542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76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4745"/>
            <a:ext cx="10515600" cy="1129535"/>
          </a:xfrm>
        </p:spPr>
        <p:txBody>
          <a:bodyPr/>
          <a:lstStyle/>
          <a:p>
            <a:r>
              <a:rPr lang="en-US" dirty="0" smtClean="0"/>
              <a:t>Business as Usual</a:t>
            </a:r>
            <a:endParaRPr lang="en-ZA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524" y="5739618"/>
            <a:ext cx="997476" cy="11183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192235"/>
            <a:ext cx="9149862" cy="549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11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6768" y="154745"/>
            <a:ext cx="9947031" cy="1129535"/>
          </a:xfrm>
        </p:spPr>
        <p:txBody>
          <a:bodyPr/>
          <a:lstStyle/>
          <a:p>
            <a:r>
              <a:rPr lang="en-US" dirty="0" smtClean="0"/>
              <a:t>City characteristics</a:t>
            </a:r>
            <a:endParaRPr lang="en-ZA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9" y="0"/>
            <a:ext cx="997476" cy="1118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59" y="1688646"/>
            <a:ext cx="6118437" cy="44968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9098" y="3550351"/>
            <a:ext cx="4602901" cy="3307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9099" y="0"/>
            <a:ext cx="4602902" cy="348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5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Energy data/modelling influencing policy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1741829"/>
          </a:xfrm>
        </p:spPr>
        <p:txBody>
          <a:bodyPr/>
          <a:lstStyle/>
          <a:p>
            <a:r>
              <a:rPr lang="en-ZA" dirty="0" smtClean="0"/>
              <a:t>State of Energy reports</a:t>
            </a:r>
          </a:p>
          <a:p>
            <a:r>
              <a:rPr lang="en-ZA" dirty="0" smtClean="0"/>
              <a:t>Energy Strategies</a:t>
            </a:r>
          </a:p>
          <a:p>
            <a:r>
              <a:rPr lang="en-ZA" dirty="0" smtClean="0"/>
              <a:t>Energy Futures reports</a:t>
            </a: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524" y="5739618"/>
            <a:ext cx="997476" cy="1118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432517"/>
            <a:ext cx="7934325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21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data/modelling influencing policy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22695"/>
            <a:ext cx="10515600" cy="3954268"/>
          </a:xfrm>
        </p:spPr>
        <p:txBody>
          <a:bodyPr/>
          <a:lstStyle/>
          <a:p>
            <a:pPr marL="0" indent="0">
              <a:buNone/>
            </a:pPr>
            <a:r>
              <a:rPr lang="en-ZA" dirty="0" smtClean="0"/>
              <a:t>Cape Town’s Energy and Climate Change Action Plan</a:t>
            </a: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524" y="5739618"/>
            <a:ext cx="997476" cy="111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16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9"/>
          <a:stretch/>
        </p:blipFill>
        <p:spPr bwMode="auto">
          <a:xfrm>
            <a:off x="1701422" y="136478"/>
            <a:ext cx="8857396" cy="649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10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4276"/>
            <a:ext cx="9153899" cy="488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8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874719"/>
            <a:ext cx="8229600" cy="445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547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871" y="0"/>
            <a:ext cx="1031425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8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338" y="754561"/>
            <a:ext cx="8169325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966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846552"/>
            <a:ext cx="8229600" cy="453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179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546" y="124130"/>
            <a:ext cx="8475260" cy="575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849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290" y="877390"/>
            <a:ext cx="808742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496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673" y="650772"/>
            <a:ext cx="8057105" cy="468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40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16" y="663959"/>
            <a:ext cx="8736798" cy="488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733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398" y="194848"/>
            <a:ext cx="8991124" cy="5686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69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787" y="218365"/>
            <a:ext cx="8310780" cy="566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0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559" y="163684"/>
            <a:ext cx="8011235" cy="5718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58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389" y="586855"/>
            <a:ext cx="8974824" cy="5294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92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450" y="2054699"/>
            <a:ext cx="4771604" cy="3757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2850" y="1"/>
            <a:ext cx="3526302" cy="101287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Why Cities?</a:t>
            </a:r>
            <a:endParaRPr lang="en-Z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4332850" cy="34178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40115"/>
            <a:ext cx="4332850" cy="34178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9152" y="0"/>
            <a:ext cx="4332848" cy="34178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9153" y="3446071"/>
            <a:ext cx="4332848" cy="341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28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44000" cy="581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97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133" y="696036"/>
            <a:ext cx="8940742" cy="4908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98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996286"/>
            <a:ext cx="9157381" cy="4092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179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6949"/>
            <a:ext cx="10515600" cy="1153549"/>
          </a:xfrm>
        </p:spPr>
        <p:txBody>
          <a:bodyPr/>
          <a:lstStyle/>
          <a:p>
            <a:r>
              <a:rPr lang="en-ZA" dirty="0" smtClean="0"/>
              <a:t>Data sources/challenges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8972"/>
            <a:ext cx="10515600" cy="5233182"/>
          </a:xfrm>
        </p:spPr>
        <p:txBody>
          <a:bodyPr>
            <a:normAutofit/>
          </a:bodyPr>
          <a:lstStyle/>
          <a:p>
            <a:r>
              <a:rPr lang="en-ZA" dirty="0" smtClean="0"/>
              <a:t>Electricity: municipality and Eskom</a:t>
            </a:r>
          </a:p>
          <a:p>
            <a:pPr lvl="1"/>
            <a:r>
              <a:rPr lang="en-ZA" dirty="0" smtClean="0"/>
              <a:t>Boundaries: municipal vs. Eskom Technical Service Areas</a:t>
            </a:r>
          </a:p>
          <a:p>
            <a:pPr lvl="1"/>
            <a:r>
              <a:rPr lang="en-ZA" dirty="0" smtClean="0"/>
              <a:t>Non-disclosure agreement (NDA)</a:t>
            </a:r>
          </a:p>
          <a:p>
            <a:r>
              <a:rPr lang="en-ZA" dirty="0" smtClean="0"/>
              <a:t>Liquid fuel: Department of Energy</a:t>
            </a:r>
          </a:p>
          <a:p>
            <a:pPr lvl="1"/>
            <a:r>
              <a:rPr lang="en-ZA" dirty="0" smtClean="0"/>
              <a:t>Boundaries: magisterial vs. municipal</a:t>
            </a:r>
          </a:p>
          <a:p>
            <a:pPr lvl="1"/>
            <a:r>
              <a:rPr lang="en-ZA" dirty="0" smtClean="0"/>
              <a:t>Sector allocation (trade category requires NDA)</a:t>
            </a:r>
          </a:p>
          <a:p>
            <a:pPr lvl="1"/>
            <a:r>
              <a:rPr lang="en-ZA" dirty="0" smtClean="0"/>
              <a:t>Not all data available, e.g. airports, Caltex</a:t>
            </a:r>
          </a:p>
          <a:p>
            <a:pPr lvl="1"/>
            <a:r>
              <a:rPr lang="en-ZA" dirty="0" smtClean="0"/>
              <a:t>Strange figures… (Energy Balance vs. liquid fuel sales)</a:t>
            </a:r>
          </a:p>
          <a:p>
            <a:r>
              <a:rPr lang="en-ZA" dirty="0" smtClean="0"/>
              <a:t>Coal: municipality (Air Quality), major suppliers and/or users</a:t>
            </a:r>
          </a:p>
          <a:p>
            <a:pPr lvl="1"/>
            <a:r>
              <a:rPr lang="en-ZA" dirty="0" smtClean="0"/>
              <a:t>The Holy Grail…</a:t>
            </a: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524" y="5739618"/>
            <a:ext cx="997476" cy="111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99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77440"/>
            <a:ext cx="10515600" cy="3799522"/>
          </a:xfrm>
        </p:spPr>
        <p:txBody>
          <a:bodyPr/>
          <a:lstStyle/>
          <a:p>
            <a:r>
              <a:rPr lang="en-ZA" dirty="0" smtClean="0"/>
              <a:t>Free</a:t>
            </a:r>
          </a:p>
          <a:p>
            <a:r>
              <a:rPr lang="en-ZA" dirty="0" smtClean="0"/>
              <a:t>Flexible</a:t>
            </a:r>
          </a:p>
          <a:p>
            <a:r>
              <a:rPr lang="en-ZA" dirty="0" smtClean="0"/>
              <a:t>Transparent</a:t>
            </a:r>
          </a:p>
          <a:p>
            <a:r>
              <a:rPr lang="en-ZA" dirty="0" smtClean="0"/>
              <a:t>Responsive support (online forum, e-mail)</a:t>
            </a:r>
          </a:p>
          <a:p>
            <a:r>
              <a:rPr lang="en-ZA" dirty="0" smtClean="0"/>
              <a:t>User-friendly</a:t>
            </a:r>
          </a:p>
          <a:p>
            <a:r>
              <a:rPr lang="en-ZA" dirty="0" smtClean="0"/>
              <a:t>Training materials</a:t>
            </a: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524" y="5739618"/>
            <a:ext cx="997476" cy="1118382"/>
          </a:xfrm>
          <a:prstGeom prst="rect">
            <a:avLst/>
          </a:prstGeom>
        </p:spPr>
      </p:pic>
      <p:pic>
        <p:nvPicPr>
          <p:cNvPr id="5" name="Picture 11" descr="LE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4801"/>
            <a:ext cx="4267200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969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139" y="365125"/>
            <a:ext cx="10851661" cy="1325563"/>
          </a:xfrm>
        </p:spPr>
        <p:txBody>
          <a:bodyPr/>
          <a:lstStyle/>
          <a:p>
            <a:r>
              <a:rPr lang="en-US" dirty="0" smtClean="0"/>
              <a:t>Robust outputs</a:t>
            </a:r>
            <a:endParaRPr lang="en-ZA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524" y="0"/>
            <a:ext cx="997476" cy="1118382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348542"/>
              </p:ext>
            </p:extLst>
          </p:nvPr>
        </p:nvGraphicFramePr>
        <p:xfrm>
          <a:off x="502139" y="1690687"/>
          <a:ext cx="11297139" cy="4822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6784"/>
                <a:gridCol w="1863969"/>
                <a:gridCol w="1846386"/>
              </a:tblGrid>
              <a:tr h="964426">
                <a:tc>
                  <a:txBody>
                    <a:bodyPr/>
                    <a:lstStyle/>
                    <a:p>
                      <a:endParaRPr lang="en-ZA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Cape Town (LEAP)</a:t>
                      </a:r>
                      <a:endParaRPr lang="en-ZA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Western Cape (Excel)</a:t>
                      </a:r>
                      <a:endParaRPr lang="en-ZA" sz="2200" dirty="0"/>
                    </a:p>
                  </a:txBody>
                  <a:tcPr/>
                </a:tc>
              </a:tr>
              <a:tr h="964426"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Business as Usual: average annual energy demand growth until 2040</a:t>
                      </a:r>
                      <a:endParaRPr lang="en-ZA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2.8%</a:t>
                      </a:r>
                      <a:endParaRPr lang="en-ZA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2.5%</a:t>
                      </a:r>
                      <a:endParaRPr lang="en-ZA" sz="2200" dirty="0"/>
                    </a:p>
                  </a:txBody>
                  <a:tcPr/>
                </a:tc>
              </a:tr>
              <a:tr h="964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200" dirty="0" smtClean="0"/>
                        <a:t>Business as Usual: average annual emissions growth until 2040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2.5%</a:t>
                      </a:r>
                      <a:endParaRPr lang="en-ZA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2.3%</a:t>
                      </a:r>
                      <a:endParaRPr lang="en-ZA" sz="2200" dirty="0"/>
                    </a:p>
                  </a:txBody>
                  <a:tcPr/>
                </a:tc>
              </a:tr>
              <a:tr h="964426"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Energy Efficiency and Renewable Energy: average annual energy demand growth until 2040</a:t>
                      </a:r>
                      <a:endParaRPr lang="en-ZA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1.6%</a:t>
                      </a:r>
                      <a:endParaRPr lang="en-ZA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1.3%</a:t>
                      </a:r>
                      <a:endParaRPr lang="en-ZA" sz="2200" dirty="0"/>
                    </a:p>
                  </a:txBody>
                  <a:tcPr/>
                </a:tc>
              </a:tr>
              <a:tr h="964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200" dirty="0" smtClean="0"/>
                        <a:t>Energy Efficiency and Renewable Energy: average annual emissions growth until 2040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0.7%</a:t>
                      </a:r>
                      <a:endParaRPr lang="en-ZA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200" dirty="0" smtClean="0"/>
                        <a:t>0.9%</a:t>
                      </a:r>
                      <a:endParaRPr lang="en-ZA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37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62284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ZA" dirty="0"/>
          </a:p>
        </p:txBody>
      </p:sp>
      <p:pic>
        <p:nvPicPr>
          <p:cNvPr id="3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524" y="5739618"/>
            <a:ext cx="997476" cy="111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6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44588"/>
          </a:xfrm>
        </p:spPr>
        <p:txBody>
          <a:bodyPr/>
          <a:lstStyle/>
          <a:p>
            <a:r>
              <a:rPr lang="en-ZA" dirty="0" smtClean="0"/>
              <a:t>How can municipalities influence energy use?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286" y="1144587"/>
            <a:ext cx="7076049" cy="5713413"/>
          </a:xfrm>
        </p:spPr>
        <p:txBody>
          <a:bodyPr>
            <a:normAutofit fontScale="85000" lnSpcReduction="20000"/>
          </a:bodyPr>
          <a:lstStyle/>
          <a:p>
            <a:r>
              <a:rPr lang="en-ZA" dirty="0" smtClean="0"/>
              <a:t>Building regulations</a:t>
            </a:r>
          </a:p>
          <a:p>
            <a:r>
              <a:rPr lang="en-ZA" dirty="0" smtClean="0"/>
              <a:t>By-laws, standards, codes</a:t>
            </a:r>
          </a:p>
          <a:p>
            <a:r>
              <a:rPr lang="en-ZA" dirty="0" smtClean="0"/>
              <a:t>Urban layout</a:t>
            </a:r>
          </a:p>
          <a:p>
            <a:r>
              <a:rPr lang="en-ZA" dirty="0" smtClean="0"/>
              <a:t>Transport planning (parking requirements, BRT, etc.)</a:t>
            </a:r>
          </a:p>
          <a:p>
            <a:r>
              <a:rPr lang="en-ZA" dirty="0" smtClean="0"/>
              <a:t>Electricity </a:t>
            </a:r>
            <a:r>
              <a:rPr lang="en-ZA" dirty="0" smtClean="0"/>
              <a:t>distribution</a:t>
            </a:r>
          </a:p>
          <a:p>
            <a:r>
              <a:rPr lang="en-ZA" dirty="0" smtClean="0"/>
              <a:t>Electricity </a:t>
            </a:r>
            <a:r>
              <a:rPr lang="en-ZA" dirty="0" smtClean="0"/>
              <a:t>generation </a:t>
            </a:r>
            <a:r>
              <a:rPr lang="en-ZA" dirty="0" smtClean="0"/>
              <a:t>(potential)</a:t>
            </a:r>
          </a:p>
          <a:p>
            <a:r>
              <a:rPr lang="en-ZA" dirty="0" smtClean="0"/>
              <a:t>Electrification / energy service provision (SWHs, etc.)</a:t>
            </a:r>
          </a:p>
          <a:p>
            <a:r>
              <a:rPr lang="en-ZA" dirty="0" smtClean="0"/>
              <a:t>Embedded renewable energy generation</a:t>
            </a:r>
          </a:p>
          <a:p>
            <a:r>
              <a:rPr lang="en-ZA" dirty="0" smtClean="0"/>
              <a:t>Procurement policies</a:t>
            </a:r>
          </a:p>
          <a:p>
            <a:r>
              <a:rPr lang="en-ZA" dirty="0" smtClean="0"/>
              <a:t>Budget allocations</a:t>
            </a:r>
          </a:p>
          <a:p>
            <a:r>
              <a:rPr lang="en-ZA" dirty="0" smtClean="0"/>
              <a:t>Air Quality control measures</a:t>
            </a:r>
          </a:p>
          <a:p>
            <a:r>
              <a:rPr lang="en-ZA" dirty="0" smtClean="0"/>
              <a:t>Awareness (energy efficiency behaviour campaigns, forums)</a:t>
            </a:r>
          </a:p>
          <a:p>
            <a:r>
              <a:rPr lang="en-ZA" dirty="0" smtClean="0"/>
              <a:t>Lead by example (city facilities, rental units, etc.)</a:t>
            </a:r>
          </a:p>
          <a:p>
            <a:r>
              <a:rPr lang="en-ZA" dirty="0" smtClean="0"/>
              <a:t>Many more…</a:t>
            </a:r>
            <a:endParaRPr lang="en-ZA" dirty="0"/>
          </a:p>
        </p:txBody>
      </p:sp>
      <p:pic>
        <p:nvPicPr>
          <p:cNvPr id="5" name="Picture 2" descr="C:\Users\User\Desktop\Cities Network Meeting 2009\Web\_MG_6134-Ed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573" y="1020724"/>
            <a:ext cx="4363427" cy="2902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1" descr="_MG_6735-Ed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573" y="3947701"/>
            <a:ext cx="4363427" cy="291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42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Urban data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ZA" dirty="0" smtClean="0"/>
              <a:t>What does the data tell you?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What do you think are the priority areas/issues highlighted by the data?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What do you think municipalities can do/influence?</a:t>
            </a:r>
            <a:endParaRPr lang="en-ZA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524" y="5739618"/>
            <a:ext cx="997476" cy="111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39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0677"/>
            <a:ext cx="10190871" cy="1322363"/>
          </a:xfrm>
        </p:spPr>
        <p:txBody>
          <a:bodyPr/>
          <a:lstStyle/>
          <a:p>
            <a:r>
              <a:rPr lang="en-US" dirty="0" smtClean="0"/>
              <a:t>Energy demand and emissions by sector</a:t>
            </a:r>
            <a:endParaRPr lang="en-ZA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071" y="344658"/>
            <a:ext cx="997476" cy="1118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746" y="2103145"/>
            <a:ext cx="5795889" cy="4571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590" y="2103145"/>
            <a:ext cx="5809957" cy="457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24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0677"/>
            <a:ext cx="10190871" cy="1322363"/>
          </a:xfrm>
        </p:spPr>
        <p:txBody>
          <a:bodyPr/>
          <a:lstStyle/>
          <a:p>
            <a:r>
              <a:rPr lang="en-US" dirty="0" smtClean="0"/>
              <a:t>Energy demand and emissions by fuel</a:t>
            </a:r>
            <a:endParaRPr lang="en-ZA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071" y="344658"/>
            <a:ext cx="997476" cy="11183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78" y="2103145"/>
            <a:ext cx="5809957" cy="45750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1873" y="2103145"/>
            <a:ext cx="5799836" cy="457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3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0677"/>
            <a:ext cx="10190871" cy="1322363"/>
          </a:xfrm>
        </p:spPr>
        <p:txBody>
          <a:bodyPr/>
          <a:lstStyle/>
          <a:p>
            <a:r>
              <a:rPr lang="en-US" dirty="0" smtClean="0"/>
              <a:t>Energy demand in the transport sector</a:t>
            </a:r>
            <a:endParaRPr lang="en-ZA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071" y="344658"/>
            <a:ext cx="997476" cy="1118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78" y="2103145"/>
            <a:ext cx="5809957" cy="45750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6961" y="2103145"/>
            <a:ext cx="5809957" cy="457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92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0677"/>
            <a:ext cx="10190871" cy="1322363"/>
          </a:xfrm>
        </p:spPr>
        <p:txBody>
          <a:bodyPr/>
          <a:lstStyle/>
          <a:p>
            <a:r>
              <a:rPr lang="en-US" dirty="0" smtClean="0"/>
              <a:t>Energy demand vs. passenger-km in the passenger transport sector</a:t>
            </a:r>
            <a:endParaRPr lang="en-ZA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071" y="344658"/>
            <a:ext cx="997476" cy="11183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78" y="2103145"/>
            <a:ext cx="5809957" cy="45750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8826" y="2103145"/>
            <a:ext cx="5809957" cy="457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41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354</Words>
  <Application>Microsoft Office PowerPoint</Application>
  <PresentationFormat>Widescreen</PresentationFormat>
  <Paragraphs>69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Office Theme</vt:lpstr>
      <vt:lpstr>Cities and Energy</vt:lpstr>
      <vt:lpstr>PowerPoint Presentation</vt:lpstr>
      <vt:lpstr>Why Cities?</vt:lpstr>
      <vt:lpstr>How can municipalities influence energy use?</vt:lpstr>
      <vt:lpstr>Exercise: Urban data</vt:lpstr>
      <vt:lpstr>Energy demand and emissions by sector</vt:lpstr>
      <vt:lpstr>Energy demand and emissions by fuel</vt:lpstr>
      <vt:lpstr>Energy demand in the transport sector</vt:lpstr>
      <vt:lpstr>Energy demand vs. passenger-km in the passenger transport sector</vt:lpstr>
      <vt:lpstr>PowerPoint Presentation</vt:lpstr>
      <vt:lpstr>Energy demand in the residential sector</vt:lpstr>
      <vt:lpstr>Business as Usual</vt:lpstr>
      <vt:lpstr>Business as Usual</vt:lpstr>
      <vt:lpstr>City characteristics</vt:lpstr>
      <vt:lpstr>Energy data/modelling influencing policy</vt:lpstr>
      <vt:lpstr>Energy data/modelling influencing policy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sources/challenges</vt:lpstr>
      <vt:lpstr>PowerPoint Presentation</vt:lpstr>
      <vt:lpstr>Robust outputs</vt:lpstr>
      <vt:lpstr>Thank you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Cities and Energy</dc:title>
  <dc:creator>Zanie  Cilliers</dc:creator>
  <cp:lastModifiedBy>Zanie  Cilliers</cp:lastModifiedBy>
  <cp:revision>32</cp:revision>
  <dcterms:created xsi:type="dcterms:W3CDTF">2016-09-26T09:28:58Z</dcterms:created>
  <dcterms:modified xsi:type="dcterms:W3CDTF">2016-10-15T15:56:12Z</dcterms:modified>
</cp:coreProperties>
</file>