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8" r:id="rId15"/>
    <p:sldId id="273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74" r:id="rId34"/>
    <p:sldId id="276" r:id="rId35"/>
    <p:sldId id="277" r:id="rId36"/>
    <p:sldId id="27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59382-5924-49BD-887A-FF8B87983AEE}" type="datetimeFigureOut">
              <a:rPr lang="en-ZA" smtClean="0"/>
              <a:t>2016/10/15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2BC0D-3A62-4E37-82AF-69E99DBF72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337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C547-90DA-4B06-8BD7-C493A915CB13}" type="datetimeFigureOut">
              <a:rPr lang="en-ZA" smtClean="0"/>
              <a:t>2016/10/15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E48F-54A4-4E1B-A4A6-0948ED6029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751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C547-90DA-4B06-8BD7-C493A915CB13}" type="datetimeFigureOut">
              <a:rPr lang="en-ZA" smtClean="0"/>
              <a:t>2016/10/15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E48F-54A4-4E1B-A4A6-0948ED6029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752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C547-90DA-4B06-8BD7-C493A915CB13}" type="datetimeFigureOut">
              <a:rPr lang="en-ZA" smtClean="0"/>
              <a:t>2016/10/15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E48F-54A4-4E1B-A4A6-0948ED6029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032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C547-90DA-4B06-8BD7-C493A915CB13}" type="datetimeFigureOut">
              <a:rPr lang="en-ZA" smtClean="0"/>
              <a:t>2016/10/15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E48F-54A4-4E1B-A4A6-0948ED6029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5340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C547-90DA-4B06-8BD7-C493A915CB13}" type="datetimeFigureOut">
              <a:rPr lang="en-ZA" smtClean="0"/>
              <a:t>2016/10/15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E48F-54A4-4E1B-A4A6-0948ED6029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2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C547-90DA-4B06-8BD7-C493A915CB13}" type="datetimeFigureOut">
              <a:rPr lang="en-ZA" smtClean="0"/>
              <a:t>2016/10/15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E48F-54A4-4E1B-A4A6-0948ED6029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087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C547-90DA-4B06-8BD7-C493A915CB13}" type="datetimeFigureOut">
              <a:rPr lang="en-ZA" smtClean="0"/>
              <a:t>2016/10/15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E48F-54A4-4E1B-A4A6-0948ED6029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743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C547-90DA-4B06-8BD7-C493A915CB13}" type="datetimeFigureOut">
              <a:rPr lang="en-ZA" smtClean="0"/>
              <a:t>2016/10/15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E48F-54A4-4E1B-A4A6-0948ED6029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055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C547-90DA-4B06-8BD7-C493A915CB13}" type="datetimeFigureOut">
              <a:rPr lang="en-ZA" smtClean="0"/>
              <a:t>2016/10/15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E48F-54A4-4E1B-A4A6-0948ED6029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299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C547-90DA-4B06-8BD7-C493A915CB13}" type="datetimeFigureOut">
              <a:rPr lang="en-ZA" smtClean="0"/>
              <a:t>2016/10/15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E48F-54A4-4E1B-A4A6-0948ED6029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885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C547-90DA-4B06-8BD7-C493A915CB13}" type="datetimeFigureOut">
              <a:rPr lang="en-ZA" smtClean="0"/>
              <a:t>2016/10/15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E48F-54A4-4E1B-A4A6-0948ED6029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032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3C547-90DA-4B06-8BD7-C493A915CB13}" type="datetimeFigureOut">
              <a:rPr lang="en-ZA" smtClean="0"/>
              <a:t>2016/10/15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6E48F-54A4-4E1B-A4A6-0948ED6029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968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73237"/>
          </a:xfrm>
        </p:spPr>
        <p:txBody>
          <a:bodyPr/>
          <a:lstStyle/>
          <a:p>
            <a:r>
              <a:rPr lang="en-US" dirty="0" smtClean="0"/>
              <a:t>Cities and Energy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61855"/>
            <a:ext cx="9144000" cy="1413163"/>
          </a:xfrm>
        </p:spPr>
        <p:txBody>
          <a:bodyPr/>
          <a:lstStyle/>
          <a:p>
            <a:r>
              <a:rPr lang="en-US" dirty="0" smtClean="0"/>
              <a:t>Zanie Cilliers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17" y="4475018"/>
            <a:ext cx="2761765" cy="126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0923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7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77"/>
            <a:ext cx="10190871" cy="1322363"/>
          </a:xfrm>
        </p:spPr>
        <p:txBody>
          <a:bodyPr/>
          <a:lstStyle/>
          <a:p>
            <a:r>
              <a:rPr lang="en-US" dirty="0" smtClean="0"/>
              <a:t>Energy demand in the residential sector</a:t>
            </a:r>
            <a:endParaRPr lang="en-ZA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71" y="344658"/>
            <a:ext cx="997476" cy="1118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0" y="2099592"/>
            <a:ext cx="6864528" cy="4142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668" y="2099592"/>
            <a:ext cx="5272332" cy="41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745"/>
            <a:ext cx="10515600" cy="1129535"/>
          </a:xfrm>
        </p:spPr>
        <p:txBody>
          <a:bodyPr/>
          <a:lstStyle/>
          <a:p>
            <a:r>
              <a:rPr lang="en-US" dirty="0" smtClean="0"/>
              <a:t>Business as Usual</a:t>
            </a:r>
            <a:endParaRPr lang="en-ZA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24" y="5739618"/>
            <a:ext cx="997476" cy="1118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84280"/>
            <a:ext cx="9017391" cy="54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745"/>
            <a:ext cx="10515600" cy="1129535"/>
          </a:xfrm>
        </p:spPr>
        <p:txBody>
          <a:bodyPr/>
          <a:lstStyle/>
          <a:p>
            <a:r>
              <a:rPr lang="en-US" dirty="0" smtClean="0"/>
              <a:t>Business as Usual</a:t>
            </a:r>
            <a:endParaRPr lang="en-ZA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24" y="5739618"/>
            <a:ext cx="997476" cy="1118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92235"/>
            <a:ext cx="9149862" cy="54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68" y="154745"/>
            <a:ext cx="9947031" cy="1129535"/>
          </a:xfrm>
        </p:spPr>
        <p:txBody>
          <a:bodyPr/>
          <a:lstStyle/>
          <a:p>
            <a:r>
              <a:rPr lang="en-US" dirty="0" smtClean="0"/>
              <a:t>City characteristics</a:t>
            </a:r>
            <a:endParaRPr lang="en-ZA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" y="0"/>
            <a:ext cx="997476" cy="1118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59" y="1688646"/>
            <a:ext cx="6118437" cy="4496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098" y="3550351"/>
            <a:ext cx="4602901" cy="330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099" y="0"/>
            <a:ext cx="4602902" cy="34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Energy data/modelling influencing policy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741829"/>
          </a:xfrm>
        </p:spPr>
        <p:txBody>
          <a:bodyPr/>
          <a:lstStyle/>
          <a:p>
            <a:r>
              <a:rPr lang="en-ZA" dirty="0" smtClean="0"/>
              <a:t>State of Energy reports</a:t>
            </a:r>
          </a:p>
          <a:p>
            <a:r>
              <a:rPr lang="en-ZA" dirty="0" smtClean="0"/>
              <a:t>Energy Strategies</a:t>
            </a:r>
          </a:p>
          <a:p>
            <a:r>
              <a:rPr lang="en-ZA" dirty="0" smtClean="0"/>
              <a:t>Energy Futures reports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24" y="5739618"/>
            <a:ext cx="997476" cy="1118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32517"/>
            <a:ext cx="79343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data/modelling influencing policy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2695"/>
            <a:ext cx="10515600" cy="3954268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Cape Town’s Energy and Climate Change Action Plan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24" y="5739618"/>
            <a:ext cx="997476" cy="111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"/>
          <a:stretch/>
        </p:blipFill>
        <p:spPr bwMode="auto">
          <a:xfrm>
            <a:off x="1701422" y="136478"/>
            <a:ext cx="8857396" cy="649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4276"/>
            <a:ext cx="9153899" cy="488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74719"/>
            <a:ext cx="8229600" cy="445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4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71" y="0"/>
            <a:ext cx="103142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38" y="754561"/>
            <a:ext cx="81693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6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46552"/>
            <a:ext cx="8229600" cy="45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7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46" y="124130"/>
            <a:ext cx="8475260" cy="575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4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90" y="877390"/>
            <a:ext cx="808742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9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73" y="650772"/>
            <a:ext cx="8057105" cy="468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4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16" y="663959"/>
            <a:ext cx="8736798" cy="488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3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98" y="194848"/>
            <a:ext cx="8991124" cy="56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87" y="218365"/>
            <a:ext cx="8310780" cy="566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59" y="163684"/>
            <a:ext cx="8011235" cy="571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5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9" y="586855"/>
            <a:ext cx="8974824" cy="529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450" y="2054699"/>
            <a:ext cx="4771604" cy="3757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850" y="1"/>
            <a:ext cx="3526302" cy="10128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Why Cities?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332850" cy="3417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0115"/>
            <a:ext cx="4332850" cy="3417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152" y="0"/>
            <a:ext cx="4332848" cy="3417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153" y="3446071"/>
            <a:ext cx="4332848" cy="34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8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9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33" y="696036"/>
            <a:ext cx="8940742" cy="490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9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96286"/>
            <a:ext cx="9157381" cy="40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7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949"/>
            <a:ext cx="10515600" cy="1153549"/>
          </a:xfrm>
        </p:spPr>
        <p:txBody>
          <a:bodyPr/>
          <a:lstStyle/>
          <a:p>
            <a:r>
              <a:rPr lang="en-ZA" dirty="0" smtClean="0"/>
              <a:t>Data sources/challenges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8972"/>
            <a:ext cx="10515600" cy="5233182"/>
          </a:xfrm>
        </p:spPr>
        <p:txBody>
          <a:bodyPr>
            <a:normAutofit/>
          </a:bodyPr>
          <a:lstStyle/>
          <a:p>
            <a:r>
              <a:rPr lang="en-ZA" dirty="0" smtClean="0"/>
              <a:t>Electricity: municipality and Eskom</a:t>
            </a:r>
          </a:p>
          <a:p>
            <a:pPr lvl="1"/>
            <a:r>
              <a:rPr lang="en-ZA" dirty="0" smtClean="0"/>
              <a:t>Boundaries: municipal vs. Eskom Technical Service Areas</a:t>
            </a:r>
          </a:p>
          <a:p>
            <a:pPr lvl="1"/>
            <a:r>
              <a:rPr lang="en-ZA" dirty="0" smtClean="0"/>
              <a:t>Non-disclosure agreement (NDA)</a:t>
            </a:r>
          </a:p>
          <a:p>
            <a:r>
              <a:rPr lang="en-ZA" dirty="0" smtClean="0"/>
              <a:t>Liquid fuel: Department of Energy</a:t>
            </a:r>
          </a:p>
          <a:p>
            <a:pPr lvl="1"/>
            <a:r>
              <a:rPr lang="en-ZA" dirty="0" smtClean="0"/>
              <a:t>Boundaries: magisterial vs. municipal</a:t>
            </a:r>
          </a:p>
          <a:p>
            <a:pPr lvl="1"/>
            <a:r>
              <a:rPr lang="en-ZA" dirty="0" smtClean="0"/>
              <a:t>Sector allocation (trade category requires NDA)</a:t>
            </a:r>
          </a:p>
          <a:p>
            <a:pPr lvl="1"/>
            <a:r>
              <a:rPr lang="en-ZA" dirty="0" smtClean="0"/>
              <a:t>Not all data available, e.g. airports, Caltex</a:t>
            </a:r>
          </a:p>
          <a:p>
            <a:pPr lvl="1"/>
            <a:r>
              <a:rPr lang="en-ZA" dirty="0" smtClean="0"/>
              <a:t>Strange figures… (Energy Balance vs. liquid fuel sales)</a:t>
            </a:r>
          </a:p>
          <a:p>
            <a:r>
              <a:rPr lang="en-ZA" dirty="0" smtClean="0"/>
              <a:t>Coal: municipality (Air Quality), major suppliers and/or users</a:t>
            </a:r>
          </a:p>
          <a:p>
            <a:pPr lvl="1"/>
            <a:r>
              <a:rPr lang="en-ZA" dirty="0" smtClean="0"/>
              <a:t>The Holy Grail…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24" y="5739618"/>
            <a:ext cx="997476" cy="111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40"/>
            <a:ext cx="10515600" cy="3799522"/>
          </a:xfrm>
        </p:spPr>
        <p:txBody>
          <a:bodyPr/>
          <a:lstStyle/>
          <a:p>
            <a:r>
              <a:rPr lang="en-ZA" dirty="0" smtClean="0"/>
              <a:t>Free</a:t>
            </a:r>
          </a:p>
          <a:p>
            <a:r>
              <a:rPr lang="en-ZA" dirty="0" smtClean="0"/>
              <a:t>Flexible</a:t>
            </a:r>
          </a:p>
          <a:p>
            <a:r>
              <a:rPr lang="en-ZA" dirty="0" smtClean="0"/>
              <a:t>Transparent</a:t>
            </a:r>
          </a:p>
          <a:p>
            <a:r>
              <a:rPr lang="en-ZA" dirty="0" smtClean="0"/>
              <a:t>Responsive support (online forum, e-mail)</a:t>
            </a:r>
          </a:p>
          <a:p>
            <a:r>
              <a:rPr lang="en-ZA" dirty="0" smtClean="0"/>
              <a:t>User-friendly</a:t>
            </a:r>
          </a:p>
          <a:p>
            <a:r>
              <a:rPr lang="en-ZA" dirty="0" smtClean="0"/>
              <a:t>Training materials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24" y="5739618"/>
            <a:ext cx="997476" cy="1118382"/>
          </a:xfrm>
          <a:prstGeom prst="rect">
            <a:avLst/>
          </a:prstGeom>
        </p:spPr>
      </p:pic>
      <p:pic>
        <p:nvPicPr>
          <p:cNvPr id="5" name="Picture 11" descr="LE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801"/>
            <a:ext cx="42672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6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39" y="365125"/>
            <a:ext cx="10851661" cy="1325563"/>
          </a:xfrm>
        </p:spPr>
        <p:txBody>
          <a:bodyPr/>
          <a:lstStyle/>
          <a:p>
            <a:r>
              <a:rPr lang="en-US" dirty="0" smtClean="0"/>
              <a:t>Robust outputs</a:t>
            </a:r>
            <a:endParaRPr lang="en-ZA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24" y="0"/>
            <a:ext cx="997476" cy="111838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348542"/>
              </p:ext>
            </p:extLst>
          </p:nvPr>
        </p:nvGraphicFramePr>
        <p:xfrm>
          <a:off x="502139" y="1690687"/>
          <a:ext cx="11297139" cy="482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6784"/>
                <a:gridCol w="1863969"/>
                <a:gridCol w="1846386"/>
              </a:tblGrid>
              <a:tr h="964426">
                <a:tc>
                  <a:txBody>
                    <a:bodyPr/>
                    <a:lstStyle/>
                    <a:p>
                      <a:endParaRPr lang="en-Z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Cape Town (LEAP)</a:t>
                      </a:r>
                      <a:endParaRPr lang="en-Z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Western Cape (Excel)</a:t>
                      </a:r>
                      <a:endParaRPr lang="en-ZA" sz="2200" dirty="0"/>
                    </a:p>
                  </a:txBody>
                  <a:tcPr/>
                </a:tc>
              </a:tr>
              <a:tr h="964426"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Business as Usual: average annual energy demand growth until 2040</a:t>
                      </a:r>
                      <a:endParaRPr lang="en-Z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2.8%</a:t>
                      </a:r>
                      <a:endParaRPr lang="en-Z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2.5%</a:t>
                      </a:r>
                      <a:endParaRPr lang="en-ZA" sz="2200" dirty="0"/>
                    </a:p>
                  </a:txBody>
                  <a:tcPr/>
                </a:tc>
              </a:tr>
              <a:tr h="964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200" dirty="0" smtClean="0"/>
                        <a:t>Business as Usual: average annual emissions growth until 2040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2.5%</a:t>
                      </a:r>
                      <a:endParaRPr lang="en-Z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2.3%</a:t>
                      </a:r>
                      <a:endParaRPr lang="en-ZA" sz="2200" dirty="0"/>
                    </a:p>
                  </a:txBody>
                  <a:tcPr/>
                </a:tc>
              </a:tr>
              <a:tr h="964426"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Energy Efficiency and Renewable Energy: average annual energy demand growth until 2040</a:t>
                      </a:r>
                      <a:endParaRPr lang="en-Z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1.6%</a:t>
                      </a:r>
                      <a:endParaRPr lang="en-Z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1.3%</a:t>
                      </a:r>
                      <a:endParaRPr lang="en-ZA" sz="2200" dirty="0"/>
                    </a:p>
                  </a:txBody>
                  <a:tcPr/>
                </a:tc>
              </a:tr>
              <a:tr h="964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200" dirty="0" smtClean="0"/>
                        <a:t>Energy Efficiency and Renewable Energy: average annual emissions growth until 2040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0.7%</a:t>
                      </a:r>
                      <a:endParaRPr lang="en-Z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0.9%</a:t>
                      </a:r>
                      <a:endParaRPr lang="en-ZA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2284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ZA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24" y="5739618"/>
            <a:ext cx="997476" cy="111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4588"/>
          </a:xfrm>
        </p:spPr>
        <p:txBody>
          <a:bodyPr/>
          <a:lstStyle/>
          <a:p>
            <a:r>
              <a:rPr lang="en-ZA" dirty="0" smtClean="0"/>
              <a:t>How can municipalities influence energy use?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1144587"/>
            <a:ext cx="7076049" cy="5713413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/>
              <a:t>Building regulations</a:t>
            </a:r>
          </a:p>
          <a:p>
            <a:r>
              <a:rPr lang="en-ZA" dirty="0" smtClean="0"/>
              <a:t>By-laws, standards, codes</a:t>
            </a:r>
          </a:p>
          <a:p>
            <a:r>
              <a:rPr lang="en-ZA" dirty="0" smtClean="0"/>
              <a:t>Urban layout</a:t>
            </a:r>
          </a:p>
          <a:p>
            <a:r>
              <a:rPr lang="en-ZA" dirty="0" smtClean="0"/>
              <a:t>Transport planning (parking requirements, BRT, etc.)</a:t>
            </a:r>
          </a:p>
          <a:p>
            <a:r>
              <a:rPr lang="en-ZA" dirty="0" smtClean="0"/>
              <a:t>Electricity </a:t>
            </a:r>
            <a:r>
              <a:rPr lang="en-ZA" dirty="0" smtClean="0"/>
              <a:t>distribution</a:t>
            </a:r>
          </a:p>
          <a:p>
            <a:r>
              <a:rPr lang="en-ZA" dirty="0" smtClean="0"/>
              <a:t>Electricity </a:t>
            </a:r>
            <a:r>
              <a:rPr lang="en-ZA" dirty="0" smtClean="0"/>
              <a:t>generation </a:t>
            </a:r>
            <a:r>
              <a:rPr lang="en-ZA" dirty="0" smtClean="0"/>
              <a:t>(potential)</a:t>
            </a:r>
          </a:p>
          <a:p>
            <a:r>
              <a:rPr lang="en-ZA" dirty="0" smtClean="0"/>
              <a:t>Electrification / energy service provision (SWHs, etc.)</a:t>
            </a:r>
          </a:p>
          <a:p>
            <a:r>
              <a:rPr lang="en-ZA" dirty="0" smtClean="0"/>
              <a:t>Embedded renewable energy generation</a:t>
            </a:r>
          </a:p>
          <a:p>
            <a:r>
              <a:rPr lang="en-ZA" dirty="0" smtClean="0"/>
              <a:t>Procurement policies</a:t>
            </a:r>
          </a:p>
          <a:p>
            <a:r>
              <a:rPr lang="en-ZA" dirty="0" smtClean="0"/>
              <a:t>Budget allocations</a:t>
            </a:r>
          </a:p>
          <a:p>
            <a:r>
              <a:rPr lang="en-ZA" dirty="0" smtClean="0"/>
              <a:t>Air Quality control measures</a:t>
            </a:r>
          </a:p>
          <a:p>
            <a:r>
              <a:rPr lang="en-ZA" dirty="0" smtClean="0"/>
              <a:t>Awareness (energy efficiency behaviour campaigns, forums)</a:t>
            </a:r>
          </a:p>
          <a:p>
            <a:r>
              <a:rPr lang="en-ZA" dirty="0" smtClean="0"/>
              <a:t>Lead by example (city facilities, rental units, etc.)</a:t>
            </a:r>
          </a:p>
          <a:p>
            <a:r>
              <a:rPr lang="en-ZA" dirty="0" smtClean="0"/>
              <a:t>Many more…</a:t>
            </a:r>
            <a:endParaRPr lang="en-ZA" dirty="0"/>
          </a:p>
        </p:txBody>
      </p:sp>
      <p:pic>
        <p:nvPicPr>
          <p:cNvPr id="5" name="Picture 2" descr="C:\Users\User\Desktop\Cities Network Meeting 2009\Web\_MG_6134-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73" y="1020724"/>
            <a:ext cx="4363427" cy="290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" descr="_MG_6735-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73" y="3947701"/>
            <a:ext cx="4363427" cy="291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4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Urban data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ZA" dirty="0" smtClean="0"/>
              <a:t>What does the data tell you?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What do you think are the priority areas/issues highlighted by the data?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What do you think municipalities can do/influence?</a:t>
            </a:r>
            <a:endParaRPr lang="en-ZA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24" y="5739618"/>
            <a:ext cx="997476" cy="111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77"/>
            <a:ext cx="10190871" cy="1322363"/>
          </a:xfrm>
        </p:spPr>
        <p:txBody>
          <a:bodyPr/>
          <a:lstStyle/>
          <a:p>
            <a:r>
              <a:rPr lang="en-US" dirty="0" smtClean="0"/>
              <a:t>Energy demand and emissions by sector</a:t>
            </a:r>
            <a:endParaRPr lang="en-ZA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71" y="344658"/>
            <a:ext cx="997476" cy="1118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46" y="2103145"/>
            <a:ext cx="5795889" cy="457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590" y="2103145"/>
            <a:ext cx="5809957" cy="45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77"/>
            <a:ext cx="10190871" cy="1322363"/>
          </a:xfrm>
        </p:spPr>
        <p:txBody>
          <a:bodyPr/>
          <a:lstStyle/>
          <a:p>
            <a:r>
              <a:rPr lang="en-US" dirty="0" smtClean="0"/>
              <a:t>Energy demand and emissions by fuel</a:t>
            </a:r>
            <a:endParaRPr lang="en-ZA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71" y="344658"/>
            <a:ext cx="997476" cy="1118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8" y="2103145"/>
            <a:ext cx="5809957" cy="4575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873" y="2103145"/>
            <a:ext cx="5799836" cy="45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77"/>
            <a:ext cx="10190871" cy="1322363"/>
          </a:xfrm>
        </p:spPr>
        <p:txBody>
          <a:bodyPr/>
          <a:lstStyle/>
          <a:p>
            <a:r>
              <a:rPr lang="en-US" dirty="0" smtClean="0"/>
              <a:t>Energy demand in the transport sector</a:t>
            </a:r>
            <a:endParaRPr lang="en-ZA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71" y="344658"/>
            <a:ext cx="997476" cy="1118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8" y="2103145"/>
            <a:ext cx="5809957" cy="4575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961" y="2103145"/>
            <a:ext cx="5809957" cy="45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77"/>
            <a:ext cx="10190871" cy="1322363"/>
          </a:xfrm>
        </p:spPr>
        <p:txBody>
          <a:bodyPr/>
          <a:lstStyle/>
          <a:p>
            <a:r>
              <a:rPr lang="en-US" dirty="0" smtClean="0"/>
              <a:t>Energy demand vs. passenger-km in the passenger transport sector</a:t>
            </a:r>
            <a:endParaRPr lang="en-ZA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71" y="344658"/>
            <a:ext cx="997476" cy="1118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8" y="2103145"/>
            <a:ext cx="5809957" cy="4575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26" y="2103145"/>
            <a:ext cx="5809957" cy="45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354</Words>
  <Application>Microsoft Office PowerPoint</Application>
  <PresentationFormat>Widescreen</PresentationFormat>
  <Paragraphs>69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Cities and Energy</vt:lpstr>
      <vt:lpstr>PowerPoint Presentation</vt:lpstr>
      <vt:lpstr>Why Cities?</vt:lpstr>
      <vt:lpstr>How can municipalities influence energy use?</vt:lpstr>
      <vt:lpstr>Exercise: Urban data</vt:lpstr>
      <vt:lpstr>Energy demand and emissions by sector</vt:lpstr>
      <vt:lpstr>Energy demand and emissions by fuel</vt:lpstr>
      <vt:lpstr>Energy demand in the transport sector</vt:lpstr>
      <vt:lpstr>Energy demand vs. passenger-km in the passenger transport sector</vt:lpstr>
      <vt:lpstr>PowerPoint Presentation</vt:lpstr>
      <vt:lpstr>Energy demand in the residential sector</vt:lpstr>
      <vt:lpstr>Business as Usual</vt:lpstr>
      <vt:lpstr>Business as Usual</vt:lpstr>
      <vt:lpstr>City characteristics</vt:lpstr>
      <vt:lpstr>Energy data/modelling influencing policy</vt:lpstr>
      <vt:lpstr>Energy data/modelling influencing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sources/challenges</vt:lpstr>
      <vt:lpstr>PowerPoint Presentation</vt:lpstr>
      <vt:lpstr>Robust outputs</vt:lpstr>
      <vt:lpstr>Thank you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Cities and Energy</dc:title>
  <dc:creator>Zanie  Cilliers</dc:creator>
  <cp:lastModifiedBy>Zanie  Cilliers</cp:lastModifiedBy>
  <cp:revision>32</cp:revision>
  <dcterms:created xsi:type="dcterms:W3CDTF">2016-09-26T09:28:58Z</dcterms:created>
  <dcterms:modified xsi:type="dcterms:W3CDTF">2016-10-15T15:56:12Z</dcterms:modified>
</cp:coreProperties>
</file>