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668" r:id="rId6"/>
    <p:sldId id="693" r:id="rId7"/>
    <p:sldId id="708" r:id="rId8"/>
    <p:sldId id="713" r:id="rId9"/>
    <p:sldId id="709" r:id="rId10"/>
    <p:sldId id="694" r:id="rId11"/>
    <p:sldId id="740" r:id="rId12"/>
    <p:sldId id="741" r:id="rId13"/>
    <p:sldId id="697" r:id="rId14"/>
    <p:sldId id="665" r:id="rId15"/>
    <p:sldId id="640" r:id="rId16"/>
    <p:sldId id="703" r:id="rId17"/>
    <p:sldId id="724" r:id="rId18"/>
    <p:sldId id="702" r:id="rId19"/>
    <p:sldId id="658" r:id="rId20"/>
    <p:sldId id="701" r:id="rId21"/>
    <p:sldId id="739" r:id="rId22"/>
    <p:sldId id="726" r:id="rId23"/>
    <p:sldId id="728" r:id="rId24"/>
    <p:sldId id="743" r:id="rId25"/>
    <p:sldId id="742" r:id="rId26"/>
    <p:sldId id="718" r:id="rId27"/>
    <p:sldId id="711" r:id="rId28"/>
    <p:sldId id="732" r:id="rId29"/>
    <p:sldId id="593" r:id="rId30"/>
  </p:sldIdLst>
  <p:sldSz cx="9144000" cy="6858000" type="screen4x3"/>
  <p:notesSz cx="6883400" cy="9906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non Bowers" initials="VB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A6A4A6"/>
    <a:srgbClr val="898689"/>
    <a:srgbClr val="0098C5"/>
    <a:srgbClr val="BACF00"/>
    <a:srgbClr val="AF1779"/>
    <a:srgbClr val="585759"/>
    <a:srgbClr val="50280F"/>
    <a:srgbClr val="010C1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870" autoAdjust="0"/>
  </p:normalViewPr>
  <p:slideViewPr>
    <p:cSldViewPr snapToGrid="0" snapToObjects="1">
      <p:cViewPr varScale="1">
        <p:scale>
          <a:sx n="115" d="100"/>
          <a:sy n="115" d="100"/>
        </p:scale>
        <p:origin x="1476" y="114"/>
      </p:cViewPr>
      <p:guideLst>
        <p:guide orient="horz" pos="2159"/>
        <p:guide pos="2882"/>
      </p:guideLst>
    </p:cSldViewPr>
  </p:slideViewPr>
  <p:outlineViewPr>
    <p:cViewPr>
      <p:scale>
        <a:sx n="33" d="100"/>
        <a:sy n="33" d="100"/>
      </p:scale>
      <p:origin x="12" y="22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 snapToObjects="1">
      <p:cViewPr varScale="1">
        <p:scale>
          <a:sx n="76" d="100"/>
          <a:sy n="76" d="100"/>
        </p:scale>
        <p:origin x="-2142" y="-102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806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001" y="0"/>
            <a:ext cx="2982806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1819EF93-BF64-4FE1-A900-5FB2E74BD72E}" type="datetimeFigureOut">
              <a:rPr lang="en-ZA" smtClean="0"/>
              <a:pPr/>
              <a:t>2021/03/01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8981"/>
            <a:ext cx="2982806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001" y="9408981"/>
            <a:ext cx="2982806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762381A4-2686-4B2E-8B67-827B015C4DF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244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806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1" y="0"/>
            <a:ext cx="2982806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A6C136B7-2151-9849-8D65-E0859731AC3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1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82806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1" y="9408981"/>
            <a:ext cx="2982806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B470B886-B516-EE4C-86E6-93A16B5DA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3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outcomes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0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1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4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4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1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Changes to slides – 31,30,24-27, 21,18,19, 2</a:t>
            </a:r>
          </a:p>
          <a:p>
            <a:endParaRPr lang="en-ZA" dirty="0" smtClean="0"/>
          </a:p>
          <a:p>
            <a:r>
              <a:rPr lang="en-ZA" dirty="0" smtClean="0"/>
              <a:t>Open Data Ecosystem - slide</a:t>
            </a:r>
          </a:p>
          <a:p>
            <a:endParaRPr lang="en-ZA" dirty="0" smtClean="0"/>
          </a:p>
          <a:p>
            <a:r>
              <a:rPr lang="en-ZA" dirty="0" err="1" smtClean="0"/>
              <a:t>Odln</a:t>
            </a:r>
            <a:r>
              <a:rPr lang="en-ZA" dirty="0" smtClean="0"/>
              <a:t> broad lessons – slide</a:t>
            </a:r>
          </a:p>
          <a:p>
            <a:endParaRPr lang="en-ZA" dirty="0" smtClean="0"/>
          </a:p>
          <a:p>
            <a:r>
              <a:rPr lang="en-ZA" dirty="0" smtClean="0"/>
              <a:t>M&amp;E framework – key indicators</a:t>
            </a:r>
          </a:p>
          <a:p>
            <a:endParaRPr lang="en-ZA" dirty="0" smtClean="0"/>
          </a:p>
          <a:p>
            <a:r>
              <a:rPr lang="en-ZA" dirty="0" smtClean="0"/>
              <a:t>ADI -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4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A80DC0-C4D1-E849-95F1-E29CDD069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03230" y="3869215"/>
            <a:ext cx="7772400" cy="521992"/>
          </a:xfrm>
          <a:noFill/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9030" y="4530328"/>
            <a:ext cx="7086600" cy="509277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Directorate / Department Name | Date</a:t>
            </a:r>
            <a:endParaRPr lang="en-US" sz="1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9" name="Picture 8" descr="PO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3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DC4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0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62" y="3427413"/>
            <a:ext cx="9144000" cy="3430612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569491" y="4380936"/>
            <a:ext cx="600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cavenant\AppData\Local\Microsoft\Windows\Temporary Internet Files\Content.Outlook\NDPO0HNZ\POL_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" y="5884864"/>
            <a:ext cx="8727744" cy="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6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C5E9D-3875-4A14-8749-3365EFE318C2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E712-30B4-48E2-96FB-2674063C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649"/>
            <a:ext cx="8229600" cy="4609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3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2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0493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4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9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7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929"/>
            <a:ext cx="4040188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5691"/>
            <a:ext cx="4040188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25929"/>
            <a:ext cx="4041775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65691"/>
            <a:ext cx="4041775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4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649"/>
            <a:ext cx="8229600" cy="459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" y="5987814"/>
            <a:ext cx="1917627" cy="7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94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  <p:sldLayoutId id="2147483656" r:id="rId4"/>
    <p:sldLayoutId id="2147483657" r:id="rId5"/>
    <p:sldLayoutId id="2147483658" r:id="rId6"/>
    <p:sldLayoutId id="2147483659" r:id="rId7"/>
    <p:sldLayoutId id="2147483652" r:id="rId8"/>
    <p:sldLayoutId id="2147483653" r:id="rId9"/>
    <p:sldLayoutId id="2147483660" r:id="rId10"/>
    <p:sldLayoutId id="2147483663" r:id="rId11"/>
    <p:sldLayoutId id="2147483662" r:id="rId12"/>
    <p:sldLayoutId id="214748366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capetownbudgetproject.org.za/" TargetMode="External"/><Relationship Id="rId5" Type="http://schemas.openxmlformats.org/officeDocument/2006/relationships/hyperlink" Target="https://openaddresses.io/" TargetMode="External"/><Relationship Id="rId4" Type="http://schemas.openxmlformats.org/officeDocument/2006/relationships/hyperlink" Target="https://dinebennett.github.io/water-watch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083"/>
            <a:ext cx="9144000" cy="3430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OPEN DATA PROJECT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CCT_Logo_Ext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7" name="Picture 6" descr="P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685800" y="4530328"/>
            <a:ext cx="7889830" cy="934807"/>
          </a:xfrm>
        </p:spPr>
        <p:txBody>
          <a:bodyPr>
            <a:normAutofit/>
          </a:bodyPr>
          <a:lstStyle/>
          <a:p>
            <a:pPr algn="ctr"/>
            <a:r>
              <a:rPr lang="en-ZA" sz="2400" dirty="0" smtClean="0"/>
              <a:t>January 2020</a:t>
            </a:r>
          </a:p>
          <a:p>
            <a:pPr algn="ctr"/>
            <a:endParaRPr lang="en-ZA" sz="2400" dirty="0" smtClean="0"/>
          </a:p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627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70C0"/>
                </a:solidFill>
              </a:rPr>
              <a:t>Outcomes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20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47" y="274639"/>
            <a:ext cx="8410353" cy="694352"/>
          </a:xfrm>
        </p:spPr>
        <p:txBody>
          <a:bodyPr>
            <a:noAutofit/>
          </a:bodyPr>
          <a:lstStyle/>
          <a:p>
            <a:r>
              <a:rPr lang="en-ZA" sz="4000" dirty="0">
                <a:solidFill>
                  <a:srgbClr val="92D050"/>
                </a:solidFill>
                <a:latin typeface="AvenirNextLTPro-Bold"/>
              </a:rPr>
              <a:t>Bringing City data into the light</a:t>
            </a:r>
            <a:br>
              <a:rPr lang="en-ZA" sz="4000" dirty="0">
                <a:solidFill>
                  <a:srgbClr val="92D050"/>
                </a:solidFill>
                <a:latin typeface="AvenirNextLTPro-Bold"/>
              </a:rPr>
            </a:br>
            <a:endParaRPr lang="en-ZA" sz="1400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619" y="1536412"/>
            <a:ext cx="6451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solidFill>
                  <a:srgbClr val="0070C0"/>
                </a:solidFill>
                <a:latin typeface="AvenirNextLTPro-Bold"/>
              </a:rPr>
              <a:t>The Open Data Portal provides residents with access to some of the City’s huge</a:t>
            </a:r>
            <a:br>
              <a:rPr lang="en-ZA" sz="2000" dirty="0">
                <a:solidFill>
                  <a:srgbClr val="0070C0"/>
                </a:solidFill>
                <a:latin typeface="AvenirNextLTPro-Bold"/>
              </a:rPr>
            </a:br>
            <a:r>
              <a:rPr lang="en-ZA" sz="2000" dirty="0">
                <a:solidFill>
                  <a:srgbClr val="0070C0"/>
                </a:solidFill>
                <a:latin typeface="AvenirNextLTPro-Bold"/>
              </a:rPr>
              <a:t>datasets, covering everything from mapping of the urban edge through the location of</a:t>
            </a:r>
            <a:br>
              <a:rPr lang="en-ZA" sz="2000" dirty="0">
                <a:solidFill>
                  <a:srgbClr val="0070C0"/>
                </a:solidFill>
                <a:latin typeface="AvenirNextLTPro-Bold"/>
              </a:rPr>
            </a:br>
            <a:r>
              <a:rPr lang="en-ZA" sz="2000" dirty="0">
                <a:solidFill>
                  <a:srgbClr val="0070C0"/>
                </a:solidFill>
                <a:latin typeface="AvenirNextLTPro-Bold"/>
              </a:rPr>
              <a:t>recreational facilities and fire stations to tenders awarded. And </a:t>
            </a:r>
            <a:r>
              <a:rPr lang="en-ZA" sz="2000" dirty="0" smtClean="0">
                <a:solidFill>
                  <a:srgbClr val="0070C0"/>
                </a:solidFill>
                <a:latin typeface="AvenirNextLTPro-Bold"/>
              </a:rPr>
              <a:t>that was </a:t>
            </a:r>
            <a:r>
              <a:rPr lang="en-ZA" sz="2000" dirty="0">
                <a:solidFill>
                  <a:srgbClr val="0070C0"/>
                </a:solidFill>
                <a:latin typeface="AvenirNextLTPro-Bold"/>
              </a:rPr>
              <a:t>just the start …</a:t>
            </a:r>
            <a:endParaRPr lang="en-ZA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404" y="3893554"/>
            <a:ext cx="409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solidFill>
                  <a:srgbClr val="0070C0"/>
                </a:solidFill>
                <a:latin typeface="AvenirNextLTPro-Bold"/>
              </a:rPr>
              <a:t>Open Data Portal was Launched on 27 January 2015 </a:t>
            </a:r>
            <a:endParaRPr lang="en-ZA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dirty="0" smtClean="0">
                <a:solidFill>
                  <a:srgbClr val="92D050"/>
                </a:solidFill>
              </a:rPr>
              <a:t>Portal Content</a:t>
            </a:r>
            <a:endParaRPr lang="en-ZA" dirty="0">
              <a:solidFill>
                <a:srgbClr val="92D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2111"/>
            <a:ext cx="8229600" cy="51248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</a:rPr>
              <a:t>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70C0"/>
                </a:solidFill>
              </a:rPr>
              <a:t>Open Data Suggestions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70C0"/>
                </a:solidFill>
              </a:rPr>
              <a:t>Approximately 400 </a:t>
            </a:r>
            <a:r>
              <a:rPr lang="en-US" sz="2600" dirty="0">
                <a:solidFill>
                  <a:srgbClr val="0070C0"/>
                </a:solidFill>
              </a:rPr>
              <a:t>dataset suggestions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70C0"/>
                </a:solidFill>
              </a:rPr>
              <a:t> numerous feedback messages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rgbClr val="0070C0"/>
                </a:solidFill>
              </a:rPr>
              <a:t>Open </a:t>
            </a:r>
            <a:r>
              <a:rPr lang="en-US" sz="2600" dirty="0">
                <a:solidFill>
                  <a:srgbClr val="0070C0"/>
                </a:solidFill>
              </a:rPr>
              <a:t>Data Content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70C0"/>
                </a:solidFill>
              </a:rPr>
              <a:t>156 </a:t>
            </a:r>
            <a:r>
              <a:rPr lang="en-US" sz="2600" dirty="0">
                <a:solidFill>
                  <a:srgbClr val="0070C0"/>
                </a:solidFill>
              </a:rPr>
              <a:t>datasets </a:t>
            </a:r>
            <a:r>
              <a:rPr lang="en-US" sz="2600" dirty="0" smtClean="0">
                <a:solidFill>
                  <a:srgbClr val="0070C0"/>
                </a:solidFill>
              </a:rPr>
              <a:t>published containing more than 2000 files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70C0"/>
                </a:solidFill>
              </a:rPr>
              <a:t>Approx.  150 000 downloads since </a:t>
            </a:r>
            <a:r>
              <a:rPr lang="en-US" sz="2600" dirty="0">
                <a:solidFill>
                  <a:srgbClr val="0070C0"/>
                </a:solidFill>
              </a:rPr>
              <a:t>F</a:t>
            </a:r>
            <a:r>
              <a:rPr lang="en-US" sz="2600" dirty="0" smtClean="0">
                <a:solidFill>
                  <a:srgbClr val="0070C0"/>
                </a:solidFill>
              </a:rPr>
              <a:t>eb 2015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ZA" sz="2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		</a:t>
            </a:r>
            <a:endParaRPr lang="en-ZA" dirty="0">
              <a:solidFill>
                <a:srgbClr val="0070C0"/>
              </a:solidFill>
            </a:endParaRPr>
          </a:p>
          <a:p>
            <a:pPr marL="0" lvl="2" indent="0" defTabSz="180975">
              <a:buNone/>
            </a:pPr>
            <a:r>
              <a:rPr lang="en-GB" sz="1700" i="1" dirty="0" smtClean="0">
                <a:solidFill>
                  <a:srgbClr val="0070C0"/>
                </a:solidFill>
              </a:rPr>
              <a:t>	</a:t>
            </a:r>
            <a:endParaRPr lang="en-ZA" sz="17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3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ZA" dirty="0">
                <a:solidFill>
                  <a:srgbClr val="92D050"/>
                </a:solidFill>
              </a:rPr>
              <a:t>Usage of the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930"/>
            <a:ext cx="8229600" cy="4609536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endParaRPr lang="en-US" sz="7200" dirty="0" smtClean="0">
              <a:solidFill>
                <a:srgbClr val="0070C0"/>
              </a:solidFill>
            </a:endParaRPr>
          </a:p>
          <a:p>
            <a:r>
              <a:rPr lang="en-US" sz="7200" dirty="0" smtClean="0">
                <a:solidFill>
                  <a:srgbClr val="0070C0"/>
                </a:solidFill>
              </a:rPr>
              <a:t>Data </a:t>
            </a:r>
            <a:r>
              <a:rPr lang="en-US" sz="7200" dirty="0">
                <a:solidFill>
                  <a:srgbClr val="0070C0"/>
                </a:solidFill>
              </a:rPr>
              <a:t>requested where users have indicated they intend to develop applications including in the areas of “Electricity </a:t>
            </a:r>
            <a:r>
              <a:rPr lang="en-US" sz="7200" dirty="0" err="1">
                <a:solidFill>
                  <a:srgbClr val="0070C0"/>
                </a:solidFill>
              </a:rPr>
              <a:t>Loadshedding</a:t>
            </a:r>
            <a:r>
              <a:rPr lang="en-US" sz="7200" dirty="0">
                <a:solidFill>
                  <a:srgbClr val="0070C0"/>
                </a:solidFill>
              </a:rPr>
              <a:t>” and “Air quality monitoring “.</a:t>
            </a:r>
          </a:p>
          <a:p>
            <a:endParaRPr lang="en-US" sz="7200" dirty="0">
              <a:solidFill>
                <a:srgbClr val="0070C0"/>
              </a:solidFill>
            </a:endParaRPr>
          </a:p>
          <a:p>
            <a:r>
              <a:rPr lang="en-US" sz="7200" dirty="0">
                <a:solidFill>
                  <a:srgbClr val="0070C0"/>
                </a:solidFill>
              </a:rPr>
              <a:t>Some of the City’s data are being used in completed applications/tools</a:t>
            </a:r>
          </a:p>
          <a:p>
            <a:pPr lvl="1"/>
            <a:r>
              <a:rPr lang="en-ZA" sz="7200" dirty="0" smtClean="0">
                <a:solidFill>
                  <a:srgbClr val="0070C0"/>
                </a:solidFill>
              </a:rPr>
              <a:t>GITHUB - Water </a:t>
            </a:r>
            <a:r>
              <a:rPr lang="en-ZA" sz="7200" dirty="0">
                <a:solidFill>
                  <a:srgbClr val="0070C0"/>
                </a:solidFill>
              </a:rPr>
              <a:t>Watch Cape Town - a page where people can check on the dam levels </a:t>
            </a:r>
            <a:r>
              <a:rPr lang="en-ZA" sz="7200" dirty="0" smtClean="0">
                <a:solidFill>
                  <a:srgbClr val="0070C0"/>
                </a:solidFill>
              </a:rPr>
              <a:t>(</a:t>
            </a:r>
            <a:r>
              <a:rPr lang="en-ZA" sz="7200" dirty="0" smtClean="0">
                <a:solidFill>
                  <a:srgbClr val="0070C0"/>
                </a:solidFill>
                <a:hlinkClick r:id="rId4"/>
              </a:rPr>
              <a:t>https://dinebennett.github.io/water-watch</a:t>
            </a:r>
            <a:r>
              <a:rPr lang="en-ZA" sz="7200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ZA" sz="7200" dirty="0">
                <a:solidFill>
                  <a:srgbClr val="0070C0"/>
                </a:solidFill>
              </a:rPr>
              <a:t>Fire Incidence data - IBM scientists have developed a cognitive dashboard. This can assess fire incidence risk and severity to help officials raise public awareness and prepare for emergency response.”</a:t>
            </a:r>
            <a:endParaRPr lang="en-US" sz="7200" dirty="0">
              <a:solidFill>
                <a:srgbClr val="0070C0"/>
              </a:solidFill>
            </a:endParaRPr>
          </a:p>
          <a:p>
            <a:pPr lvl="1"/>
            <a:r>
              <a:rPr lang="en-ZA" sz="7200" dirty="0" smtClean="0">
                <a:solidFill>
                  <a:srgbClr val="0070C0"/>
                </a:solidFill>
              </a:rPr>
              <a:t>Open </a:t>
            </a:r>
            <a:r>
              <a:rPr lang="en-ZA" sz="7200" dirty="0">
                <a:solidFill>
                  <a:srgbClr val="0070C0"/>
                </a:solidFill>
              </a:rPr>
              <a:t>data portal address data feeds into </a:t>
            </a:r>
            <a:r>
              <a:rPr lang="en-US" sz="7200" dirty="0">
                <a:solidFill>
                  <a:srgbClr val="0070C0"/>
                </a:solidFill>
                <a:hlinkClick r:id="rId5"/>
              </a:rPr>
              <a:t>https://openaddresses.io/</a:t>
            </a:r>
            <a:r>
              <a:rPr lang="en-US" sz="7200" dirty="0">
                <a:solidFill>
                  <a:srgbClr val="0070C0"/>
                </a:solidFill>
              </a:rPr>
              <a:t> </a:t>
            </a:r>
            <a:r>
              <a:rPr lang="en-ZA" sz="7200" dirty="0">
                <a:solidFill>
                  <a:srgbClr val="0070C0"/>
                </a:solidFill>
              </a:rPr>
              <a:t>which is increasingly being used by a number of Geo lookup services (</a:t>
            </a:r>
            <a:r>
              <a:rPr lang="en-ZA" sz="7200" dirty="0" err="1">
                <a:solidFill>
                  <a:srgbClr val="0070C0"/>
                </a:solidFill>
              </a:rPr>
              <a:t>Mapbox</a:t>
            </a:r>
            <a:r>
              <a:rPr lang="en-ZA" sz="7200" dirty="0">
                <a:solidFill>
                  <a:srgbClr val="0070C0"/>
                </a:solidFill>
              </a:rPr>
              <a:t>, </a:t>
            </a:r>
            <a:r>
              <a:rPr lang="en-ZA" sz="7200" dirty="0" err="1">
                <a:solidFill>
                  <a:srgbClr val="0070C0"/>
                </a:solidFill>
              </a:rPr>
              <a:t>Mapzen</a:t>
            </a:r>
            <a:r>
              <a:rPr lang="en-ZA" sz="7200" dirty="0">
                <a:solidFill>
                  <a:srgbClr val="0070C0"/>
                </a:solidFill>
              </a:rPr>
              <a:t> </a:t>
            </a:r>
            <a:r>
              <a:rPr lang="en-ZA" sz="7200" dirty="0" err="1">
                <a:solidFill>
                  <a:srgbClr val="0070C0"/>
                </a:solidFill>
              </a:rPr>
              <a:t>etc</a:t>
            </a:r>
            <a:r>
              <a:rPr lang="en-ZA" sz="7200" dirty="0">
                <a:solidFill>
                  <a:srgbClr val="0070C0"/>
                </a:solidFill>
              </a:rPr>
              <a:t>)</a:t>
            </a:r>
            <a:endParaRPr lang="en-US" sz="7200" dirty="0">
              <a:solidFill>
                <a:srgbClr val="0070C0"/>
              </a:solidFill>
            </a:endParaRPr>
          </a:p>
          <a:p>
            <a:pPr lvl="1"/>
            <a:r>
              <a:rPr lang="en-ZA" sz="7200" dirty="0">
                <a:solidFill>
                  <a:srgbClr val="0070C0"/>
                </a:solidFill>
              </a:rPr>
              <a:t>Budget visualisation that was done by </a:t>
            </a:r>
            <a:r>
              <a:rPr lang="en-ZA" sz="7200" dirty="0" err="1">
                <a:solidFill>
                  <a:srgbClr val="0070C0"/>
                </a:solidFill>
              </a:rPr>
              <a:t>Ndifuna</a:t>
            </a:r>
            <a:r>
              <a:rPr lang="en-ZA" sz="7200" dirty="0">
                <a:solidFill>
                  <a:srgbClr val="0070C0"/>
                </a:solidFill>
              </a:rPr>
              <a:t> </a:t>
            </a:r>
            <a:r>
              <a:rPr lang="en-ZA" sz="7200" dirty="0" err="1">
                <a:solidFill>
                  <a:srgbClr val="0070C0"/>
                </a:solidFill>
              </a:rPr>
              <a:t>Ukwasi</a:t>
            </a:r>
            <a:r>
              <a:rPr lang="en-ZA" sz="7200" dirty="0">
                <a:solidFill>
                  <a:srgbClr val="0070C0"/>
                </a:solidFill>
              </a:rPr>
              <a:t> </a:t>
            </a:r>
            <a:r>
              <a:rPr lang="en-ZA" sz="7200" dirty="0">
                <a:solidFill>
                  <a:srgbClr val="0070C0"/>
                </a:solidFill>
                <a:hlinkClick r:id="rId6"/>
              </a:rPr>
              <a:t>http://capetownbudgetproject.org.za/</a:t>
            </a:r>
            <a:endParaRPr lang="en-ZA" sz="7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ZA" sz="7200" dirty="0"/>
              <a:t> </a:t>
            </a:r>
            <a:endParaRPr lang="en-US" sz="7200" dirty="0"/>
          </a:p>
          <a:p>
            <a:pPr>
              <a:buFont typeface="Wingdings" panose="05000000000000000000" pitchFamily="2" charset="2"/>
              <a:buChar char="v"/>
            </a:pP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28872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ZA" dirty="0">
                <a:solidFill>
                  <a:srgbClr val="92D050"/>
                </a:solidFill>
              </a:rPr>
              <a:t>Usage of the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930"/>
            <a:ext cx="8229600" cy="4609536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indent="0">
              <a:buNone/>
            </a:pPr>
            <a:r>
              <a:rPr lang="en-US" sz="5600" dirty="0"/>
              <a:t> </a:t>
            </a:r>
            <a:endParaRPr lang="en-US" sz="5600" dirty="0">
              <a:solidFill>
                <a:srgbClr val="0070C0"/>
              </a:solidFill>
            </a:endParaRPr>
          </a:p>
          <a:p>
            <a:pPr lvl="0"/>
            <a:r>
              <a:rPr lang="en-ZA" sz="5600" dirty="0">
                <a:solidFill>
                  <a:srgbClr val="0070C0"/>
                </a:solidFill>
              </a:rPr>
              <a:t>Researchers have requested</a:t>
            </a:r>
            <a:endParaRPr lang="en-US" sz="5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5600" dirty="0"/>
          </a:p>
          <a:p>
            <a:pPr lvl="1"/>
            <a:r>
              <a:rPr lang="en-ZA" sz="5600" dirty="0">
                <a:solidFill>
                  <a:srgbClr val="0070C0"/>
                </a:solidFill>
              </a:rPr>
              <a:t>Data identifying the benefits of public access centres, using </a:t>
            </a:r>
            <a:r>
              <a:rPr lang="en-ZA" sz="5600" dirty="0" err="1">
                <a:solidFill>
                  <a:srgbClr val="0070C0"/>
                </a:solidFill>
              </a:rPr>
              <a:t>SmartCape</a:t>
            </a:r>
            <a:r>
              <a:rPr lang="en-ZA" sz="5600" dirty="0">
                <a:solidFill>
                  <a:srgbClr val="0070C0"/>
                </a:solidFill>
              </a:rPr>
              <a:t> as the case study and the Harare Library as the specific site </a:t>
            </a:r>
            <a:endParaRPr lang="en-US" sz="5600" dirty="0">
              <a:solidFill>
                <a:srgbClr val="0070C0"/>
              </a:solidFill>
            </a:endParaRPr>
          </a:p>
          <a:p>
            <a:pPr lvl="1"/>
            <a:r>
              <a:rPr lang="en-ZA" sz="5600" dirty="0">
                <a:solidFill>
                  <a:srgbClr val="0070C0"/>
                </a:solidFill>
              </a:rPr>
              <a:t>Air quality data for use in experiments relating to visualising and identifying trends within the data.</a:t>
            </a:r>
            <a:endParaRPr lang="en-US" sz="5600" dirty="0">
              <a:solidFill>
                <a:srgbClr val="0070C0"/>
              </a:solidFill>
            </a:endParaRPr>
          </a:p>
          <a:p>
            <a:pPr lvl="1"/>
            <a:r>
              <a:rPr lang="en-ZA" sz="5600" dirty="0">
                <a:solidFill>
                  <a:srgbClr val="0070C0"/>
                </a:solidFill>
              </a:rPr>
              <a:t>Electricity voltage dips data for conducting some research about the reliability of electricity supply across South Africa's metropolitan municipalities and the implications on the cost of doing business. </a:t>
            </a:r>
            <a:endParaRPr lang="en-US" sz="5600" dirty="0">
              <a:solidFill>
                <a:srgbClr val="0070C0"/>
              </a:solidFill>
            </a:endParaRPr>
          </a:p>
          <a:p>
            <a:pPr lvl="0"/>
            <a:endParaRPr lang="en-ZA" sz="5600" dirty="0">
              <a:solidFill>
                <a:srgbClr val="0070C0"/>
              </a:solidFill>
            </a:endParaRPr>
          </a:p>
          <a:p>
            <a:pPr lvl="0"/>
            <a:r>
              <a:rPr lang="en-ZA" sz="5600" dirty="0">
                <a:solidFill>
                  <a:srgbClr val="0070C0"/>
                </a:solidFill>
              </a:rPr>
              <a:t>Certain departments use portal to disseminate data that are often requested from the City  - to environmental professionals in relation to bio-diversity data and land survey professionals in relation to land survey data</a:t>
            </a:r>
            <a:endParaRPr lang="en-US" sz="5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ZA" sz="5600" dirty="0"/>
              <a:t> </a:t>
            </a:r>
            <a:endParaRPr lang="en-US" sz="5600" dirty="0"/>
          </a:p>
          <a:p>
            <a:pPr>
              <a:buFont typeface="Wingdings" panose="05000000000000000000" pitchFamily="2" charset="2"/>
              <a:buChar char="v"/>
            </a:pP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34052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Using the City’s Open Data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05" y="1917240"/>
            <a:ext cx="3365478" cy="34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4" y="1169581"/>
            <a:ext cx="4731517" cy="316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3" y="4529920"/>
            <a:ext cx="2450896" cy="171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465669" y="6126957"/>
            <a:ext cx="223283" cy="260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6" y="5239294"/>
            <a:ext cx="3135608" cy="6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546" y="4685296"/>
            <a:ext cx="2344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Cape Town street address data made available at https</a:t>
            </a:r>
            <a:r>
              <a:rPr lang="en-US" sz="1000" dirty="0">
                <a:solidFill>
                  <a:prstClr val="black"/>
                </a:solidFill>
              </a:rPr>
              <a:t>://openaddresses.io/#</a:t>
            </a:r>
          </a:p>
          <a:p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A" dirty="0">
                <a:solidFill>
                  <a:srgbClr val="92D050"/>
                </a:solidFill>
              </a:rPr>
              <a:t>Open </a:t>
            </a:r>
            <a:r>
              <a:rPr lang="en-ZA" dirty="0" smtClean="0">
                <a:solidFill>
                  <a:srgbClr val="92D050"/>
                </a:solidFill>
              </a:rPr>
              <a:t>Data User Profile (based on available information)</a:t>
            </a:r>
            <a:endParaRPr lang="en-Z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ZA" sz="26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 smtClean="0">
                <a:solidFill>
                  <a:srgbClr val="0070C0"/>
                </a:solidFill>
              </a:rPr>
              <a:t> Researchers </a:t>
            </a:r>
            <a:endParaRPr lang="en-ZA" sz="2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rgbClr val="0070C0"/>
                </a:solidFill>
              </a:rPr>
              <a:t>	Small businesses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rgbClr val="0070C0"/>
                </a:solidFill>
              </a:rPr>
              <a:t>	Professional consultancies.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rgbClr val="0070C0"/>
                </a:solidFill>
              </a:rPr>
              <a:t>	Non-governmental organisations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rgbClr val="0070C0"/>
                </a:solidFill>
              </a:rPr>
              <a:t>	Entrepreneurs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rgbClr val="0070C0"/>
                </a:solidFill>
              </a:rPr>
              <a:t>	Citizens</a:t>
            </a:r>
          </a:p>
          <a:p>
            <a:pPr>
              <a:buFont typeface="Wingdings" panose="05000000000000000000" pitchFamily="2" charset="2"/>
              <a:buChar char="v"/>
            </a:pPr>
            <a:endParaRPr lang="en-ZA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ZA" dirty="0" smtClean="0">
                <a:solidFill>
                  <a:srgbClr val="92D050"/>
                </a:solidFill>
              </a:rPr>
              <a:t>Reasons </a:t>
            </a:r>
            <a:r>
              <a:rPr lang="en-ZA" dirty="0">
                <a:solidFill>
                  <a:srgbClr val="92D050"/>
                </a:solidFill>
              </a:rPr>
              <a:t>supplied by users for requesting datasets: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sz="2600" dirty="0" smtClean="0">
                <a:solidFill>
                  <a:srgbClr val="0070C0"/>
                </a:solidFill>
              </a:rPr>
              <a:t>Housing development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rgbClr val="0070C0"/>
                </a:solidFill>
              </a:rPr>
              <a:t>For research and analysis purposes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 smtClean="0">
                <a:solidFill>
                  <a:srgbClr val="0070C0"/>
                </a:solidFill>
              </a:rPr>
              <a:t>Public interest</a:t>
            </a:r>
            <a:endParaRPr lang="en-ZA" sz="2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rgbClr val="0070C0"/>
                </a:solidFill>
              </a:rPr>
              <a:t>Water </a:t>
            </a:r>
            <a:r>
              <a:rPr lang="en-ZA" sz="2600" dirty="0" smtClean="0">
                <a:solidFill>
                  <a:srgbClr val="0070C0"/>
                </a:solidFill>
              </a:rPr>
              <a:t>Awareness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>
                <a:solidFill>
                  <a:srgbClr val="0070C0"/>
                </a:solidFill>
              </a:rPr>
              <a:t>Surveying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 smtClean="0">
                <a:solidFill>
                  <a:srgbClr val="0070C0"/>
                </a:solidFill>
              </a:rPr>
              <a:t>Planning</a:t>
            </a:r>
            <a:endParaRPr lang="en-ZA" sz="2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sz="2600" dirty="0" smtClean="0">
                <a:solidFill>
                  <a:srgbClr val="0070C0"/>
                </a:solidFill>
              </a:rPr>
              <a:t>Data Science</a:t>
            </a:r>
            <a:endParaRPr lang="en-ZA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9"/>
            <a:ext cx="8343900" cy="6943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dirty="0">
                <a:solidFill>
                  <a:srgbClr val="92D050"/>
                </a:solidFill>
              </a:rPr>
              <a:t>Top </a:t>
            </a:r>
            <a:r>
              <a:rPr lang="en-ZA" dirty="0" smtClean="0">
                <a:solidFill>
                  <a:srgbClr val="92D050"/>
                </a:solidFill>
              </a:rPr>
              <a:t>10 </a:t>
            </a:r>
            <a:r>
              <a:rPr lang="en-ZA" dirty="0">
                <a:solidFill>
                  <a:srgbClr val="92D050"/>
                </a:solidFill>
              </a:rPr>
              <a:t>Popular </a:t>
            </a:r>
            <a:r>
              <a:rPr lang="en-ZA" dirty="0" smtClean="0">
                <a:solidFill>
                  <a:srgbClr val="92D050"/>
                </a:solidFill>
              </a:rPr>
              <a:t>Datasets</a:t>
            </a:r>
            <a:endParaRPr lang="en-ZA" dirty="0">
              <a:solidFill>
                <a:srgbClr val="92D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398020"/>
              </p:ext>
            </p:extLst>
          </p:nvPr>
        </p:nvGraphicFramePr>
        <p:xfrm>
          <a:off x="648586" y="1581496"/>
          <a:ext cx="6730114" cy="3787355"/>
        </p:xfrm>
        <a:graphic>
          <a:graphicData uri="http://schemas.openxmlformats.org/drawingml/2006/table">
            <a:tbl>
              <a:tblPr/>
              <a:tblGrid>
                <a:gridCol w="77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160">
                  <a:extLst>
                    <a:ext uri="{9D8B030D-6E8A-4147-A177-3AD203B41FA5}">
                      <a16:colId xmlns:a16="http://schemas.microsoft.com/office/drawing/2014/main" val="60935560"/>
                    </a:ext>
                  </a:extLst>
                </a:gridCol>
                <a:gridCol w="101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408">
                  <a:extLst>
                    <a:ext uri="{9D8B030D-6E8A-4147-A177-3AD203B41FA5}">
                      <a16:colId xmlns:a16="http://schemas.microsoft.com/office/drawing/2014/main" val="3249656596"/>
                    </a:ext>
                  </a:extLst>
                </a:gridCol>
                <a:gridCol w="834408">
                  <a:extLst>
                    <a:ext uri="{9D8B030D-6E8A-4147-A177-3AD203B41FA5}">
                      <a16:colId xmlns:a16="http://schemas.microsoft.com/office/drawing/2014/main" val="434317383"/>
                    </a:ext>
                  </a:extLst>
                </a:gridCol>
              </a:tblGrid>
              <a:tr h="27196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No.</a:t>
                      </a:r>
                      <a:endParaRPr lang="en-ZA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Dataset Name</a:t>
                      </a:r>
                      <a:endParaRPr lang="en-ZA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2018</a:t>
                      </a:r>
                      <a:endParaRPr lang="en-ZA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en-ZA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2020</a:t>
                      </a:r>
                      <a:endParaRPr lang="en-ZA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2021</a:t>
                      </a:r>
                      <a:endParaRPr lang="en-ZA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Tender awards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consumption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10854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Aerial photography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Parking zoning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Town survey marks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Dam levels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5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Building footprints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5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Requests for quotations awarded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5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Air quality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5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Land parcels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0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/>
              <a:t>Open Data: The Portal and the </a:t>
            </a:r>
            <a:r>
              <a:rPr lang="en-GB" dirty="0" smtClean="0"/>
              <a:t>Ecosystem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14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6422"/>
            <a:ext cx="8229600" cy="4609536"/>
          </a:xfrm>
        </p:spPr>
        <p:txBody>
          <a:bodyPr>
            <a:normAutofit/>
          </a:bodyPr>
          <a:lstStyle/>
          <a:p>
            <a:endParaRPr lang="en-ZA" sz="2000" dirty="0"/>
          </a:p>
          <a:p>
            <a:pPr>
              <a:lnSpc>
                <a:spcPct val="200000"/>
              </a:lnSpc>
            </a:pPr>
            <a:r>
              <a:rPr lang="en-ZA" sz="2000" b="1" dirty="0" smtClean="0">
                <a:solidFill>
                  <a:srgbClr val="0070C0"/>
                </a:solidFill>
              </a:rPr>
              <a:t>The Problem</a:t>
            </a:r>
            <a:endParaRPr lang="en-ZA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ZA" sz="2000" b="1" dirty="0" smtClean="0">
                <a:solidFill>
                  <a:srgbClr val="0070C0"/>
                </a:solidFill>
              </a:rPr>
              <a:t>Solution</a:t>
            </a:r>
            <a:endParaRPr lang="en-ZA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ZA" sz="2000" b="1" dirty="0" smtClean="0">
                <a:solidFill>
                  <a:srgbClr val="0070C0"/>
                </a:solidFill>
              </a:rPr>
              <a:t>Outcome</a:t>
            </a:r>
            <a:endParaRPr lang="en-ZA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ZA" sz="2000" b="1" dirty="0" smtClean="0">
                <a:solidFill>
                  <a:srgbClr val="0070C0"/>
                </a:solidFill>
              </a:rPr>
              <a:t>Looking ahead</a:t>
            </a:r>
            <a:endParaRPr lang="en-ZA" sz="2000" b="1" dirty="0">
              <a:solidFill>
                <a:srgbClr val="0070C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 smtClean="0">
                <a:ln/>
                <a:solidFill>
                  <a:schemeClr val="accent3"/>
                </a:solidFill>
              </a:rPr>
              <a:t>Content</a:t>
            </a:r>
            <a:endParaRPr lang="en-ZA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46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Open Data Engagements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860"/>
            <a:ext cx="8229600" cy="4609536"/>
          </a:xfrm>
        </p:spPr>
        <p:txBody>
          <a:bodyPr>
            <a:normAutofit/>
          </a:bodyPr>
          <a:lstStyle/>
          <a:p>
            <a:endParaRPr lang="en-ZA" sz="1800" dirty="0" smtClean="0"/>
          </a:p>
          <a:p>
            <a:r>
              <a:rPr lang="en-US" sz="1800" dirty="0"/>
              <a:t>Annual engagement with the University of Manchester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Development Action Group</a:t>
            </a:r>
            <a:endParaRPr lang="en-ZA" sz="1800" dirty="0"/>
          </a:p>
          <a:p>
            <a:endParaRPr lang="en-ZA" sz="1800" dirty="0"/>
          </a:p>
          <a:p>
            <a:r>
              <a:rPr lang="en-ZA" sz="1800" dirty="0"/>
              <a:t>Policy Roundtable Data </a:t>
            </a:r>
            <a:r>
              <a:rPr lang="en-ZA" sz="1800" dirty="0" smtClean="0"/>
              <a:t>Session on Informal Settlements</a:t>
            </a:r>
          </a:p>
          <a:p>
            <a:endParaRPr lang="en-US" sz="1800" dirty="0"/>
          </a:p>
          <a:p>
            <a:r>
              <a:rPr lang="en-US" sz="1800" dirty="0" smtClean="0"/>
              <a:t>Round table discussion on data University of the Western Cape (COLAB)</a:t>
            </a:r>
          </a:p>
          <a:p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18409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Public Transport Hackathon November 2018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438" y="1143859"/>
            <a:ext cx="4646140" cy="50715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sz="1800" dirty="0" smtClean="0"/>
              <a:t>Collaboration between COCT, </a:t>
            </a:r>
            <a:r>
              <a:rPr lang="en-ZA" sz="1800" dirty="0" err="1" smtClean="0"/>
              <a:t>WeThinkCode</a:t>
            </a:r>
            <a:r>
              <a:rPr lang="en-ZA" sz="1800" dirty="0" smtClean="0"/>
              <a:t>, </a:t>
            </a:r>
            <a:r>
              <a:rPr lang="en-ZA" sz="1800" dirty="0" err="1" smtClean="0"/>
              <a:t>AfricArena</a:t>
            </a:r>
            <a:r>
              <a:rPr lang="en-ZA" sz="1800" dirty="0" smtClean="0"/>
              <a:t>, GEEKULCHA, Pegasus</a:t>
            </a:r>
          </a:p>
          <a:p>
            <a:pPr marL="0" indent="0">
              <a:buNone/>
            </a:pPr>
            <a:r>
              <a:rPr lang="en-ZA" sz="1800" dirty="0" smtClean="0"/>
              <a:t>Held on 15 &amp; 16 Nov 2018 at the Century City Conference Centre</a:t>
            </a:r>
          </a:p>
          <a:p>
            <a:pPr marL="0" indent="0">
              <a:buNone/>
            </a:pPr>
            <a:r>
              <a:rPr lang="en-ZA" sz="1800" b="1" dirty="0" smtClean="0"/>
              <a:t>Problem: </a:t>
            </a:r>
            <a:r>
              <a:rPr lang="en-ZA" sz="1800" dirty="0" smtClean="0"/>
              <a:t>There </a:t>
            </a:r>
            <a:r>
              <a:rPr lang="en-ZA" sz="1800" dirty="0"/>
              <a:t>is a lack of predictability regarding minibus taxi and train schedules in Cape Town, hampering passenger mobility, impacting socio-economic development, and reducing passenger safety</a:t>
            </a:r>
            <a:r>
              <a:rPr lang="en-ZA" sz="1800" dirty="0" smtClean="0"/>
              <a:t>.</a:t>
            </a:r>
          </a:p>
          <a:p>
            <a:pPr marL="0" indent="0">
              <a:buNone/>
            </a:pPr>
            <a:r>
              <a:rPr lang="en-ZA" sz="1800" b="1" dirty="0" smtClean="0"/>
              <a:t>Challenge</a:t>
            </a:r>
            <a:r>
              <a:rPr lang="en-ZA" sz="1800" dirty="0" smtClean="0"/>
              <a:t>: </a:t>
            </a:r>
            <a:r>
              <a:rPr lang="en-ZA" sz="1800" dirty="0"/>
              <a:t>To give passengers visibility of train and taxi locations, the teams need to develop a cell phone-based App that improves predictability in travel time in an unscheduled environment. </a:t>
            </a:r>
            <a:endParaRPr lang="en-ZA" sz="1800" dirty="0" smtClean="0"/>
          </a:p>
          <a:p>
            <a:pPr marL="0" indent="0">
              <a:buNone/>
            </a:pPr>
            <a:r>
              <a:rPr lang="en-ZA" sz="1800" dirty="0" smtClean="0"/>
              <a:t>5 teams </a:t>
            </a:r>
            <a:r>
              <a:rPr lang="en-ZA" sz="1800" dirty="0"/>
              <a:t>comprising </a:t>
            </a:r>
            <a:r>
              <a:rPr lang="en-ZA" sz="1800" dirty="0" smtClean="0"/>
              <a:t>30 </a:t>
            </a:r>
            <a:r>
              <a:rPr lang="en-ZA" sz="1800" dirty="0"/>
              <a:t>people, </a:t>
            </a:r>
            <a:r>
              <a:rPr lang="en-ZA" sz="1800" i="1" dirty="0" smtClean="0"/>
              <a:t> </a:t>
            </a:r>
            <a:r>
              <a:rPr lang="en-ZA" sz="1800" i="1" dirty="0"/>
              <a:t>3 speakers, 3 mentors and </a:t>
            </a:r>
            <a:r>
              <a:rPr lang="en-ZA" sz="1800" i="1" dirty="0" smtClean="0"/>
              <a:t>4 judges</a:t>
            </a:r>
          </a:p>
          <a:p>
            <a:pPr marL="0" indent="0">
              <a:buNone/>
            </a:pPr>
            <a:r>
              <a:rPr lang="en-ZA" sz="1800" b="1" i="1" dirty="0" smtClean="0"/>
              <a:t>First</a:t>
            </a:r>
            <a:r>
              <a:rPr lang="en-ZA" sz="1800" i="1" dirty="0" smtClean="0"/>
              <a:t>: </a:t>
            </a:r>
            <a:r>
              <a:rPr lang="en-ZA" sz="1800" i="1" dirty="0" err="1" smtClean="0"/>
              <a:t>Khomba</a:t>
            </a:r>
            <a:r>
              <a:rPr lang="en-ZA" sz="1800" i="1" dirty="0" smtClean="0"/>
              <a:t> developed a peer to peer multilingual app with a chat room, that uses commuter info for commuter travel </a:t>
            </a:r>
          </a:p>
          <a:p>
            <a:pPr marL="0" indent="0">
              <a:buNone/>
            </a:pPr>
            <a:r>
              <a:rPr lang="en-ZA" sz="1800" dirty="0"/>
              <a:t>The first-place team </a:t>
            </a:r>
            <a:r>
              <a:rPr lang="en-ZA" sz="1800" dirty="0" smtClean="0"/>
              <a:t>won R10 000 (Pegasus) and a chance to pitch their app to the international investors at the </a:t>
            </a:r>
            <a:r>
              <a:rPr lang="en-ZA" sz="1800" dirty="0" err="1" smtClean="0"/>
              <a:t>AfricArena</a:t>
            </a:r>
            <a:endParaRPr lang="en-ZA" sz="1800" i="1" dirty="0" smtClean="0"/>
          </a:p>
          <a:p>
            <a:endParaRPr lang="en-ZA" sz="1800" i="1" dirty="0"/>
          </a:p>
          <a:p>
            <a:endParaRPr lang="en-ZA" sz="1800" dirty="0"/>
          </a:p>
          <a:p>
            <a:endParaRPr lang="en-ZA" sz="1800" dirty="0" smtClean="0"/>
          </a:p>
          <a:p>
            <a:endParaRPr lang="en-ZA" sz="1800" dirty="0"/>
          </a:p>
          <a:p>
            <a:endParaRPr lang="en-ZA" sz="1800" dirty="0" smtClean="0"/>
          </a:p>
          <a:p>
            <a:endParaRPr lang="en-ZA" sz="1800" dirty="0" smtClean="0"/>
          </a:p>
          <a:p>
            <a:endParaRPr lang="en-ZA" sz="1800" dirty="0" smtClean="0"/>
          </a:p>
          <a:p>
            <a:endParaRPr lang="en-Z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859"/>
            <a:ext cx="4275438" cy="496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Open Data Water Hackathon April 2018 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119320"/>
            <a:ext cx="8521700" cy="4609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800" dirty="0">
                <a:latin typeface="+mn-lt"/>
              </a:rPr>
              <a:t>Cape Town Water Saving Design Sprint </a:t>
            </a:r>
          </a:p>
          <a:p>
            <a:pPr marL="0" indent="0">
              <a:buNone/>
            </a:pPr>
            <a:r>
              <a:rPr lang="en-ZA" sz="1800" dirty="0">
                <a:latin typeface="+mn-lt"/>
              </a:rPr>
              <a:t>Woodstock Bandwidth Barn from 14 – 15 April 2018 </a:t>
            </a:r>
          </a:p>
          <a:p>
            <a:pPr marL="0" indent="0">
              <a:buNone/>
            </a:pPr>
            <a:r>
              <a:rPr lang="en-ZA" sz="1800" dirty="0">
                <a:latin typeface="+mn-lt"/>
              </a:rPr>
              <a:t>Teams had to come up with ideas on how to use technology to encourage behavioural change regarding water-saving </a:t>
            </a:r>
          </a:p>
          <a:p>
            <a:pPr marL="0" indent="0">
              <a:buNone/>
            </a:pPr>
            <a:r>
              <a:rPr lang="en-ZA" sz="1800" dirty="0">
                <a:latin typeface="+mn-lt"/>
              </a:rPr>
              <a:t>Ten teams comprising 61 people, 4 speakers, 4 mentors &amp; 3 judges</a:t>
            </a:r>
          </a:p>
          <a:p>
            <a:endParaRPr lang="en-ZA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817341"/>
            <a:ext cx="3949700" cy="313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14800" y="30711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 smtClean="0"/>
              <a:t>FIRST </a:t>
            </a:r>
            <a:r>
              <a:rPr lang="en-ZA" b="1" dirty="0"/>
              <a:t>– “Litre Lights” </a:t>
            </a:r>
            <a:r>
              <a:rPr lang="en-ZA" dirty="0"/>
              <a:t>- Instant &amp; visual feedback of water usage by installing Loo Lights, Ambient Tiles and Shower Lights which are linked to an easy-to-install litre measuring system. This integrates with an online dashboard and a phone app. </a:t>
            </a:r>
            <a:endParaRPr lang="en-ZA" i="1" dirty="0"/>
          </a:p>
          <a:p>
            <a:r>
              <a:rPr lang="en-ZA" dirty="0"/>
              <a:t>The first-place team were awarded a month of free office space at the Shipyard co-working space of the Woodstock Bandwidth </a:t>
            </a:r>
          </a:p>
        </p:txBody>
      </p:sp>
    </p:spTree>
    <p:extLst>
      <p:ext uri="{BB962C8B-B14F-4D97-AF65-F5344CB8AC3E}">
        <p14:creationId xmlns:p14="http://schemas.microsoft.com/office/powerpoint/2010/main" val="37647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rgbClr val="92D050"/>
                </a:solidFill>
              </a:rPr>
              <a:t>Open Data Ecosystem </a:t>
            </a:r>
            <a:r>
              <a:rPr lang="en-ZA" dirty="0" smtClean="0">
                <a:solidFill>
                  <a:srgbClr val="92D050"/>
                </a:solidFill>
              </a:rPr>
              <a:t>– Example - opendatamonitor.eu 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65" y="1128378"/>
            <a:ext cx="4769963" cy="49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4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70C0"/>
                </a:solidFill>
              </a:rPr>
              <a:t>Looking ahead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20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Open Data Focus Areas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860"/>
            <a:ext cx="8229600" cy="4609536"/>
          </a:xfrm>
        </p:spPr>
        <p:txBody>
          <a:bodyPr>
            <a:normAutofit fontScale="92500" lnSpcReduction="10000"/>
          </a:bodyPr>
          <a:lstStyle/>
          <a:p>
            <a:endParaRPr lang="en-ZA" sz="2000" dirty="0" smtClean="0"/>
          </a:p>
          <a:p>
            <a:r>
              <a:rPr lang="en-ZA" sz="2000" dirty="0" smtClean="0"/>
              <a:t>Enhancement </a:t>
            </a:r>
            <a:r>
              <a:rPr lang="en-ZA" sz="2000" dirty="0" smtClean="0"/>
              <a:t>of Open Data Portal (automation of data updates)</a:t>
            </a:r>
          </a:p>
          <a:p>
            <a:endParaRPr lang="en-ZA" sz="2000" dirty="0" smtClean="0"/>
          </a:p>
          <a:p>
            <a:r>
              <a:rPr lang="en-ZA" sz="2000" dirty="0" smtClean="0"/>
              <a:t>Linking to bigger datasets</a:t>
            </a:r>
          </a:p>
          <a:p>
            <a:endParaRPr lang="en-ZA" sz="2000" dirty="0" smtClean="0"/>
          </a:p>
          <a:p>
            <a:r>
              <a:rPr lang="en-ZA" sz="2000" dirty="0" smtClean="0"/>
              <a:t>Building Data sharing culture</a:t>
            </a:r>
          </a:p>
          <a:p>
            <a:endParaRPr lang="en-ZA" sz="2000" dirty="0"/>
          </a:p>
          <a:p>
            <a:r>
              <a:rPr lang="en-ZA" sz="2000" dirty="0"/>
              <a:t>Dealing with data that could be construed as private</a:t>
            </a:r>
          </a:p>
          <a:p>
            <a:endParaRPr lang="en-ZA" sz="2000" dirty="0" smtClean="0"/>
          </a:p>
          <a:p>
            <a:r>
              <a:rPr lang="en-ZA" sz="2000" dirty="0" smtClean="0"/>
              <a:t>Promoting Usage of the Portal (building an open data ecosystem)</a:t>
            </a:r>
          </a:p>
          <a:p>
            <a:endParaRPr lang="en-ZA" sz="2000" dirty="0" smtClean="0"/>
          </a:p>
          <a:p>
            <a:r>
              <a:rPr lang="en-ZA" sz="2000" dirty="0" smtClean="0"/>
              <a:t>Processing outstanding data suggestions</a:t>
            </a:r>
            <a:endParaRPr lang="en-ZA" sz="2000" dirty="0"/>
          </a:p>
          <a:p>
            <a:endParaRPr lang="en-ZA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40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1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70C0"/>
                </a:solidFill>
              </a:rPr>
              <a:t>The problem</a:t>
            </a:r>
            <a:r>
              <a:rPr lang="en-ZA" dirty="0">
                <a:solidFill>
                  <a:srgbClr val="0070C0"/>
                </a:solidFill>
              </a:rPr>
              <a:t/>
            </a:r>
            <a:br>
              <a:rPr lang="en-ZA" dirty="0">
                <a:solidFill>
                  <a:srgbClr val="0070C0"/>
                </a:solidFill>
              </a:rPr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60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6422"/>
            <a:ext cx="8229600" cy="4609536"/>
          </a:xfrm>
        </p:spPr>
        <p:txBody>
          <a:bodyPr>
            <a:normAutofit/>
          </a:bodyPr>
          <a:lstStyle/>
          <a:p>
            <a:endParaRPr lang="en-ZA" sz="2000" dirty="0"/>
          </a:p>
          <a:p>
            <a:r>
              <a:rPr lang="en-ZA" sz="2000" b="1" dirty="0">
                <a:solidFill>
                  <a:srgbClr val="0070C0"/>
                </a:solidFill>
              </a:rPr>
              <a:t>The City generates </a:t>
            </a:r>
            <a:r>
              <a:rPr lang="en-ZA" sz="2000" b="1" dirty="0" smtClean="0">
                <a:solidFill>
                  <a:srgbClr val="0070C0"/>
                </a:solidFill>
              </a:rPr>
              <a:t>significant </a:t>
            </a:r>
            <a:r>
              <a:rPr lang="en-ZA" sz="2000" b="1" dirty="0">
                <a:solidFill>
                  <a:srgbClr val="0070C0"/>
                </a:solidFill>
              </a:rPr>
              <a:t>amounts of </a:t>
            </a:r>
            <a:r>
              <a:rPr lang="en-ZA" sz="2000" b="1" dirty="0" smtClean="0">
                <a:solidFill>
                  <a:srgbClr val="0070C0"/>
                </a:solidFill>
              </a:rPr>
              <a:t>data/information </a:t>
            </a:r>
            <a:endParaRPr lang="en-ZA" sz="2000" b="1" dirty="0">
              <a:solidFill>
                <a:srgbClr val="0070C0"/>
              </a:solidFill>
            </a:endParaRPr>
          </a:p>
          <a:p>
            <a:r>
              <a:rPr lang="en-ZA" sz="2000" b="1" dirty="0">
                <a:solidFill>
                  <a:srgbClr val="0070C0"/>
                </a:solidFill>
              </a:rPr>
              <a:t>This information is often hidden from view in line department archives or is difficult to access. </a:t>
            </a:r>
          </a:p>
          <a:p>
            <a:r>
              <a:rPr lang="en-ZA" sz="2000" b="1" dirty="0">
                <a:solidFill>
                  <a:srgbClr val="0070C0"/>
                </a:solidFill>
              </a:rPr>
              <a:t>Various organisational data access policies and procedures impede public access to information. </a:t>
            </a:r>
          </a:p>
          <a:p>
            <a:r>
              <a:rPr lang="en-ZA" sz="2000" b="1" dirty="0">
                <a:solidFill>
                  <a:srgbClr val="0070C0"/>
                </a:solidFill>
              </a:rPr>
              <a:t>The data is not in user friendly </a:t>
            </a:r>
            <a:r>
              <a:rPr lang="en-ZA" sz="2000" b="1" dirty="0" smtClean="0">
                <a:solidFill>
                  <a:srgbClr val="0070C0"/>
                </a:solidFill>
              </a:rPr>
              <a:t>format</a:t>
            </a:r>
            <a:endParaRPr lang="en-ZA" sz="2000" b="1" dirty="0">
              <a:solidFill>
                <a:srgbClr val="0070C0"/>
              </a:solidFill>
            </a:endParaRPr>
          </a:p>
          <a:p>
            <a:r>
              <a:rPr lang="en-ZA" sz="2000" b="1" dirty="0">
                <a:solidFill>
                  <a:srgbClr val="0070C0"/>
                </a:solidFill>
              </a:rPr>
              <a:t>The data is </a:t>
            </a:r>
            <a:r>
              <a:rPr lang="en-ZA" sz="2000" b="1" dirty="0" smtClean="0">
                <a:solidFill>
                  <a:srgbClr val="0070C0"/>
                </a:solidFill>
              </a:rPr>
              <a:t>old or out </a:t>
            </a:r>
            <a:r>
              <a:rPr lang="en-ZA" sz="2000" b="1" dirty="0">
                <a:solidFill>
                  <a:srgbClr val="0070C0"/>
                </a:solidFill>
              </a:rPr>
              <a:t>of date</a:t>
            </a:r>
          </a:p>
          <a:p>
            <a:r>
              <a:rPr lang="en-ZA" sz="2000" b="1" dirty="0">
                <a:solidFill>
                  <a:srgbClr val="0070C0"/>
                </a:solidFill>
              </a:rPr>
              <a:t>The data is not always in machine readable </a:t>
            </a:r>
            <a:r>
              <a:rPr lang="en-ZA" sz="2000" b="1" dirty="0" smtClean="0">
                <a:solidFill>
                  <a:srgbClr val="0070C0"/>
                </a:solidFill>
              </a:rPr>
              <a:t>format</a:t>
            </a:r>
            <a:endParaRPr lang="en-ZA" sz="2000" b="1" dirty="0">
              <a:solidFill>
                <a:srgbClr val="0070C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 smtClean="0">
                <a:ln/>
                <a:solidFill>
                  <a:schemeClr val="accent3"/>
                </a:solidFill>
              </a:rPr>
              <a:t>The problem</a:t>
            </a:r>
            <a:endParaRPr lang="en-ZA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1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 smtClean="0">
                <a:solidFill>
                  <a:srgbClr val="92D050"/>
                </a:solidFill>
              </a:rPr>
              <a:t>Trend towards open data</a:t>
            </a:r>
            <a:endParaRPr lang="en-Z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pPr algn="just"/>
            <a:r>
              <a:rPr lang="en-US" sz="1800" dirty="0" smtClean="0">
                <a:solidFill>
                  <a:srgbClr val="0070C0"/>
                </a:solidFill>
              </a:rPr>
              <a:t>A </a:t>
            </a:r>
            <a:r>
              <a:rPr lang="en-US" sz="1800" dirty="0">
                <a:solidFill>
                  <a:srgbClr val="0070C0"/>
                </a:solidFill>
              </a:rPr>
              <a:t>number of city governments including New York, London and Helsinki have </a:t>
            </a:r>
            <a:r>
              <a:rPr lang="en-US" sz="1800" dirty="0" smtClean="0">
                <a:solidFill>
                  <a:srgbClr val="0070C0"/>
                </a:solidFill>
              </a:rPr>
              <a:t>embraced the open </a:t>
            </a:r>
            <a:r>
              <a:rPr lang="en-US" sz="1800" dirty="0">
                <a:solidFill>
                  <a:srgbClr val="0070C0"/>
                </a:solidFill>
              </a:rPr>
              <a:t>data </a:t>
            </a:r>
            <a:r>
              <a:rPr lang="en-US" sz="1800" dirty="0" smtClean="0">
                <a:solidFill>
                  <a:srgbClr val="0070C0"/>
                </a:solidFill>
              </a:rPr>
              <a:t>approach  </a:t>
            </a:r>
          </a:p>
          <a:p>
            <a:pPr algn="just"/>
            <a:endParaRPr lang="en-US" sz="1800" dirty="0">
              <a:solidFill>
                <a:srgbClr val="0070C0"/>
              </a:solidFill>
            </a:endParaRPr>
          </a:p>
          <a:p>
            <a:pPr algn="just"/>
            <a:r>
              <a:rPr lang="en-US" sz="1800" dirty="0" smtClean="0">
                <a:solidFill>
                  <a:srgbClr val="0070C0"/>
                </a:solidFill>
              </a:rPr>
              <a:t>Innovators </a:t>
            </a:r>
            <a:r>
              <a:rPr lang="en-US" sz="1800" dirty="0">
                <a:solidFill>
                  <a:srgbClr val="0070C0"/>
                </a:solidFill>
              </a:rPr>
              <a:t>and entrepreneurs are using these large data sets to design new kinds of products, enhance their competitiveness, build social capital and engage in civic life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ZA" i="1" dirty="0" smtClean="0"/>
          </a:p>
          <a:p>
            <a:pPr marL="0" indent="0">
              <a:buNone/>
            </a:pPr>
            <a:endParaRPr lang="en-ZA" i="1" dirty="0"/>
          </a:p>
          <a:p>
            <a:pPr marL="0" indent="0" algn="ctr">
              <a:buNone/>
            </a:pPr>
            <a:endParaRPr lang="en-ZA" i="1" dirty="0" smtClean="0"/>
          </a:p>
          <a:p>
            <a:pPr marL="0" indent="0" algn="ctr">
              <a:buNone/>
            </a:pPr>
            <a:endParaRPr lang="en-ZA" i="1" dirty="0"/>
          </a:p>
          <a:p>
            <a:pPr marL="0" indent="0" algn="ctr">
              <a:buNone/>
            </a:pPr>
            <a:endParaRPr lang="en-ZA" i="1" dirty="0" smtClean="0"/>
          </a:p>
          <a:p>
            <a:endParaRPr lang="en-ZA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81" y="3663453"/>
            <a:ext cx="1468270" cy="14682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66" y="2974659"/>
            <a:ext cx="1370933" cy="137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53" y="1917115"/>
            <a:ext cx="1752600" cy="1152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16" y="4996783"/>
            <a:ext cx="17907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70C0"/>
                </a:solidFill>
              </a:rPr>
              <a:t>Solution</a:t>
            </a:r>
            <a:r>
              <a:rPr lang="en-ZA" dirty="0">
                <a:solidFill>
                  <a:srgbClr val="0070C0"/>
                </a:solidFill>
              </a:rPr>
              <a:t/>
            </a:r>
            <a:br>
              <a:rPr lang="en-ZA" dirty="0">
                <a:solidFill>
                  <a:srgbClr val="0070C0"/>
                </a:solidFill>
              </a:rPr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 algn="l">
              <a:buFontTx/>
              <a:buChar char="-"/>
            </a:pPr>
            <a:r>
              <a:rPr lang="en-ZA" b="1" dirty="0" smtClean="0"/>
              <a:t>Policy</a:t>
            </a:r>
          </a:p>
          <a:p>
            <a:pPr marL="285750" indent="-285750" algn="l">
              <a:buFontTx/>
              <a:buChar char="-"/>
            </a:pPr>
            <a:r>
              <a:rPr lang="en-ZA" b="1" dirty="0" smtClean="0"/>
              <a:t>Portal</a:t>
            </a:r>
          </a:p>
          <a:p>
            <a:pPr marL="285750" indent="-285750" algn="l">
              <a:buFontTx/>
              <a:buChar char="-"/>
            </a:pPr>
            <a:r>
              <a:rPr lang="en-ZA" b="1" dirty="0" smtClean="0"/>
              <a:t>Institutional arrangements</a:t>
            </a:r>
          </a:p>
          <a:p>
            <a:pPr marL="285750" indent="-285750">
              <a:buFontTx/>
              <a:buChar char="-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76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Open Data Policy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4"/>
            <a:ext cx="3728301" cy="4432111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66FF"/>
              </a:solidFill>
            </a:endParaRPr>
          </a:p>
          <a:p>
            <a:pPr algn="just"/>
            <a:r>
              <a:rPr lang="en-ZA" sz="1700" dirty="0" smtClean="0">
                <a:solidFill>
                  <a:srgbClr val="0066FF"/>
                </a:solidFill>
              </a:rPr>
              <a:t>Open </a:t>
            </a:r>
            <a:r>
              <a:rPr lang="en-ZA" sz="1700" dirty="0">
                <a:solidFill>
                  <a:srgbClr val="0066FF"/>
                </a:solidFill>
              </a:rPr>
              <a:t>Data Policy approved by Council on 25 September </a:t>
            </a:r>
            <a:r>
              <a:rPr lang="en-ZA" sz="1700" dirty="0" smtClean="0">
                <a:solidFill>
                  <a:srgbClr val="0066FF"/>
                </a:solidFill>
              </a:rPr>
              <a:t>2014</a:t>
            </a:r>
          </a:p>
          <a:p>
            <a:pPr algn="just"/>
            <a:endParaRPr lang="en-ZA" sz="1700" dirty="0">
              <a:solidFill>
                <a:srgbClr val="0066FF"/>
              </a:solidFill>
            </a:endParaRPr>
          </a:p>
          <a:p>
            <a:pPr algn="just"/>
            <a:r>
              <a:rPr lang="en-ZA" sz="1700" dirty="0" smtClean="0">
                <a:solidFill>
                  <a:srgbClr val="0066FF"/>
                </a:solidFill>
              </a:rPr>
              <a:t>2</a:t>
            </a:r>
            <a:r>
              <a:rPr lang="en-ZA" sz="1700" baseline="30000" dirty="0" smtClean="0">
                <a:solidFill>
                  <a:srgbClr val="0066FF"/>
                </a:solidFill>
              </a:rPr>
              <a:t>nd</a:t>
            </a:r>
            <a:r>
              <a:rPr lang="en-ZA" sz="1700" dirty="0" smtClean="0">
                <a:solidFill>
                  <a:srgbClr val="0066FF"/>
                </a:solidFill>
              </a:rPr>
              <a:t> Review of Policy initiated October 2019 and revised Policy approved December 2020</a:t>
            </a:r>
            <a:endParaRPr lang="en-ZA" sz="1700" dirty="0">
              <a:solidFill>
                <a:srgbClr val="0066FF"/>
              </a:solidFill>
            </a:endParaRPr>
          </a:p>
          <a:p>
            <a:pPr algn="just"/>
            <a:endParaRPr lang="en-ZA" sz="1700" b="1" dirty="0">
              <a:solidFill>
                <a:srgbClr val="0066FF"/>
              </a:solidFill>
            </a:endParaRPr>
          </a:p>
          <a:p>
            <a:pPr marL="176213" indent="-176213">
              <a:buFont typeface="Courier New" panose="02070309020205020404" pitchFamily="49" charset="0"/>
              <a:buChar char="o"/>
              <a:tabLst>
                <a:tab pos="0" algn="l"/>
              </a:tabLst>
            </a:pPr>
            <a:endParaRPr lang="en-ZA" sz="1800" dirty="0">
              <a:solidFill>
                <a:srgbClr val="0070C0"/>
              </a:solidFill>
            </a:endParaRPr>
          </a:p>
          <a:p>
            <a:endParaRPr lang="en-US" sz="1800" dirty="0" smtClean="0">
              <a:solidFill>
                <a:srgbClr val="0066FF"/>
              </a:solidFill>
            </a:endParaRPr>
          </a:p>
          <a:p>
            <a:endParaRPr lang="en-US" sz="1800" dirty="0">
              <a:solidFill>
                <a:srgbClr val="0066FF"/>
              </a:solidFill>
            </a:endParaRPr>
          </a:p>
          <a:p>
            <a:endParaRPr lang="en-US" dirty="0" smtClean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01" y="1171596"/>
            <a:ext cx="4617580" cy="490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70C0"/>
                </a:solidFill>
              </a:rPr>
              <a:t>Development of the Open Data Portal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b="1" dirty="0" smtClean="0"/>
              <a:t>ICT Enabled Open Data Portal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3344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solidFill>
                  <a:srgbClr val="92D050"/>
                </a:solidFill>
              </a:rPr>
              <a:t>DEMO - https://odp-cctegis.opendata.arcgis.com/</a:t>
            </a:r>
            <a:endParaRPr lang="en-ZA" dirty="0">
              <a:solidFill>
                <a:srgbClr val="92D050"/>
              </a:solidFill>
            </a:endParaRPr>
          </a:p>
        </p:txBody>
      </p:sp>
      <p:pic>
        <p:nvPicPr>
          <p:cNvPr id="5" name="Content Placeholder 4" descr="Open Data Portal Beta Release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1273176"/>
            <a:ext cx="7206017" cy="478643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-98" b="4515"/>
          <a:stretch/>
        </p:blipFill>
        <p:spPr>
          <a:xfrm>
            <a:off x="457200" y="1052118"/>
            <a:ext cx="8495608" cy="55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PresentationMetadata xmlns:xsi=&quot;http://www.w3.org/2001/XMLSchema-instance&quot; xmlns:xsd=&quot;http://www.w3.org/2001/XMLSchema&quot;&gt;&#10;  &lt;TransitionType&gt;Direct&lt;/TransitionType&gt;&#10;  &lt;UniqueID&gt;0&lt;/UniqueID&gt;&#10;  &lt;ShowPreviews&gt;true&lt;/ShowPreviews&gt;&#10;  &lt;ShowReviews&gt;true&lt;/ShowReviews&gt;&#10;  &lt;ShowHeaderTitle xsi:nil=&quot;true&quot; /&gt;&#10;  &lt;ShowHeaderNumber xsi:nil=&quot;true&quot; /&gt;&#10;  &lt;SectionTemplate&gt;Template2&lt;/SectionTemplate&gt;&#10;  &lt;SectionTemplateColor&gt;&#10;    &lt;A&gt;255&lt;/A&gt;&#10;    &lt;R&gt;128&lt;/R&gt;&#10;    &lt;G&gt;128&lt;/G&gt;&#10;    &lt;B&gt;128&lt;/B&gt;&#10;    &lt;ScA&gt;1&lt;/ScA&gt;&#10;    &lt;ScR&gt;0.2158605&lt;/ScR&gt;&#10;    &lt;ScG&gt;0.2158605&lt;/ScG&gt;&#10;    &lt;ScB&gt;0.2158605&lt;/ScB&gt;&#10;  &lt;/SectionTemplateColor&gt;&#10;  &lt;SectionArrangement&gt;Simple&lt;/SectionArrangement&gt;&#10;&lt;/PresentationMetadat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EE146E606044FAD37EC9FDD2996EF" ma:contentTypeVersion="2" ma:contentTypeDescription="Create a new document." ma:contentTypeScope="" ma:versionID="2b05e8767e5a9c6ea454377788bb3c48">
  <xsd:schema xmlns:xsd="http://www.w3.org/2001/XMLSchema" xmlns:xs="http://www.w3.org/2001/XMLSchema" xmlns:p="http://schemas.microsoft.com/office/2006/metadata/properties" xmlns:ns2="31902396-9d75-4919-9ad8-727491a7c80a" targetNamespace="http://schemas.microsoft.com/office/2006/metadata/properties" ma:root="true" ma:fieldsID="cef4da6d974a518fe9d00d86d893b88b" ns2:_="">
    <xsd:import namespace="31902396-9d75-4919-9ad8-727491a7c80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02396-9d75-4919-9ad8-727491a7c8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379EC8-0787-48F9-B6ED-2179BC527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531DFE-9E8B-43D6-A5EB-B91EADAD9F5B}">
  <ds:schemaRefs>
    <ds:schemaRef ds:uri="31902396-9d75-4919-9ad8-727491a7c80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993455-50FF-4315-AD72-33995AD1A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02396-9d75-4919-9ad8-727491a7c8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32105</TotalTime>
  <Words>1083</Words>
  <Application>Microsoft Office PowerPoint</Application>
  <PresentationFormat>On-screen Show (4:3)</PresentationFormat>
  <Paragraphs>231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AvenirNextLTPro-Bold</vt:lpstr>
      <vt:lpstr>Calibri</vt:lpstr>
      <vt:lpstr>Century Gothic</vt:lpstr>
      <vt:lpstr>Courier New</vt:lpstr>
      <vt:lpstr>Wingdings</vt:lpstr>
      <vt:lpstr>Office Theme</vt:lpstr>
      <vt:lpstr>OPEN DATA PROJECT</vt:lpstr>
      <vt:lpstr>Content</vt:lpstr>
      <vt:lpstr>The problem </vt:lpstr>
      <vt:lpstr>The problem</vt:lpstr>
      <vt:lpstr>Trend towards open data</vt:lpstr>
      <vt:lpstr>Solution </vt:lpstr>
      <vt:lpstr>Open Data Policy</vt:lpstr>
      <vt:lpstr>Development of the Open Data Portal</vt:lpstr>
      <vt:lpstr>DEMO - https://odp-cctegis.opendata.arcgis.com/</vt:lpstr>
      <vt:lpstr>Outcomes</vt:lpstr>
      <vt:lpstr>Bringing City data into the light </vt:lpstr>
      <vt:lpstr>Portal Content</vt:lpstr>
      <vt:lpstr>Usage of the portal</vt:lpstr>
      <vt:lpstr>Usage of the portal</vt:lpstr>
      <vt:lpstr>Using the City’s Open Data</vt:lpstr>
      <vt:lpstr>Open Data User Profile (based on available information)</vt:lpstr>
      <vt:lpstr>Reasons supplied by users for requesting datasets:</vt:lpstr>
      <vt:lpstr>Top 10 Popular Datasets</vt:lpstr>
      <vt:lpstr>Open Data: The Portal and the Ecosystem</vt:lpstr>
      <vt:lpstr>Open Data Engagements</vt:lpstr>
      <vt:lpstr>Public Transport Hackathon November 2018</vt:lpstr>
      <vt:lpstr>Open Data Water Hackathon April 2018 </vt:lpstr>
      <vt:lpstr>Open Data Ecosystem – Example - opendatamonitor.eu </vt:lpstr>
      <vt:lpstr>Looking ahead</vt:lpstr>
      <vt:lpstr>Open Data Focus Areas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Template</dc:title>
  <dc:creator>Apple</dc:creator>
  <cp:lastModifiedBy>Neil Hoorn</cp:lastModifiedBy>
  <cp:revision>623</cp:revision>
  <cp:lastPrinted>2017-01-18T10:52:10Z</cp:lastPrinted>
  <dcterms:created xsi:type="dcterms:W3CDTF">2014-02-22T20:02:07Z</dcterms:created>
  <dcterms:modified xsi:type="dcterms:W3CDTF">2021-03-01T18:26:49Z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0x010100B39EE146E606044FAD37EC9FDD2996EF</vt:lpwstr>
  </property>
</Properties>
</file>