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Bebas Neue" panose="020B0604020202020204" charset="0"/>
      <p:regular r:id="rId17"/>
    </p:embeddedFont>
    <p:embeddedFont>
      <p:font typeface="Bebas Neue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 Bold" panose="020B0604020202020204" charset="0"/>
      <p:regular r:id="rId23"/>
    </p:embeddedFont>
    <p:embeddedFont>
      <p:font typeface="Open Sans Light" panose="020B0604020202020204" charset="0"/>
      <p:regular r:id="rId24"/>
    </p:embeddedFont>
    <p:embeddedFont>
      <p:font typeface="Open Sans Light Bold" panose="020B0604020202020204" charset="0"/>
      <p:regular r:id="rId25"/>
    </p:embeddedFont>
    <p:embeddedFont>
      <p:font typeface="Open Sans Light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249" autoAdjust="0"/>
  </p:normalViewPr>
  <p:slideViewPr>
    <p:cSldViewPr>
      <p:cViewPr>
        <p:scale>
          <a:sx n="40" d="100"/>
          <a:sy n="40" d="100"/>
        </p:scale>
        <p:origin x="1116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782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68" y="1725220"/>
            <a:ext cx="14270742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8"/>
              </a:lnSpc>
            </a:pPr>
            <a:r>
              <a:rPr lang="en-US" sz="9304" dirty="0">
                <a:solidFill>
                  <a:srgbClr val="171710"/>
                </a:solidFill>
                <a:latin typeface="Bebas Neue"/>
              </a:rPr>
              <a:t>Developing</a:t>
            </a:r>
          </a:p>
          <a:p>
            <a:pPr algn="ctr">
              <a:lnSpc>
                <a:spcPts val="10048"/>
              </a:lnSpc>
            </a:pPr>
            <a:r>
              <a:rPr lang="en-US" sz="9304" dirty="0">
                <a:solidFill>
                  <a:srgbClr val="171710"/>
                </a:solidFill>
                <a:latin typeface="Bebas Neue"/>
              </a:rPr>
              <a:t>Non-text-based</a:t>
            </a:r>
          </a:p>
          <a:p>
            <a:pPr algn="ctr">
              <a:lnSpc>
                <a:spcPts val="10048"/>
              </a:lnSpc>
            </a:pPr>
            <a:r>
              <a:rPr lang="en-US" sz="9304" dirty="0">
                <a:solidFill>
                  <a:srgbClr val="171710"/>
                </a:solidFill>
                <a:latin typeface="Bebas Neue"/>
              </a:rPr>
              <a:t>Living Archives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7135371" y="7135371"/>
            <a:ext cx="18288000" cy="4017258"/>
            <a:chOff x="0" y="0"/>
            <a:chExt cx="6186311" cy="1358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358924"/>
            </a:xfrm>
            <a:custGeom>
              <a:avLst/>
              <a:gdLst/>
              <a:ahLst/>
              <a:cxnLst/>
              <a:rect l="l" t="t" r="r" b="b"/>
              <a:pathLst>
                <a:path w="6186311" h="1358924">
                  <a:moveTo>
                    <a:pt x="0" y="0"/>
                  </a:moveTo>
                  <a:lnTo>
                    <a:pt x="6186311" y="0"/>
                  </a:lnTo>
                  <a:lnTo>
                    <a:pt x="6186311" y="1358924"/>
                  </a:lnTo>
                  <a:lnTo>
                    <a:pt x="0" y="1358924"/>
                  </a:lnTo>
                  <a:close/>
                </a:path>
              </a:pathLst>
            </a:custGeom>
            <a:solidFill>
              <a:srgbClr val="F7F4FA">
                <a:alpha val="63921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3295" y="5143500"/>
            <a:ext cx="3586837" cy="1714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55232" y="7579153"/>
            <a:ext cx="2048277" cy="20755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70742" y="2789300"/>
            <a:ext cx="4047276" cy="164926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268" y="7426753"/>
            <a:ext cx="14270742" cy="2285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08"/>
              </a:lnSpc>
            </a:pPr>
            <a:r>
              <a:rPr lang="en-US" sz="6791" dirty="0">
                <a:solidFill>
                  <a:srgbClr val="000000"/>
                </a:solidFill>
                <a:latin typeface="Bebas Neue"/>
              </a:rPr>
              <a:t>05 march 2021</a:t>
            </a:r>
          </a:p>
          <a:p>
            <a:pPr algn="ctr">
              <a:lnSpc>
                <a:spcPts val="9508"/>
              </a:lnSpc>
            </a:pPr>
            <a:r>
              <a:rPr lang="en-US" sz="5400" dirty="0">
                <a:solidFill>
                  <a:srgbClr val="000000"/>
                </a:solidFill>
                <a:latin typeface="Bebas Neue"/>
              </a:rPr>
              <a:t>Presented by Jayne Batzofin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268" y="6092471"/>
            <a:ext cx="14246474" cy="1339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44"/>
              </a:lnSpc>
            </a:pPr>
            <a:r>
              <a:rPr lang="en-US" sz="7600" dirty="0">
                <a:solidFill>
                  <a:srgbClr val="171710"/>
                </a:solidFill>
                <a:latin typeface="Bebas Neue"/>
              </a:rPr>
              <a:t>UCT open data day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99194" y="621672"/>
            <a:ext cx="12379106" cy="9043656"/>
            <a:chOff x="0" y="0"/>
            <a:chExt cx="3881120" cy="28353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120" cy="2835384"/>
            </a:xfrm>
            <a:custGeom>
              <a:avLst/>
              <a:gdLst/>
              <a:ahLst/>
              <a:cxnLst/>
              <a:rect l="l" t="t" r="r" b="b"/>
              <a:pathLst>
                <a:path w="3881120" h="2835384">
                  <a:moveTo>
                    <a:pt x="0" y="0"/>
                  </a:moveTo>
                  <a:lnTo>
                    <a:pt x="3881120" y="0"/>
                  </a:lnTo>
                  <a:lnTo>
                    <a:pt x="3881120" y="2835384"/>
                  </a:lnTo>
                  <a:lnTo>
                    <a:pt x="0" y="2835384"/>
                  </a:lnTo>
                  <a:close/>
                </a:path>
              </a:pathLst>
            </a:custGeom>
            <a:solidFill>
              <a:srgbClr val="FFFFFF">
                <a:alpha val="63921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694081" y="2866922"/>
            <a:ext cx="8821446" cy="584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3"/>
              </a:lnSpc>
            </a:pPr>
            <a:r>
              <a:rPr lang="en-US" sz="3673" dirty="0">
                <a:solidFill>
                  <a:srgbClr val="000000"/>
                </a:solidFill>
                <a:latin typeface="Open Sans Light"/>
              </a:rPr>
              <a:t>Exhibition tool for the GLAM (Galleries, Libraries, Archives and Museums) sector to showcase Digital Collections.</a:t>
            </a:r>
          </a:p>
          <a:p>
            <a:pPr>
              <a:lnSpc>
                <a:spcPts val="5143"/>
              </a:lnSpc>
            </a:pPr>
            <a:endParaRPr lang="en-US" sz="3673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5143"/>
              </a:lnSpc>
            </a:pPr>
            <a:r>
              <a:rPr lang="en-US" sz="3673" dirty="0">
                <a:solidFill>
                  <a:srgbClr val="000000"/>
                </a:solidFill>
                <a:latin typeface="Open Sans Light"/>
              </a:rPr>
              <a:t>"Omeka S is a next-generation web publishing platform for institutions interested in connecting digital cultural heritage collections with other resources online."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0" y="2183247"/>
            <a:ext cx="6531558" cy="65315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183196" y="1588178"/>
            <a:ext cx="5921608" cy="1008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8"/>
              </a:lnSpc>
              <a:spcBef>
                <a:spcPct val="0"/>
              </a:spcBef>
            </a:pPr>
            <a:r>
              <a:rPr lang="en-US" sz="8285" dirty="0">
                <a:solidFill>
                  <a:srgbClr val="000000"/>
                </a:solidFill>
                <a:latin typeface="Bebas Neue Bold"/>
              </a:rPr>
              <a:t>OMEKA 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grab">
            <a:hlinkClick r:id="" action="ppaction://media"/>
            <a:extLst>
              <a:ext uri="{FF2B5EF4-FFF2-40B4-BE49-F238E27FC236}">
                <a16:creationId xmlns:a16="http://schemas.microsoft.com/office/drawing/2014/main" id="{A4781ECA-B117-47C7-991C-D51AF7433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657350"/>
            <a:ext cx="18288000" cy="1360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7404" y="671771"/>
            <a:ext cx="15093192" cy="8943457"/>
            <a:chOff x="0" y="0"/>
            <a:chExt cx="4732045" cy="28039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2045" cy="2803969"/>
            </a:xfrm>
            <a:custGeom>
              <a:avLst/>
              <a:gdLst/>
              <a:ahLst/>
              <a:cxnLst/>
              <a:rect l="l" t="t" r="r" b="b"/>
              <a:pathLst>
                <a:path w="4732045" h="2803969">
                  <a:moveTo>
                    <a:pt x="0" y="0"/>
                  </a:moveTo>
                  <a:lnTo>
                    <a:pt x="4732045" y="0"/>
                  </a:lnTo>
                  <a:lnTo>
                    <a:pt x="4732045" y="2803969"/>
                  </a:lnTo>
                  <a:lnTo>
                    <a:pt x="0" y="2803969"/>
                  </a:lnTo>
                  <a:close/>
                </a:path>
              </a:pathLst>
            </a:custGeom>
            <a:solidFill>
              <a:srgbClr val="FFFFFF">
                <a:alpha val="63921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290603" y="1514475"/>
            <a:ext cx="11706794" cy="6632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4"/>
              </a:lnSpc>
            </a:pPr>
            <a:r>
              <a:rPr lang="en-US" sz="4710" dirty="0">
                <a:solidFill>
                  <a:srgbClr val="000000"/>
                </a:solidFill>
                <a:latin typeface="Open Sans Light"/>
              </a:rPr>
              <a:t>"The </a:t>
            </a:r>
            <a:r>
              <a:rPr lang="en-US" sz="4710" dirty="0">
                <a:solidFill>
                  <a:srgbClr val="000000"/>
                </a:solidFill>
                <a:latin typeface="Open Sans Light Bold"/>
              </a:rPr>
              <a:t>live performer</a:t>
            </a:r>
            <a:r>
              <a:rPr lang="en-US" sz="4710" dirty="0">
                <a:solidFill>
                  <a:srgbClr val="000000"/>
                </a:solidFill>
                <a:latin typeface="Open Sans Light"/>
              </a:rPr>
              <a:t> in this context is not the person on stage, but the </a:t>
            </a:r>
            <a:r>
              <a:rPr lang="en-US" sz="4710" dirty="0">
                <a:solidFill>
                  <a:srgbClr val="000000"/>
                </a:solidFill>
                <a:latin typeface="Open Sans Light Bold"/>
              </a:rPr>
              <a:t>archive user</a:t>
            </a:r>
            <a:r>
              <a:rPr lang="en-US" sz="4710" dirty="0">
                <a:solidFill>
                  <a:srgbClr val="000000"/>
                </a:solidFill>
                <a:latin typeface="Open Sans Light"/>
              </a:rPr>
              <a:t> who controls the keyboard and the mouse. The actions of their </a:t>
            </a:r>
            <a:r>
              <a:rPr lang="en-US" sz="4710" dirty="0">
                <a:solidFill>
                  <a:srgbClr val="000000"/>
                </a:solidFill>
                <a:latin typeface="Open Sans Light Bold"/>
              </a:rPr>
              <a:t>searching </a:t>
            </a:r>
            <a:r>
              <a:rPr lang="en-US" sz="4710" dirty="0">
                <a:solidFill>
                  <a:srgbClr val="000000"/>
                </a:solidFill>
                <a:latin typeface="Open Sans Light"/>
              </a:rPr>
              <a:t>and </a:t>
            </a:r>
            <a:r>
              <a:rPr lang="en-US" sz="4710" dirty="0">
                <a:solidFill>
                  <a:srgbClr val="000000"/>
                </a:solidFill>
                <a:latin typeface="Open Sans Light Bold"/>
              </a:rPr>
              <a:t>viewing</a:t>
            </a:r>
            <a:r>
              <a:rPr lang="en-US" sz="4710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4710" dirty="0">
                <a:solidFill>
                  <a:srgbClr val="000000"/>
                </a:solidFill>
                <a:latin typeface="Open Sans Light Bold"/>
              </a:rPr>
              <a:t>collecting </a:t>
            </a:r>
            <a:r>
              <a:rPr lang="en-US" sz="4710" dirty="0">
                <a:solidFill>
                  <a:srgbClr val="000000"/>
                </a:solidFill>
                <a:latin typeface="Open Sans Light"/>
              </a:rPr>
              <a:t>and </a:t>
            </a:r>
            <a:r>
              <a:rPr lang="en-US" sz="4710" dirty="0">
                <a:solidFill>
                  <a:srgbClr val="000000"/>
                </a:solidFill>
                <a:latin typeface="Open Sans Light Bold"/>
              </a:rPr>
              <a:t>narrating </a:t>
            </a:r>
            <a:r>
              <a:rPr lang="en-US" sz="4710" dirty="0">
                <a:solidFill>
                  <a:srgbClr val="000000"/>
                </a:solidFill>
                <a:latin typeface="Open Sans Light"/>
              </a:rPr>
              <a:t>are their </a:t>
            </a:r>
            <a:r>
              <a:rPr lang="en-US" sz="4710" dirty="0">
                <a:solidFill>
                  <a:srgbClr val="000000"/>
                </a:solidFill>
                <a:latin typeface="Open Sans Light Bold"/>
              </a:rPr>
              <a:t>modes of performance</a:t>
            </a:r>
            <a:r>
              <a:rPr lang="en-US" sz="4710" dirty="0">
                <a:solidFill>
                  <a:srgbClr val="000000"/>
                </a:solidFill>
                <a:latin typeface="Open Sans Light"/>
              </a:rPr>
              <a:t>. […] these practices enliven the material of the archive through actions of use.”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05759" y="8677910"/>
            <a:ext cx="1048688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Laurene Vaughan, 2015: 56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7249" y="1388042"/>
            <a:ext cx="13251348" cy="7369924"/>
            <a:chOff x="0" y="0"/>
            <a:chExt cx="4154587" cy="23106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54587" cy="2310632"/>
            </a:xfrm>
            <a:custGeom>
              <a:avLst/>
              <a:gdLst/>
              <a:ahLst/>
              <a:cxnLst/>
              <a:rect l="l" t="t" r="r" b="b"/>
              <a:pathLst>
                <a:path w="4154587" h="2310632">
                  <a:moveTo>
                    <a:pt x="0" y="0"/>
                  </a:moveTo>
                  <a:lnTo>
                    <a:pt x="4154587" y="0"/>
                  </a:lnTo>
                  <a:lnTo>
                    <a:pt x="4154587" y="2310632"/>
                  </a:lnTo>
                  <a:lnTo>
                    <a:pt x="0" y="2310632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39572" y="2141779"/>
            <a:ext cx="3342328" cy="335187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39572" y="2124809"/>
            <a:ext cx="3368847" cy="336884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B070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53054" y="4136241"/>
            <a:ext cx="6052688" cy="43249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77249" y="1941754"/>
            <a:ext cx="14013348" cy="1413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8000" dirty="0">
                <a:solidFill>
                  <a:srgbClr val="171710"/>
                </a:solidFill>
                <a:latin typeface="Bebas Neue"/>
              </a:rPr>
              <a:t>CONTACT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11547" y="4252139"/>
            <a:ext cx="7958886" cy="204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3"/>
              </a:lnSpc>
            </a:pPr>
            <a:r>
              <a:rPr lang="en-US" sz="4085" dirty="0">
                <a:solidFill>
                  <a:srgbClr val="000000"/>
                </a:solidFill>
                <a:latin typeface="Open Sans Light Bold"/>
              </a:rPr>
              <a:t>Jayne Batzofin </a:t>
            </a:r>
          </a:p>
          <a:p>
            <a:pPr>
              <a:lnSpc>
                <a:spcPts val="5433"/>
              </a:lnSpc>
            </a:pPr>
            <a:r>
              <a:rPr lang="en-US" sz="4085" dirty="0">
                <a:solidFill>
                  <a:srgbClr val="000000"/>
                </a:solidFill>
                <a:latin typeface="Open Sans Light Bold"/>
              </a:rPr>
              <a:t>Digital Archivist</a:t>
            </a:r>
          </a:p>
          <a:p>
            <a:pPr>
              <a:lnSpc>
                <a:spcPts val="5433"/>
              </a:lnSpc>
            </a:pPr>
            <a:r>
              <a:rPr lang="en-US" sz="4085" dirty="0">
                <a:solidFill>
                  <a:srgbClr val="000000"/>
                </a:solidFill>
                <a:latin typeface="Open Sans Light Bold"/>
              </a:rPr>
              <a:t>jayne.batzofin@uct.ac.za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23604" y="691121"/>
            <a:ext cx="4368996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216314" y="1533683"/>
            <a:ext cx="2023258" cy="24296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627140" y="2608714"/>
            <a:ext cx="500248" cy="20230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79403"/>
          <a:stretch>
            <a:fillRect/>
          </a:stretch>
        </p:blipFill>
        <p:spPr>
          <a:xfrm>
            <a:off x="2772348" y="5303995"/>
            <a:ext cx="911191" cy="7589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79403"/>
          <a:stretch>
            <a:fillRect/>
          </a:stretch>
        </p:blipFill>
        <p:spPr>
          <a:xfrm>
            <a:off x="3626388" y="5303995"/>
            <a:ext cx="911191" cy="7589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79403"/>
          <a:stretch>
            <a:fillRect/>
          </a:stretch>
        </p:blipFill>
        <p:spPr>
          <a:xfrm>
            <a:off x="4438078" y="5303995"/>
            <a:ext cx="911191" cy="758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7900" y="686792"/>
            <a:ext cx="13792200" cy="8943457"/>
            <a:chOff x="0" y="0"/>
            <a:chExt cx="4904139" cy="28039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139" cy="2803969"/>
            </a:xfrm>
            <a:custGeom>
              <a:avLst/>
              <a:gdLst/>
              <a:ahLst/>
              <a:cxnLst/>
              <a:rect l="l" t="t" r="r" b="b"/>
              <a:pathLst>
                <a:path w="4904139" h="2803969">
                  <a:moveTo>
                    <a:pt x="0" y="0"/>
                  </a:moveTo>
                  <a:lnTo>
                    <a:pt x="4904139" y="0"/>
                  </a:lnTo>
                  <a:lnTo>
                    <a:pt x="4904139" y="2803969"/>
                  </a:lnTo>
                  <a:lnTo>
                    <a:pt x="0" y="2803969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145769" y="2324100"/>
            <a:ext cx="11996461" cy="6367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18"/>
              </a:lnSpc>
            </a:pPr>
            <a:endParaRPr dirty="0"/>
          </a:p>
          <a:p>
            <a:pPr marL="650529" lvl="1" indent="-325265">
              <a:lnSpc>
                <a:spcPts val="4218"/>
              </a:lnSpc>
              <a:buFont typeface="Arial"/>
              <a:buChar char="•"/>
            </a:pPr>
            <a:r>
              <a:rPr lang="en-US" sz="3013" dirty="0">
                <a:solidFill>
                  <a:srgbClr val="000000"/>
                </a:solidFill>
                <a:latin typeface="Open Sans Light"/>
              </a:rPr>
              <a:t>Carlin, D and Vaughan, L. 2015. </a:t>
            </a:r>
            <a:r>
              <a:rPr lang="en-US" sz="3013" dirty="0">
                <a:solidFill>
                  <a:srgbClr val="000000"/>
                </a:solidFill>
                <a:latin typeface="Open Sans Light Italics"/>
              </a:rPr>
              <a:t>Performing Digital: Multiple Perspectives on a Living Archive</a:t>
            </a:r>
            <a:r>
              <a:rPr lang="en-US" sz="3013" dirty="0">
                <a:solidFill>
                  <a:srgbClr val="000000"/>
                </a:solidFill>
                <a:latin typeface="Open Sans Light"/>
              </a:rPr>
              <a:t>. Ashgate Publishing.</a:t>
            </a:r>
          </a:p>
          <a:p>
            <a:pPr>
              <a:lnSpc>
                <a:spcPts val="4218"/>
              </a:lnSpc>
            </a:pPr>
            <a:endParaRPr lang="en-US" sz="3013" dirty="0">
              <a:solidFill>
                <a:srgbClr val="000000"/>
              </a:solidFill>
              <a:latin typeface="Open Sans Light"/>
            </a:endParaRPr>
          </a:p>
          <a:p>
            <a:pPr marL="650529" lvl="1" indent="-325265">
              <a:lnSpc>
                <a:spcPts val="4218"/>
              </a:lnSpc>
              <a:buFont typeface="Arial"/>
              <a:buChar char="•"/>
            </a:pPr>
            <a:r>
              <a:rPr lang="en-US" sz="3013" dirty="0">
                <a:solidFill>
                  <a:srgbClr val="000000"/>
                </a:solidFill>
                <a:latin typeface="Open Sans Light"/>
              </a:rPr>
              <a:t>Hall, S. 2001. </a:t>
            </a:r>
            <a:r>
              <a:rPr lang="en-US" sz="3013" dirty="0">
                <a:solidFill>
                  <a:srgbClr val="000000"/>
                </a:solidFill>
                <a:latin typeface="Open Sans Light Italics"/>
              </a:rPr>
              <a:t>Constituting an archive,</a:t>
            </a:r>
            <a:r>
              <a:rPr lang="en-US" sz="3013" dirty="0">
                <a:solidFill>
                  <a:srgbClr val="000000"/>
                </a:solidFill>
                <a:latin typeface="Open Sans Light"/>
              </a:rPr>
              <a:t> Third Text 15:54: 89–92.</a:t>
            </a:r>
          </a:p>
          <a:p>
            <a:pPr>
              <a:lnSpc>
                <a:spcPts val="4218"/>
              </a:lnSpc>
            </a:pPr>
            <a:endParaRPr lang="en-US" sz="3013" dirty="0">
              <a:solidFill>
                <a:srgbClr val="000000"/>
              </a:solidFill>
              <a:latin typeface="Open Sans Light"/>
            </a:endParaRPr>
          </a:p>
          <a:p>
            <a:pPr marL="650529" lvl="1" indent="-325265">
              <a:lnSpc>
                <a:spcPts val="4218"/>
              </a:lnSpc>
              <a:buFont typeface="Arial"/>
              <a:buChar char="•"/>
            </a:pPr>
            <a:r>
              <a:rPr lang="en-US" sz="3013" dirty="0">
                <a:solidFill>
                  <a:srgbClr val="000000"/>
                </a:solidFill>
                <a:latin typeface="Open Sans Light"/>
              </a:rPr>
              <a:t>Mignolo, W. D. 2011. </a:t>
            </a:r>
            <a:r>
              <a:rPr lang="en-US" sz="3013" dirty="0">
                <a:solidFill>
                  <a:srgbClr val="000000"/>
                </a:solidFill>
                <a:latin typeface="Open Sans Light Italics"/>
              </a:rPr>
              <a:t>The darker side of western modernity: global futures, decolonial options</a:t>
            </a:r>
            <a:r>
              <a:rPr lang="en-US" sz="3013" dirty="0">
                <a:solidFill>
                  <a:srgbClr val="000000"/>
                </a:solidFill>
                <a:latin typeface="Open Sans Light"/>
              </a:rPr>
              <a:t>. Durham, NC: Duke University Press.</a:t>
            </a:r>
          </a:p>
          <a:p>
            <a:pPr>
              <a:lnSpc>
                <a:spcPts val="4218"/>
              </a:lnSpc>
            </a:pPr>
            <a:endParaRPr lang="en-US" sz="3013" dirty="0">
              <a:solidFill>
                <a:srgbClr val="000000"/>
              </a:solidFill>
              <a:latin typeface="Open Sans Light"/>
            </a:endParaRPr>
          </a:p>
          <a:p>
            <a:pPr marL="650529" lvl="1" indent="-325265">
              <a:lnSpc>
                <a:spcPts val="4218"/>
              </a:lnSpc>
              <a:buFont typeface="Arial"/>
              <a:buChar char="•"/>
            </a:pPr>
            <a:r>
              <a:rPr lang="en-US" sz="3013" dirty="0">
                <a:solidFill>
                  <a:srgbClr val="000000"/>
                </a:solidFill>
                <a:latin typeface="Open Sans Light"/>
              </a:rPr>
              <a:t>Malmö University. </a:t>
            </a:r>
            <a:r>
              <a:rPr lang="en-US" sz="3013" dirty="0">
                <a:solidFill>
                  <a:srgbClr val="000000"/>
                </a:solidFill>
                <a:latin typeface="Open Sans Light Italics"/>
              </a:rPr>
              <a:t>Living Archives: (Archiving a) Research Project</a:t>
            </a:r>
            <a:r>
              <a:rPr lang="en-US" sz="3013" dirty="0">
                <a:solidFill>
                  <a:srgbClr val="000000"/>
                </a:solidFill>
                <a:latin typeface="Open Sans Light"/>
              </a:rPr>
              <a:t>. https://livingarchives.mah.se/about/. accessed 2021-03-03.</a:t>
            </a:r>
          </a:p>
          <a:p>
            <a:pPr>
              <a:lnSpc>
                <a:spcPts val="3658"/>
              </a:lnSpc>
            </a:pPr>
            <a:r>
              <a:rPr lang="en-US" sz="2613" dirty="0">
                <a:solidFill>
                  <a:srgbClr val="000000"/>
                </a:solidFill>
                <a:latin typeface="Open Sans Light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686792"/>
            <a:ext cx="18288000" cy="1413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8000" dirty="0">
                <a:solidFill>
                  <a:srgbClr val="171710"/>
                </a:solidFill>
                <a:latin typeface="Bebas Neue"/>
              </a:rPr>
              <a:t>REFERENCES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4708" y="2314575"/>
            <a:ext cx="12738584" cy="5657850"/>
            <a:chOff x="0" y="0"/>
            <a:chExt cx="430910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01" cy="1913890"/>
            </a:xfrm>
            <a:custGeom>
              <a:avLst/>
              <a:gdLst/>
              <a:ahLst/>
              <a:cxnLst/>
              <a:rect l="l" t="t" r="r" b="b"/>
              <a:pathLst>
                <a:path w="4309101" h="1913890">
                  <a:moveTo>
                    <a:pt x="0" y="0"/>
                  </a:moveTo>
                  <a:lnTo>
                    <a:pt x="4309101" y="0"/>
                  </a:lnTo>
                  <a:lnTo>
                    <a:pt x="430910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63921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74708" y="2548013"/>
            <a:ext cx="12738584" cy="5190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8138" y="908038"/>
            <a:ext cx="16091723" cy="8631662"/>
            <a:chOff x="0" y="0"/>
            <a:chExt cx="5386213" cy="2889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6213" cy="2889185"/>
            </a:xfrm>
            <a:custGeom>
              <a:avLst/>
              <a:gdLst/>
              <a:ahLst/>
              <a:cxnLst/>
              <a:rect l="l" t="t" r="r" b="b"/>
              <a:pathLst>
                <a:path w="5386213" h="2889185">
                  <a:moveTo>
                    <a:pt x="0" y="0"/>
                  </a:moveTo>
                  <a:lnTo>
                    <a:pt x="5386213" y="0"/>
                  </a:lnTo>
                  <a:lnTo>
                    <a:pt x="5386213" y="2889185"/>
                  </a:lnTo>
                  <a:lnTo>
                    <a:pt x="0" y="2889185"/>
                  </a:lnTo>
                  <a:close/>
                </a:path>
              </a:pathLst>
            </a:custGeom>
            <a:solidFill>
              <a:srgbClr val="FFFFFF">
                <a:alpha val="63921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98138" y="2188222"/>
            <a:ext cx="15823599" cy="743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0" lvl="1" indent="-410210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Open Sans Light"/>
              </a:rPr>
              <a:t>The development and staging of four </a:t>
            </a:r>
            <a:r>
              <a:rPr lang="en-US" sz="3800" dirty="0">
                <a:solidFill>
                  <a:srgbClr val="000000"/>
                </a:solidFill>
                <a:latin typeface="Open Sans Light Bold"/>
              </a:rPr>
              <a:t>Practice as Research</a:t>
            </a:r>
            <a:r>
              <a:rPr lang="en-US" sz="3800" dirty="0">
                <a:solidFill>
                  <a:srgbClr val="000000"/>
                </a:solidFill>
                <a:latin typeface="Open Sans Light"/>
              </a:rPr>
              <a:t> based </a:t>
            </a:r>
            <a:r>
              <a:rPr lang="en-US" sz="3800" dirty="0">
                <a:solidFill>
                  <a:srgbClr val="000000"/>
                </a:solidFill>
                <a:latin typeface="Open Sans Light Bold"/>
              </a:rPr>
              <a:t>theatre productions</a:t>
            </a:r>
            <a:r>
              <a:rPr lang="en-US" sz="3800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 marL="820420" lvl="1" indent="-410210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Open Sans Light"/>
              </a:rPr>
              <a:t>Conducting </a:t>
            </a:r>
            <a:r>
              <a:rPr lang="en-US" sz="3800" dirty="0">
                <a:solidFill>
                  <a:srgbClr val="000000"/>
                </a:solidFill>
                <a:latin typeface="Open Sans Light Bold"/>
              </a:rPr>
              <a:t>field research interviews</a:t>
            </a:r>
            <a:r>
              <a:rPr lang="en-US" sz="3800" dirty="0">
                <a:solidFill>
                  <a:srgbClr val="000000"/>
                </a:solidFill>
                <a:latin typeface="Open Sans Light"/>
              </a:rPr>
              <a:t> discussing tragedy on and off the stage in Africa.  </a:t>
            </a:r>
          </a:p>
          <a:p>
            <a:pPr marL="820420" lvl="1" indent="-410210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Open Sans Light"/>
              </a:rPr>
              <a:t>Collecting </a:t>
            </a:r>
            <a:r>
              <a:rPr lang="en-US" sz="3800" b="1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production information </a:t>
            </a:r>
            <a:r>
              <a:rPr lang="en-US" sz="3800" dirty="0">
                <a:solidFill>
                  <a:srgbClr val="000000"/>
                </a:solidFill>
                <a:latin typeface="Open Sans Light"/>
              </a:rPr>
              <a:t>of staged African adapted Tragedies.</a:t>
            </a:r>
          </a:p>
          <a:p>
            <a:pPr marL="820420" lvl="1" indent="-410210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Open Sans Light Bold"/>
              </a:rPr>
              <a:t>Decolonizing Western theatre pedagogies</a:t>
            </a:r>
            <a:r>
              <a:rPr lang="en-US" sz="3800" dirty="0">
                <a:solidFill>
                  <a:srgbClr val="000000"/>
                </a:solidFill>
                <a:latin typeface="Open Sans Light"/>
              </a:rPr>
              <a:t> by sharing the rehearsal processes of African artists. </a:t>
            </a:r>
          </a:p>
          <a:p>
            <a:pPr marL="820420" lvl="1" indent="-410210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latin typeface="Open Sans Light"/>
              </a:rPr>
              <a:t>Investigating the complex challenges of our </a:t>
            </a:r>
            <a:r>
              <a:rPr lang="en-US" sz="3800" dirty="0">
                <a:solidFill>
                  <a:srgbClr val="000000"/>
                </a:solidFill>
                <a:latin typeface="Open Sans Light Bold"/>
              </a:rPr>
              <a:t>global postcolonial present</a:t>
            </a:r>
            <a:r>
              <a:rPr lang="en-US" sz="3800" dirty="0">
                <a:solidFill>
                  <a:srgbClr val="000000"/>
                </a:solidFill>
                <a:latin typeface="Open Sans Light"/>
              </a:rPr>
              <a:t> and looking towards our possible futures. </a:t>
            </a:r>
          </a:p>
          <a:p>
            <a:pPr marL="820420" lvl="1" indent="-410210">
              <a:lnSpc>
                <a:spcPts val="5320"/>
              </a:lnSpc>
              <a:buFont typeface="Arial"/>
              <a:buChar char="•"/>
            </a:pPr>
            <a:endParaRPr lang="en-US" sz="380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933450"/>
            <a:ext cx="182880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 Bold"/>
              </a:rPr>
              <a:t>OBJECTIVES OF THE RESEARCH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7404" y="671771"/>
            <a:ext cx="15093192" cy="8943457"/>
            <a:chOff x="0" y="0"/>
            <a:chExt cx="4732045" cy="28039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32045" cy="2803969"/>
            </a:xfrm>
            <a:custGeom>
              <a:avLst/>
              <a:gdLst/>
              <a:ahLst/>
              <a:cxnLst/>
              <a:rect l="l" t="t" r="r" b="b"/>
              <a:pathLst>
                <a:path w="4732045" h="2803969">
                  <a:moveTo>
                    <a:pt x="0" y="0"/>
                  </a:moveTo>
                  <a:lnTo>
                    <a:pt x="4732045" y="0"/>
                  </a:lnTo>
                  <a:lnTo>
                    <a:pt x="4732045" y="2803969"/>
                  </a:lnTo>
                  <a:lnTo>
                    <a:pt x="0" y="2803969"/>
                  </a:lnTo>
                  <a:close/>
                </a:path>
              </a:pathLst>
            </a:custGeom>
            <a:solidFill>
              <a:srgbClr val="FFFFFF">
                <a:alpha val="63921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185286" y="1860625"/>
            <a:ext cx="13917428" cy="591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 dirty="0">
                <a:solidFill>
                  <a:srgbClr val="000000"/>
                </a:solidFill>
                <a:latin typeface="Open Sans Light"/>
              </a:rPr>
              <a:t>Acknowledging that </a:t>
            </a:r>
            <a:r>
              <a:rPr lang="en-US" sz="5600" dirty="0">
                <a:solidFill>
                  <a:srgbClr val="000000"/>
                </a:solidFill>
                <a:latin typeface="Open Sans Light Bold"/>
              </a:rPr>
              <a:t>archives </a:t>
            </a:r>
            <a:r>
              <a:rPr lang="en-US" sz="5600" dirty="0">
                <a:solidFill>
                  <a:srgbClr val="000000"/>
                </a:solidFill>
                <a:latin typeface="Open Sans Light"/>
              </a:rPr>
              <a:t>are </a:t>
            </a:r>
            <a:r>
              <a:rPr lang="en-US" sz="5600" dirty="0">
                <a:solidFill>
                  <a:srgbClr val="000000"/>
                </a:solidFill>
                <a:latin typeface="Open Sans Light Bold"/>
              </a:rPr>
              <a:t>never neutral</a:t>
            </a:r>
            <a:r>
              <a:rPr lang="en-US" sz="5600" dirty="0">
                <a:solidFill>
                  <a:srgbClr val="000000"/>
                </a:solidFill>
                <a:latin typeface="Open Sans Light"/>
              </a:rPr>
              <a:t> and reflect </a:t>
            </a:r>
            <a:r>
              <a:rPr lang="en-US" sz="5600" dirty="0">
                <a:solidFill>
                  <a:srgbClr val="000000"/>
                </a:solidFill>
                <a:latin typeface="Open Sans Light Bold"/>
              </a:rPr>
              <a:t>colonial epistemologies</a:t>
            </a:r>
            <a:r>
              <a:rPr lang="en-US" sz="5600" dirty="0">
                <a:solidFill>
                  <a:srgbClr val="000000"/>
                </a:solidFill>
                <a:latin typeface="Open Sans Light"/>
              </a:rPr>
              <a:t>, how can we move towards a postcolonial archive and initiate “an ‘</a:t>
            </a:r>
            <a:r>
              <a:rPr lang="en-US" sz="5600" dirty="0">
                <a:solidFill>
                  <a:srgbClr val="000000"/>
                </a:solidFill>
                <a:latin typeface="Open Sans Light Bold"/>
              </a:rPr>
              <a:t>epistemic disobedience</a:t>
            </a:r>
            <a:r>
              <a:rPr lang="en-US" sz="5600" dirty="0">
                <a:solidFill>
                  <a:srgbClr val="000000"/>
                </a:solidFill>
                <a:latin typeface="Open Sans Light"/>
              </a:rPr>
              <a:t>’ in order to generate </a:t>
            </a:r>
            <a:r>
              <a:rPr lang="en-US" sz="5600" dirty="0">
                <a:solidFill>
                  <a:srgbClr val="000000"/>
                </a:solidFill>
                <a:latin typeface="Open Sans Light Bold"/>
              </a:rPr>
              <a:t>decolonial freedom</a:t>
            </a:r>
            <a:r>
              <a:rPr lang="en-US" sz="5600" dirty="0">
                <a:solidFill>
                  <a:srgbClr val="000000"/>
                </a:solidFill>
                <a:latin typeface="Open Sans Light"/>
              </a:rPr>
              <a:t>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14549" y="8677910"/>
            <a:ext cx="1391742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Walter Mignolo, 2011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9000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575636" y="1833915"/>
            <a:ext cx="6522897" cy="6619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9705778" y="1833915"/>
            <a:ext cx="6522897" cy="66191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11185" y="3178177"/>
            <a:ext cx="5651797" cy="393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0"/>
              </a:lnSpc>
            </a:pPr>
            <a:r>
              <a:rPr lang="en-US" sz="10070" dirty="0">
                <a:solidFill>
                  <a:srgbClr val="000000"/>
                </a:solidFill>
                <a:latin typeface="Bebas Neue Bold"/>
              </a:rPr>
              <a:t>NON-TEXT-BASED </a:t>
            </a:r>
          </a:p>
          <a:p>
            <a:pPr algn="ctr">
              <a:lnSpc>
                <a:spcPts val="10070"/>
              </a:lnSpc>
            </a:pPr>
            <a:r>
              <a:rPr lang="en-US" sz="10070" dirty="0">
                <a:solidFill>
                  <a:srgbClr val="000000"/>
                </a:solidFill>
                <a:latin typeface="Bebas Neue Bold"/>
              </a:rPr>
              <a:t>DATA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68757" y="3732627"/>
            <a:ext cx="4396937" cy="2821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9"/>
              </a:lnSpc>
            </a:pPr>
            <a:r>
              <a:rPr lang="en-US" sz="10709" dirty="0">
                <a:solidFill>
                  <a:srgbClr val="000000"/>
                </a:solidFill>
                <a:latin typeface="Bebas Neue Bold"/>
              </a:rPr>
              <a:t>LIVING</a:t>
            </a:r>
          </a:p>
          <a:p>
            <a:pPr algn="ctr">
              <a:lnSpc>
                <a:spcPts val="10709"/>
              </a:lnSpc>
            </a:pPr>
            <a:r>
              <a:rPr lang="en-US" sz="10709" dirty="0">
                <a:solidFill>
                  <a:srgbClr val="000000"/>
                </a:solidFill>
                <a:latin typeface="Bebas Neue Bold"/>
              </a:rPr>
              <a:t>ARCHIVE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8138" y="908038"/>
            <a:ext cx="16091723" cy="8631662"/>
            <a:chOff x="0" y="0"/>
            <a:chExt cx="5386213" cy="2889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6213" cy="2889185"/>
            </a:xfrm>
            <a:custGeom>
              <a:avLst/>
              <a:gdLst/>
              <a:ahLst/>
              <a:cxnLst/>
              <a:rect l="l" t="t" r="r" b="b"/>
              <a:pathLst>
                <a:path w="5386213" h="2889185">
                  <a:moveTo>
                    <a:pt x="0" y="0"/>
                  </a:moveTo>
                  <a:lnTo>
                    <a:pt x="5386213" y="0"/>
                  </a:lnTo>
                  <a:lnTo>
                    <a:pt x="5386213" y="2889185"/>
                  </a:lnTo>
                  <a:lnTo>
                    <a:pt x="0" y="2889185"/>
                  </a:lnTo>
                  <a:close/>
                </a:path>
              </a:pathLst>
            </a:custGeom>
            <a:solidFill>
              <a:srgbClr val="FFFFFF">
                <a:alpha val="63921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98138" y="2178697"/>
            <a:ext cx="15754526" cy="211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0"/>
              </a:lnSpc>
            </a:pPr>
            <a:endParaRPr lang="en-US" sz="4409" dirty="0">
              <a:solidFill>
                <a:srgbClr val="000000"/>
              </a:solidFill>
              <a:latin typeface="Open Sans Light"/>
            </a:endParaRPr>
          </a:p>
          <a:p>
            <a:pPr marL="952114" lvl="1" indent="-476057">
              <a:lnSpc>
                <a:spcPts val="6173"/>
              </a:lnSpc>
              <a:buFont typeface="Arial"/>
              <a:buChar char="•"/>
            </a:pPr>
            <a:r>
              <a:rPr lang="en-US" sz="4409" dirty="0">
                <a:solidFill>
                  <a:srgbClr val="000000"/>
                </a:solidFill>
                <a:latin typeface="Open Sans Light"/>
              </a:rPr>
              <a:t>Shedding the concept that archives are dormant, disembodied narratives of a dominant culture.</a:t>
            </a:r>
          </a:p>
          <a:p>
            <a:pPr>
              <a:lnSpc>
                <a:spcPts val="1720"/>
              </a:lnSpc>
            </a:pPr>
            <a:endParaRPr lang="en-US" sz="4409" dirty="0">
              <a:solidFill>
                <a:srgbClr val="000000"/>
              </a:solidFill>
              <a:latin typeface="Open Sans Ligh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14318" y="7736305"/>
            <a:ext cx="3903710" cy="129147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933450"/>
            <a:ext cx="182880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 Bold"/>
              </a:rPr>
              <a:t>OBJECTIVES OF THE LIVING ARCHIVE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8137" y="3871475"/>
            <a:ext cx="12706526" cy="383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3"/>
              </a:lnSpc>
            </a:pPr>
            <a:endParaRPr dirty="0"/>
          </a:p>
          <a:p>
            <a:pPr marL="952114" lvl="1" indent="-476057">
              <a:lnSpc>
                <a:spcPts val="6173"/>
              </a:lnSpc>
              <a:buFont typeface="Arial"/>
              <a:buChar char="•"/>
            </a:pPr>
            <a:r>
              <a:rPr lang="en-US" sz="4409" dirty="0">
                <a:solidFill>
                  <a:srgbClr val="000000"/>
                </a:solidFill>
                <a:latin typeface="Open Sans Light"/>
              </a:rPr>
              <a:t>Investigating how digital archives for cultural heritage can become </a:t>
            </a:r>
            <a:r>
              <a:rPr lang="en-US" sz="4409" dirty="0">
                <a:solidFill>
                  <a:srgbClr val="000000"/>
                </a:solidFill>
                <a:latin typeface="Open Sans Light Bold"/>
              </a:rPr>
              <a:t>social </a:t>
            </a:r>
            <a:r>
              <a:rPr lang="en-US" sz="4409" dirty="0">
                <a:solidFill>
                  <a:srgbClr val="000000"/>
                </a:solidFill>
                <a:latin typeface="Open Sans Light"/>
              </a:rPr>
              <a:t>resources, facilitate social </a:t>
            </a:r>
            <a:r>
              <a:rPr lang="en-US" sz="4409" dirty="0">
                <a:solidFill>
                  <a:srgbClr val="000000"/>
                </a:solidFill>
                <a:latin typeface="Open Sans Light Bold"/>
              </a:rPr>
              <a:t>change</a:t>
            </a:r>
            <a:r>
              <a:rPr lang="en-US" sz="4409" dirty="0">
                <a:solidFill>
                  <a:srgbClr val="000000"/>
                </a:solidFill>
                <a:latin typeface="Open Sans Light"/>
              </a:rPr>
              <a:t>, create </a:t>
            </a:r>
            <a:r>
              <a:rPr lang="en-US" sz="4409" dirty="0">
                <a:solidFill>
                  <a:srgbClr val="000000"/>
                </a:solidFill>
                <a:latin typeface="Open Sans Light Bold"/>
              </a:rPr>
              <a:t>cultural awareness </a:t>
            </a:r>
            <a:r>
              <a:rPr lang="en-US" sz="4409" dirty="0">
                <a:solidFill>
                  <a:srgbClr val="000000"/>
                </a:solidFill>
                <a:latin typeface="Open Sans Light"/>
              </a:rPr>
              <a:t>and collective </a:t>
            </a:r>
            <a:r>
              <a:rPr lang="en-US" sz="4409" dirty="0">
                <a:solidFill>
                  <a:srgbClr val="000000"/>
                </a:solidFill>
                <a:latin typeface="Open Sans Light Bold"/>
              </a:rPr>
              <a:t>collaboration</a:t>
            </a:r>
            <a:r>
              <a:rPr lang="en-US" sz="4409" dirty="0">
                <a:solidFill>
                  <a:srgbClr val="000000"/>
                </a:solidFill>
                <a:latin typeface="Open Sans Light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r="9127" b="17432"/>
          <a:stretch/>
        </p:blipFill>
        <p:spPr>
          <a:xfrm>
            <a:off x="3633613" y="1410325"/>
            <a:ext cx="14654387" cy="887667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0800000" flipH="1">
            <a:off x="152400" y="247024"/>
            <a:ext cx="13507075" cy="13507075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-95377" y="-95377"/>
              <a:ext cx="6540754" cy="6540754"/>
            </a:xfrm>
            <a:prstGeom prst="rtTriangle">
              <a:avLst/>
            </a:prstGeom>
            <a:blipFill>
              <a:blip r:embed="rId3"/>
              <a:stretch>
                <a:fillRect l="-1501" t="-1501" r="-1501" b="-150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644014" y="8095652"/>
            <a:ext cx="7267227" cy="1810704"/>
            <a:chOff x="0" y="0"/>
            <a:chExt cx="2377786" cy="548698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354926" cy="520758"/>
            </a:xfrm>
            <a:custGeom>
              <a:avLst/>
              <a:gdLst/>
              <a:ahLst/>
              <a:cxnLst/>
              <a:rect l="l" t="t" r="r" b="b"/>
              <a:pathLst>
                <a:path w="2354926" h="520758">
                  <a:moveTo>
                    <a:pt x="2354926" y="520758"/>
                  </a:moveTo>
                  <a:lnTo>
                    <a:pt x="0" y="513138"/>
                  </a:lnTo>
                  <a:lnTo>
                    <a:pt x="0" y="193840"/>
                  </a:lnTo>
                  <a:lnTo>
                    <a:pt x="17780" y="19050"/>
                  </a:lnTo>
                  <a:lnTo>
                    <a:pt x="1172157" y="0"/>
                  </a:lnTo>
                  <a:lnTo>
                    <a:pt x="2335876" y="5080"/>
                  </a:lnTo>
                  <a:close/>
                </a:path>
              </a:pathLst>
            </a:custGeom>
            <a:solidFill>
              <a:srgbClr val="000000">
                <a:alpha val="78823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384136" cy="547428"/>
            </a:xfrm>
            <a:custGeom>
              <a:avLst/>
              <a:gdLst/>
              <a:ahLst/>
              <a:cxnLst/>
              <a:rect l="l" t="t" r="r" b="b"/>
              <a:pathLst>
                <a:path w="2384136" h="547428">
                  <a:moveTo>
                    <a:pt x="2349846" y="21590"/>
                  </a:moveTo>
                  <a:cubicBezTo>
                    <a:pt x="2351116" y="34290"/>
                    <a:pt x="2351116" y="44450"/>
                    <a:pt x="2352386" y="54610"/>
                  </a:cubicBezTo>
                  <a:cubicBezTo>
                    <a:pt x="2354926" y="70862"/>
                    <a:pt x="2356196" y="80296"/>
                    <a:pt x="2358736" y="89393"/>
                  </a:cubicBezTo>
                  <a:cubicBezTo>
                    <a:pt x="2358736" y="102533"/>
                    <a:pt x="2371436" y="361630"/>
                    <a:pt x="2377786" y="374770"/>
                  </a:cubicBezTo>
                  <a:cubicBezTo>
                    <a:pt x="2384136" y="394649"/>
                    <a:pt x="2380326" y="414864"/>
                    <a:pt x="2380326" y="434743"/>
                  </a:cubicBezTo>
                  <a:cubicBezTo>
                    <a:pt x="2380326" y="452263"/>
                    <a:pt x="2381596" y="468436"/>
                    <a:pt x="2382866" y="486468"/>
                  </a:cubicBezTo>
                  <a:cubicBezTo>
                    <a:pt x="2382866" y="508058"/>
                    <a:pt x="2382866" y="522028"/>
                    <a:pt x="2382866" y="546158"/>
                  </a:cubicBezTo>
                  <a:cubicBezTo>
                    <a:pt x="2360006" y="546158"/>
                    <a:pt x="2339686" y="547428"/>
                    <a:pt x="2317194" y="546158"/>
                  </a:cubicBezTo>
                  <a:cubicBezTo>
                    <a:pt x="2200125" y="541078"/>
                    <a:pt x="2081255" y="547428"/>
                    <a:pt x="1964186" y="542348"/>
                  </a:cubicBezTo>
                  <a:cubicBezTo>
                    <a:pt x="1893945" y="538538"/>
                    <a:pt x="1825504" y="541078"/>
                    <a:pt x="1755263" y="538538"/>
                  </a:cubicBezTo>
                  <a:cubicBezTo>
                    <a:pt x="1722844" y="537268"/>
                    <a:pt x="1690425" y="535998"/>
                    <a:pt x="1658006" y="534728"/>
                  </a:cubicBezTo>
                  <a:cubicBezTo>
                    <a:pt x="1638194" y="534728"/>
                    <a:pt x="1620183" y="535998"/>
                    <a:pt x="1600372" y="535998"/>
                  </a:cubicBezTo>
                  <a:cubicBezTo>
                    <a:pt x="1549942" y="534728"/>
                    <a:pt x="1411260" y="535998"/>
                    <a:pt x="1360830" y="534728"/>
                  </a:cubicBezTo>
                  <a:cubicBezTo>
                    <a:pt x="1324809" y="533458"/>
                    <a:pt x="604384" y="542348"/>
                    <a:pt x="568363" y="541078"/>
                  </a:cubicBezTo>
                  <a:cubicBezTo>
                    <a:pt x="559358" y="541078"/>
                    <a:pt x="548551" y="542348"/>
                    <a:pt x="539546" y="542348"/>
                  </a:cubicBezTo>
                  <a:cubicBezTo>
                    <a:pt x="517933" y="542348"/>
                    <a:pt x="498121" y="543618"/>
                    <a:pt x="476509" y="543618"/>
                  </a:cubicBezTo>
                  <a:cubicBezTo>
                    <a:pt x="422477" y="543618"/>
                    <a:pt x="370246" y="542348"/>
                    <a:pt x="316214" y="541078"/>
                  </a:cubicBezTo>
                  <a:cubicBezTo>
                    <a:pt x="283795" y="539808"/>
                    <a:pt x="251376" y="538538"/>
                    <a:pt x="220758" y="537268"/>
                  </a:cubicBezTo>
                  <a:cubicBezTo>
                    <a:pt x="163124" y="535998"/>
                    <a:pt x="105490" y="534728"/>
                    <a:pt x="48260" y="534728"/>
                  </a:cubicBezTo>
                  <a:cubicBezTo>
                    <a:pt x="38100" y="534728"/>
                    <a:pt x="29210" y="534728"/>
                    <a:pt x="19050" y="533458"/>
                  </a:cubicBezTo>
                  <a:cubicBezTo>
                    <a:pt x="10160" y="532188"/>
                    <a:pt x="5080" y="525838"/>
                    <a:pt x="7620" y="516948"/>
                  </a:cubicBezTo>
                  <a:cubicBezTo>
                    <a:pt x="16510" y="485282"/>
                    <a:pt x="12700" y="476859"/>
                    <a:pt x="11430" y="468099"/>
                  </a:cubicBezTo>
                  <a:cubicBezTo>
                    <a:pt x="10160" y="450242"/>
                    <a:pt x="6350" y="432722"/>
                    <a:pt x="7620" y="414864"/>
                  </a:cubicBezTo>
                  <a:cubicBezTo>
                    <a:pt x="5080" y="392627"/>
                    <a:pt x="0" y="117358"/>
                    <a:pt x="7620" y="94783"/>
                  </a:cubicBezTo>
                  <a:cubicBezTo>
                    <a:pt x="8890" y="90403"/>
                    <a:pt x="7620" y="85686"/>
                    <a:pt x="8890" y="81306"/>
                  </a:cubicBezTo>
                  <a:cubicBezTo>
                    <a:pt x="10160" y="74231"/>
                    <a:pt x="12700" y="6648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463" y="30480"/>
                    <a:pt x="89280" y="29210"/>
                  </a:cubicBezTo>
                  <a:cubicBezTo>
                    <a:pt x="137909" y="25400"/>
                    <a:pt x="186538" y="22860"/>
                    <a:pt x="236967" y="20320"/>
                  </a:cubicBezTo>
                  <a:cubicBezTo>
                    <a:pt x="271188" y="17780"/>
                    <a:pt x="305408" y="16510"/>
                    <a:pt x="337827" y="13970"/>
                  </a:cubicBezTo>
                  <a:cubicBezTo>
                    <a:pt x="370246" y="11430"/>
                    <a:pt x="404466" y="8890"/>
                    <a:pt x="436885" y="8890"/>
                  </a:cubicBezTo>
                  <a:cubicBezTo>
                    <a:pt x="472907" y="7620"/>
                    <a:pt x="508928" y="10160"/>
                    <a:pt x="544949" y="8890"/>
                  </a:cubicBezTo>
                  <a:cubicBezTo>
                    <a:pt x="589976" y="8890"/>
                    <a:pt x="1405857" y="6350"/>
                    <a:pt x="1450883" y="5080"/>
                  </a:cubicBezTo>
                  <a:cubicBezTo>
                    <a:pt x="1494109" y="3810"/>
                    <a:pt x="1537334" y="2540"/>
                    <a:pt x="1582361" y="2540"/>
                  </a:cubicBezTo>
                  <a:cubicBezTo>
                    <a:pt x="1656204" y="1270"/>
                    <a:pt x="1728247" y="0"/>
                    <a:pt x="1802091" y="0"/>
                  </a:cubicBezTo>
                  <a:cubicBezTo>
                    <a:pt x="1832709" y="0"/>
                    <a:pt x="1865128" y="2540"/>
                    <a:pt x="1895746" y="2540"/>
                  </a:cubicBezTo>
                  <a:cubicBezTo>
                    <a:pt x="1980396" y="3810"/>
                    <a:pt x="2066847" y="5080"/>
                    <a:pt x="2151497" y="7620"/>
                  </a:cubicBezTo>
                  <a:cubicBezTo>
                    <a:pt x="2196523" y="8890"/>
                    <a:pt x="2241550" y="12700"/>
                    <a:pt x="2286576" y="16510"/>
                  </a:cubicBezTo>
                  <a:cubicBezTo>
                    <a:pt x="2297383" y="16510"/>
                    <a:pt x="2308189" y="16510"/>
                    <a:pt x="2317194" y="16510"/>
                  </a:cubicBezTo>
                  <a:cubicBezTo>
                    <a:pt x="2330796" y="17780"/>
                    <a:pt x="2339686" y="20320"/>
                    <a:pt x="2349846" y="21590"/>
                  </a:cubicBezTo>
                  <a:close/>
                  <a:moveTo>
                    <a:pt x="2360006" y="529648"/>
                  </a:moveTo>
                  <a:cubicBezTo>
                    <a:pt x="2361276" y="513138"/>
                    <a:pt x="2362546" y="500438"/>
                    <a:pt x="2362546" y="487738"/>
                  </a:cubicBezTo>
                  <a:cubicBezTo>
                    <a:pt x="2361276" y="466751"/>
                    <a:pt x="2360006" y="448894"/>
                    <a:pt x="2360006" y="429689"/>
                  </a:cubicBezTo>
                  <a:cubicBezTo>
                    <a:pt x="2360006" y="420929"/>
                    <a:pt x="2362546" y="412169"/>
                    <a:pt x="2361276" y="403409"/>
                  </a:cubicBezTo>
                  <a:cubicBezTo>
                    <a:pt x="2361276" y="395323"/>
                    <a:pt x="2360006" y="386899"/>
                    <a:pt x="2358736" y="378813"/>
                  </a:cubicBezTo>
                  <a:cubicBezTo>
                    <a:pt x="2353656" y="366347"/>
                    <a:pt x="2342226" y="108261"/>
                    <a:pt x="2342226" y="95794"/>
                  </a:cubicBezTo>
                  <a:cubicBezTo>
                    <a:pt x="2339686" y="85350"/>
                    <a:pt x="2337146" y="74568"/>
                    <a:pt x="2334606" y="63500"/>
                  </a:cubicBezTo>
                  <a:cubicBezTo>
                    <a:pt x="2333336" y="44450"/>
                    <a:pt x="2332066" y="43180"/>
                    <a:pt x="2311791" y="41910"/>
                  </a:cubicBezTo>
                  <a:cubicBezTo>
                    <a:pt x="2306388" y="41910"/>
                    <a:pt x="2302786" y="41910"/>
                    <a:pt x="2297383" y="40640"/>
                  </a:cubicBezTo>
                  <a:cubicBezTo>
                    <a:pt x="2252356" y="36830"/>
                    <a:pt x="2205529" y="31750"/>
                    <a:pt x="2160502" y="30480"/>
                  </a:cubicBezTo>
                  <a:cubicBezTo>
                    <a:pt x="2050637" y="26670"/>
                    <a:pt x="1938971" y="25400"/>
                    <a:pt x="1829107" y="22860"/>
                  </a:cubicBezTo>
                  <a:cubicBezTo>
                    <a:pt x="1812897" y="22860"/>
                    <a:pt x="1794886" y="22860"/>
                    <a:pt x="1778677" y="22860"/>
                  </a:cubicBezTo>
                  <a:cubicBezTo>
                    <a:pt x="1751661" y="22860"/>
                    <a:pt x="1724645" y="22860"/>
                    <a:pt x="1699430" y="22860"/>
                  </a:cubicBezTo>
                  <a:cubicBezTo>
                    <a:pt x="1641796" y="22860"/>
                    <a:pt x="1584162" y="22860"/>
                    <a:pt x="1528329" y="24130"/>
                  </a:cubicBezTo>
                  <a:cubicBezTo>
                    <a:pt x="1479700" y="25400"/>
                    <a:pt x="660217" y="29210"/>
                    <a:pt x="611588" y="29210"/>
                  </a:cubicBezTo>
                  <a:cubicBezTo>
                    <a:pt x="532342" y="29210"/>
                    <a:pt x="453095" y="26670"/>
                    <a:pt x="373848" y="33020"/>
                  </a:cubicBezTo>
                  <a:cubicBezTo>
                    <a:pt x="332424" y="36830"/>
                    <a:pt x="292800" y="36830"/>
                    <a:pt x="253177" y="38100"/>
                  </a:cubicBezTo>
                  <a:cubicBezTo>
                    <a:pt x="184737" y="41910"/>
                    <a:pt x="116296" y="45720"/>
                    <a:pt x="49530" y="50800"/>
                  </a:cubicBezTo>
                  <a:cubicBezTo>
                    <a:pt x="36830" y="50800"/>
                    <a:pt x="34290" y="53340"/>
                    <a:pt x="33020" y="65471"/>
                  </a:cubicBezTo>
                  <a:cubicBezTo>
                    <a:pt x="31750" y="71536"/>
                    <a:pt x="31750" y="77600"/>
                    <a:pt x="30480" y="83665"/>
                  </a:cubicBezTo>
                  <a:cubicBezTo>
                    <a:pt x="29210" y="93773"/>
                    <a:pt x="26670" y="103544"/>
                    <a:pt x="25400" y="113651"/>
                  </a:cubicBezTo>
                  <a:cubicBezTo>
                    <a:pt x="20320" y="124433"/>
                    <a:pt x="26670" y="387910"/>
                    <a:pt x="29210" y="398692"/>
                  </a:cubicBezTo>
                  <a:cubicBezTo>
                    <a:pt x="29210" y="410147"/>
                    <a:pt x="29210" y="421940"/>
                    <a:pt x="30480" y="433395"/>
                  </a:cubicBezTo>
                  <a:cubicBezTo>
                    <a:pt x="30480" y="441819"/>
                    <a:pt x="33020" y="450242"/>
                    <a:pt x="33020" y="458665"/>
                  </a:cubicBezTo>
                  <a:cubicBezTo>
                    <a:pt x="33020" y="467762"/>
                    <a:pt x="33020" y="476859"/>
                    <a:pt x="31750" y="487738"/>
                  </a:cubicBezTo>
                  <a:cubicBezTo>
                    <a:pt x="31750" y="491548"/>
                    <a:pt x="31750" y="494088"/>
                    <a:pt x="31750" y="497898"/>
                  </a:cubicBezTo>
                  <a:cubicBezTo>
                    <a:pt x="31750" y="508058"/>
                    <a:pt x="35560" y="511868"/>
                    <a:pt x="44450" y="511868"/>
                  </a:cubicBezTo>
                  <a:cubicBezTo>
                    <a:pt x="64065" y="511868"/>
                    <a:pt x="89280" y="513138"/>
                    <a:pt x="112694" y="513138"/>
                  </a:cubicBezTo>
                  <a:cubicBezTo>
                    <a:pt x="146914" y="513138"/>
                    <a:pt x="182936" y="510598"/>
                    <a:pt x="217156" y="513138"/>
                  </a:cubicBezTo>
                  <a:cubicBezTo>
                    <a:pt x="272989" y="516948"/>
                    <a:pt x="328822" y="519488"/>
                    <a:pt x="384655" y="518218"/>
                  </a:cubicBezTo>
                  <a:cubicBezTo>
                    <a:pt x="420676" y="516948"/>
                    <a:pt x="454896" y="519488"/>
                    <a:pt x="490917" y="519488"/>
                  </a:cubicBezTo>
                  <a:cubicBezTo>
                    <a:pt x="543148" y="519488"/>
                    <a:pt x="595379" y="518218"/>
                    <a:pt x="647610" y="519488"/>
                  </a:cubicBezTo>
                  <a:cubicBezTo>
                    <a:pt x="725055" y="520758"/>
                    <a:pt x="1575157" y="510598"/>
                    <a:pt x="1654403" y="513138"/>
                  </a:cubicBezTo>
                  <a:cubicBezTo>
                    <a:pt x="1688624" y="514408"/>
                    <a:pt x="1722844" y="515678"/>
                    <a:pt x="1755263" y="515678"/>
                  </a:cubicBezTo>
                  <a:cubicBezTo>
                    <a:pt x="1814698" y="518218"/>
                    <a:pt x="1872332" y="514408"/>
                    <a:pt x="1931767" y="518218"/>
                  </a:cubicBezTo>
                  <a:cubicBezTo>
                    <a:pt x="1980396" y="520758"/>
                    <a:pt x="2029024" y="520758"/>
                    <a:pt x="2077653" y="523298"/>
                  </a:cubicBezTo>
                  <a:cubicBezTo>
                    <a:pt x="2149696" y="527108"/>
                    <a:pt x="2221738" y="529648"/>
                    <a:pt x="2293781" y="530918"/>
                  </a:cubicBezTo>
                  <a:cubicBezTo>
                    <a:pt x="2320796" y="530918"/>
                    <a:pt x="2339686" y="529648"/>
                    <a:pt x="2360006" y="529648"/>
                  </a:cubicBezTo>
                  <a:close/>
                </a:path>
              </a:pathLst>
            </a:custGeom>
            <a:solidFill>
              <a:srgbClr val="000000">
                <a:alpha val="78823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644015" y="8323896"/>
            <a:ext cx="7267227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F7F4FA"/>
                </a:solidFill>
                <a:latin typeface="Bebas Neue" panose="020B0604020202020204" charset="0"/>
              </a:rPr>
              <a:t>Antigone (not quite/quiet)</a:t>
            </a:r>
          </a:p>
          <a:p>
            <a:pPr algn="ctr"/>
            <a:r>
              <a:rPr lang="en-US" sz="4400" dirty="0">
                <a:solidFill>
                  <a:srgbClr val="F7F4FA"/>
                </a:solidFill>
                <a:latin typeface="Bebas Neue" panose="020B0604020202020204" charset="0"/>
              </a:rPr>
              <a:t>2019 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C8A18C44-BD88-4CA0-90F9-C6598A94F1F8}"/>
              </a:ext>
            </a:extLst>
          </p:cNvPr>
          <p:cNvGrpSpPr/>
          <p:nvPr/>
        </p:nvGrpSpPr>
        <p:grpSpPr>
          <a:xfrm>
            <a:off x="661813" y="361799"/>
            <a:ext cx="5943600" cy="1582460"/>
            <a:chOff x="0" y="0"/>
            <a:chExt cx="2377786" cy="548698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B62DA39-C68C-41EF-AC5B-0D096375839D}"/>
                </a:ext>
              </a:extLst>
            </p:cNvPr>
            <p:cNvSpPr/>
            <p:nvPr/>
          </p:nvSpPr>
          <p:spPr>
            <a:xfrm>
              <a:off x="10160" y="16510"/>
              <a:ext cx="2354926" cy="520758"/>
            </a:xfrm>
            <a:custGeom>
              <a:avLst/>
              <a:gdLst/>
              <a:ahLst/>
              <a:cxnLst/>
              <a:rect l="l" t="t" r="r" b="b"/>
              <a:pathLst>
                <a:path w="2354926" h="520758">
                  <a:moveTo>
                    <a:pt x="2354926" y="520758"/>
                  </a:moveTo>
                  <a:lnTo>
                    <a:pt x="0" y="513138"/>
                  </a:lnTo>
                  <a:lnTo>
                    <a:pt x="0" y="193840"/>
                  </a:lnTo>
                  <a:lnTo>
                    <a:pt x="17780" y="19050"/>
                  </a:lnTo>
                  <a:lnTo>
                    <a:pt x="1172157" y="0"/>
                  </a:lnTo>
                  <a:lnTo>
                    <a:pt x="2335876" y="5080"/>
                  </a:lnTo>
                  <a:close/>
                </a:path>
              </a:pathLst>
            </a:custGeom>
            <a:solidFill>
              <a:srgbClr val="000000">
                <a:alpha val="78823"/>
              </a:srgbClr>
            </a:solidFill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D991D2A-640C-4F11-B750-42CEBD68A54E}"/>
                </a:ext>
              </a:extLst>
            </p:cNvPr>
            <p:cNvSpPr/>
            <p:nvPr/>
          </p:nvSpPr>
          <p:spPr>
            <a:xfrm>
              <a:off x="-3810" y="0"/>
              <a:ext cx="2384136" cy="547428"/>
            </a:xfrm>
            <a:custGeom>
              <a:avLst/>
              <a:gdLst/>
              <a:ahLst/>
              <a:cxnLst/>
              <a:rect l="l" t="t" r="r" b="b"/>
              <a:pathLst>
                <a:path w="2384136" h="547428">
                  <a:moveTo>
                    <a:pt x="2349846" y="21590"/>
                  </a:moveTo>
                  <a:cubicBezTo>
                    <a:pt x="2351116" y="34290"/>
                    <a:pt x="2351116" y="44450"/>
                    <a:pt x="2352386" y="54610"/>
                  </a:cubicBezTo>
                  <a:cubicBezTo>
                    <a:pt x="2354926" y="70862"/>
                    <a:pt x="2356196" y="80296"/>
                    <a:pt x="2358736" y="89393"/>
                  </a:cubicBezTo>
                  <a:cubicBezTo>
                    <a:pt x="2358736" y="102533"/>
                    <a:pt x="2371436" y="361630"/>
                    <a:pt x="2377786" y="374770"/>
                  </a:cubicBezTo>
                  <a:cubicBezTo>
                    <a:pt x="2384136" y="394649"/>
                    <a:pt x="2380326" y="414864"/>
                    <a:pt x="2380326" y="434743"/>
                  </a:cubicBezTo>
                  <a:cubicBezTo>
                    <a:pt x="2380326" y="452263"/>
                    <a:pt x="2381596" y="468436"/>
                    <a:pt x="2382866" y="486468"/>
                  </a:cubicBezTo>
                  <a:cubicBezTo>
                    <a:pt x="2382866" y="508058"/>
                    <a:pt x="2382866" y="522028"/>
                    <a:pt x="2382866" y="546158"/>
                  </a:cubicBezTo>
                  <a:cubicBezTo>
                    <a:pt x="2360006" y="546158"/>
                    <a:pt x="2339686" y="547428"/>
                    <a:pt x="2317194" y="546158"/>
                  </a:cubicBezTo>
                  <a:cubicBezTo>
                    <a:pt x="2200125" y="541078"/>
                    <a:pt x="2081255" y="547428"/>
                    <a:pt x="1964186" y="542348"/>
                  </a:cubicBezTo>
                  <a:cubicBezTo>
                    <a:pt x="1893945" y="538538"/>
                    <a:pt x="1825504" y="541078"/>
                    <a:pt x="1755263" y="538538"/>
                  </a:cubicBezTo>
                  <a:cubicBezTo>
                    <a:pt x="1722844" y="537268"/>
                    <a:pt x="1690425" y="535998"/>
                    <a:pt x="1658006" y="534728"/>
                  </a:cubicBezTo>
                  <a:cubicBezTo>
                    <a:pt x="1638194" y="534728"/>
                    <a:pt x="1620183" y="535998"/>
                    <a:pt x="1600372" y="535998"/>
                  </a:cubicBezTo>
                  <a:cubicBezTo>
                    <a:pt x="1549942" y="534728"/>
                    <a:pt x="1411260" y="535998"/>
                    <a:pt x="1360830" y="534728"/>
                  </a:cubicBezTo>
                  <a:cubicBezTo>
                    <a:pt x="1324809" y="533458"/>
                    <a:pt x="604384" y="542348"/>
                    <a:pt x="568363" y="541078"/>
                  </a:cubicBezTo>
                  <a:cubicBezTo>
                    <a:pt x="559358" y="541078"/>
                    <a:pt x="548551" y="542348"/>
                    <a:pt x="539546" y="542348"/>
                  </a:cubicBezTo>
                  <a:cubicBezTo>
                    <a:pt x="517933" y="542348"/>
                    <a:pt x="498121" y="543618"/>
                    <a:pt x="476509" y="543618"/>
                  </a:cubicBezTo>
                  <a:cubicBezTo>
                    <a:pt x="422477" y="543618"/>
                    <a:pt x="370246" y="542348"/>
                    <a:pt x="316214" y="541078"/>
                  </a:cubicBezTo>
                  <a:cubicBezTo>
                    <a:pt x="283795" y="539808"/>
                    <a:pt x="251376" y="538538"/>
                    <a:pt x="220758" y="537268"/>
                  </a:cubicBezTo>
                  <a:cubicBezTo>
                    <a:pt x="163124" y="535998"/>
                    <a:pt x="105490" y="534728"/>
                    <a:pt x="48260" y="534728"/>
                  </a:cubicBezTo>
                  <a:cubicBezTo>
                    <a:pt x="38100" y="534728"/>
                    <a:pt x="29210" y="534728"/>
                    <a:pt x="19050" y="533458"/>
                  </a:cubicBezTo>
                  <a:cubicBezTo>
                    <a:pt x="10160" y="532188"/>
                    <a:pt x="5080" y="525838"/>
                    <a:pt x="7620" y="516948"/>
                  </a:cubicBezTo>
                  <a:cubicBezTo>
                    <a:pt x="16510" y="485282"/>
                    <a:pt x="12700" y="476859"/>
                    <a:pt x="11430" y="468099"/>
                  </a:cubicBezTo>
                  <a:cubicBezTo>
                    <a:pt x="10160" y="450242"/>
                    <a:pt x="6350" y="432722"/>
                    <a:pt x="7620" y="414864"/>
                  </a:cubicBezTo>
                  <a:cubicBezTo>
                    <a:pt x="5080" y="392627"/>
                    <a:pt x="0" y="117358"/>
                    <a:pt x="7620" y="94783"/>
                  </a:cubicBezTo>
                  <a:cubicBezTo>
                    <a:pt x="8890" y="90403"/>
                    <a:pt x="7620" y="85686"/>
                    <a:pt x="8890" y="81306"/>
                  </a:cubicBezTo>
                  <a:cubicBezTo>
                    <a:pt x="10160" y="74231"/>
                    <a:pt x="12700" y="6648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463" y="30480"/>
                    <a:pt x="89280" y="29210"/>
                  </a:cubicBezTo>
                  <a:cubicBezTo>
                    <a:pt x="137909" y="25400"/>
                    <a:pt x="186538" y="22860"/>
                    <a:pt x="236967" y="20320"/>
                  </a:cubicBezTo>
                  <a:cubicBezTo>
                    <a:pt x="271188" y="17780"/>
                    <a:pt x="305408" y="16510"/>
                    <a:pt x="337827" y="13970"/>
                  </a:cubicBezTo>
                  <a:cubicBezTo>
                    <a:pt x="370246" y="11430"/>
                    <a:pt x="404466" y="8890"/>
                    <a:pt x="436885" y="8890"/>
                  </a:cubicBezTo>
                  <a:cubicBezTo>
                    <a:pt x="472907" y="7620"/>
                    <a:pt x="508928" y="10160"/>
                    <a:pt x="544949" y="8890"/>
                  </a:cubicBezTo>
                  <a:cubicBezTo>
                    <a:pt x="589976" y="8890"/>
                    <a:pt x="1405857" y="6350"/>
                    <a:pt x="1450883" y="5080"/>
                  </a:cubicBezTo>
                  <a:cubicBezTo>
                    <a:pt x="1494109" y="3810"/>
                    <a:pt x="1537334" y="2540"/>
                    <a:pt x="1582361" y="2540"/>
                  </a:cubicBezTo>
                  <a:cubicBezTo>
                    <a:pt x="1656204" y="1270"/>
                    <a:pt x="1728247" y="0"/>
                    <a:pt x="1802091" y="0"/>
                  </a:cubicBezTo>
                  <a:cubicBezTo>
                    <a:pt x="1832709" y="0"/>
                    <a:pt x="1865128" y="2540"/>
                    <a:pt x="1895746" y="2540"/>
                  </a:cubicBezTo>
                  <a:cubicBezTo>
                    <a:pt x="1980396" y="3810"/>
                    <a:pt x="2066847" y="5080"/>
                    <a:pt x="2151497" y="7620"/>
                  </a:cubicBezTo>
                  <a:cubicBezTo>
                    <a:pt x="2196523" y="8890"/>
                    <a:pt x="2241550" y="12700"/>
                    <a:pt x="2286576" y="16510"/>
                  </a:cubicBezTo>
                  <a:cubicBezTo>
                    <a:pt x="2297383" y="16510"/>
                    <a:pt x="2308189" y="16510"/>
                    <a:pt x="2317194" y="16510"/>
                  </a:cubicBezTo>
                  <a:cubicBezTo>
                    <a:pt x="2330796" y="17780"/>
                    <a:pt x="2339686" y="20320"/>
                    <a:pt x="2349846" y="21590"/>
                  </a:cubicBezTo>
                  <a:close/>
                  <a:moveTo>
                    <a:pt x="2360006" y="529648"/>
                  </a:moveTo>
                  <a:cubicBezTo>
                    <a:pt x="2361276" y="513138"/>
                    <a:pt x="2362546" y="500438"/>
                    <a:pt x="2362546" y="487738"/>
                  </a:cubicBezTo>
                  <a:cubicBezTo>
                    <a:pt x="2361276" y="466751"/>
                    <a:pt x="2360006" y="448894"/>
                    <a:pt x="2360006" y="429689"/>
                  </a:cubicBezTo>
                  <a:cubicBezTo>
                    <a:pt x="2360006" y="420929"/>
                    <a:pt x="2362546" y="412169"/>
                    <a:pt x="2361276" y="403409"/>
                  </a:cubicBezTo>
                  <a:cubicBezTo>
                    <a:pt x="2361276" y="395323"/>
                    <a:pt x="2360006" y="386899"/>
                    <a:pt x="2358736" y="378813"/>
                  </a:cubicBezTo>
                  <a:cubicBezTo>
                    <a:pt x="2353656" y="366347"/>
                    <a:pt x="2342226" y="108261"/>
                    <a:pt x="2342226" y="95794"/>
                  </a:cubicBezTo>
                  <a:cubicBezTo>
                    <a:pt x="2339686" y="85350"/>
                    <a:pt x="2337146" y="74568"/>
                    <a:pt x="2334606" y="63500"/>
                  </a:cubicBezTo>
                  <a:cubicBezTo>
                    <a:pt x="2333336" y="44450"/>
                    <a:pt x="2332066" y="43180"/>
                    <a:pt x="2311791" y="41910"/>
                  </a:cubicBezTo>
                  <a:cubicBezTo>
                    <a:pt x="2306388" y="41910"/>
                    <a:pt x="2302786" y="41910"/>
                    <a:pt x="2297383" y="40640"/>
                  </a:cubicBezTo>
                  <a:cubicBezTo>
                    <a:pt x="2252356" y="36830"/>
                    <a:pt x="2205529" y="31750"/>
                    <a:pt x="2160502" y="30480"/>
                  </a:cubicBezTo>
                  <a:cubicBezTo>
                    <a:pt x="2050637" y="26670"/>
                    <a:pt x="1938971" y="25400"/>
                    <a:pt x="1829107" y="22860"/>
                  </a:cubicBezTo>
                  <a:cubicBezTo>
                    <a:pt x="1812897" y="22860"/>
                    <a:pt x="1794886" y="22860"/>
                    <a:pt x="1778677" y="22860"/>
                  </a:cubicBezTo>
                  <a:cubicBezTo>
                    <a:pt x="1751661" y="22860"/>
                    <a:pt x="1724645" y="22860"/>
                    <a:pt x="1699430" y="22860"/>
                  </a:cubicBezTo>
                  <a:cubicBezTo>
                    <a:pt x="1641796" y="22860"/>
                    <a:pt x="1584162" y="22860"/>
                    <a:pt x="1528329" y="24130"/>
                  </a:cubicBezTo>
                  <a:cubicBezTo>
                    <a:pt x="1479700" y="25400"/>
                    <a:pt x="660217" y="29210"/>
                    <a:pt x="611588" y="29210"/>
                  </a:cubicBezTo>
                  <a:cubicBezTo>
                    <a:pt x="532342" y="29210"/>
                    <a:pt x="453095" y="26670"/>
                    <a:pt x="373848" y="33020"/>
                  </a:cubicBezTo>
                  <a:cubicBezTo>
                    <a:pt x="332424" y="36830"/>
                    <a:pt x="292800" y="36830"/>
                    <a:pt x="253177" y="38100"/>
                  </a:cubicBezTo>
                  <a:cubicBezTo>
                    <a:pt x="184737" y="41910"/>
                    <a:pt x="116296" y="45720"/>
                    <a:pt x="49530" y="50800"/>
                  </a:cubicBezTo>
                  <a:cubicBezTo>
                    <a:pt x="36830" y="50800"/>
                    <a:pt x="34290" y="53340"/>
                    <a:pt x="33020" y="65471"/>
                  </a:cubicBezTo>
                  <a:cubicBezTo>
                    <a:pt x="31750" y="71536"/>
                    <a:pt x="31750" y="77600"/>
                    <a:pt x="30480" y="83665"/>
                  </a:cubicBezTo>
                  <a:cubicBezTo>
                    <a:pt x="29210" y="93773"/>
                    <a:pt x="26670" y="103544"/>
                    <a:pt x="25400" y="113651"/>
                  </a:cubicBezTo>
                  <a:cubicBezTo>
                    <a:pt x="20320" y="124433"/>
                    <a:pt x="26670" y="387910"/>
                    <a:pt x="29210" y="398692"/>
                  </a:cubicBezTo>
                  <a:cubicBezTo>
                    <a:pt x="29210" y="410147"/>
                    <a:pt x="29210" y="421940"/>
                    <a:pt x="30480" y="433395"/>
                  </a:cubicBezTo>
                  <a:cubicBezTo>
                    <a:pt x="30480" y="441819"/>
                    <a:pt x="33020" y="450242"/>
                    <a:pt x="33020" y="458665"/>
                  </a:cubicBezTo>
                  <a:cubicBezTo>
                    <a:pt x="33020" y="467762"/>
                    <a:pt x="33020" y="476859"/>
                    <a:pt x="31750" y="487738"/>
                  </a:cubicBezTo>
                  <a:cubicBezTo>
                    <a:pt x="31750" y="491548"/>
                    <a:pt x="31750" y="494088"/>
                    <a:pt x="31750" y="497898"/>
                  </a:cubicBezTo>
                  <a:cubicBezTo>
                    <a:pt x="31750" y="508058"/>
                    <a:pt x="35560" y="511868"/>
                    <a:pt x="44450" y="511868"/>
                  </a:cubicBezTo>
                  <a:cubicBezTo>
                    <a:pt x="64065" y="511868"/>
                    <a:pt x="89280" y="513138"/>
                    <a:pt x="112694" y="513138"/>
                  </a:cubicBezTo>
                  <a:cubicBezTo>
                    <a:pt x="146914" y="513138"/>
                    <a:pt x="182936" y="510598"/>
                    <a:pt x="217156" y="513138"/>
                  </a:cubicBezTo>
                  <a:cubicBezTo>
                    <a:pt x="272989" y="516948"/>
                    <a:pt x="328822" y="519488"/>
                    <a:pt x="384655" y="518218"/>
                  </a:cubicBezTo>
                  <a:cubicBezTo>
                    <a:pt x="420676" y="516948"/>
                    <a:pt x="454896" y="519488"/>
                    <a:pt x="490917" y="519488"/>
                  </a:cubicBezTo>
                  <a:cubicBezTo>
                    <a:pt x="543148" y="519488"/>
                    <a:pt x="595379" y="518218"/>
                    <a:pt x="647610" y="519488"/>
                  </a:cubicBezTo>
                  <a:cubicBezTo>
                    <a:pt x="725055" y="520758"/>
                    <a:pt x="1575157" y="510598"/>
                    <a:pt x="1654403" y="513138"/>
                  </a:cubicBezTo>
                  <a:cubicBezTo>
                    <a:pt x="1688624" y="514408"/>
                    <a:pt x="1722844" y="515678"/>
                    <a:pt x="1755263" y="515678"/>
                  </a:cubicBezTo>
                  <a:cubicBezTo>
                    <a:pt x="1814698" y="518218"/>
                    <a:pt x="1872332" y="514408"/>
                    <a:pt x="1931767" y="518218"/>
                  </a:cubicBezTo>
                  <a:cubicBezTo>
                    <a:pt x="1980396" y="520758"/>
                    <a:pt x="2029024" y="520758"/>
                    <a:pt x="2077653" y="523298"/>
                  </a:cubicBezTo>
                  <a:cubicBezTo>
                    <a:pt x="2149696" y="527108"/>
                    <a:pt x="2221738" y="529648"/>
                    <a:pt x="2293781" y="530918"/>
                  </a:cubicBezTo>
                  <a:cubicBezTo>
                    <a:pt x="2320796" y="530918"/>
                    <a:pt x="2339686" y="529648"/>
                    <a:pt x="2360006" y="529648"/>
                  </a:cubicBezTo>
                  <a:close/>
                </a:path>
              </a:pathLst>
            </a:custGeom>
            <a:solidFill>
              <a:srgbClr val="000000">
                <a:alpha val="78823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0" y="475921"/>
            <a:ext cx="7267227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F7F4FA"/>
                </a:solidFill>
                <a:latin typeface="Bebas Neue" panose="020B0604020202020204" charset="0"/>
              </a:rPr>
              <a:t>IKRELE LECHIZA</a:t>
            </a:r>
          </a:p>
          <a:p>
            <a:pPr algn="ctr"/>
            <a:r>
              <a:rPr lang="en-US" sz="4400" dirty="0">
                <a:solidFill>
                  <a:srgbClr val="F7F4FA"/>
                </a:solidFill>
                <a:latin typeface="Bebas Neue" panose="020B0604020202020204" charset="0"/>
              </a:rPr>
              <a:t>2021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tigone_data">
            <a:hlinkClick r:id="" action="ppaction://media"/>
            <a:extLst>
              <a:ext uri="{FF2B5EF4-FFF2-40B4-BE49-F238E27FC236}">
                <a16:creationId xmlns:a16="http://schemas.microsoft.com/office/drawing/2014/main" id="{6177E32F-C4B2-42A6-828D-F4A6E6FB2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954" y="330200"/>
            <a:ext cx="17704092" cy="962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3000"/>
          </a:blip>
          <a:srcRect t="2145" b="134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4708" y="2314575"/>
            <a:ext cx="12738584" cy="5657850"/>
            <a:chOff x="0" y="0"/>
            <a:chExt cx="430910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01" cy="1913890"/>
            </a:xfrm>
            <a:custGeom>
              <a:avLst/>
              <a:gdLst/>
              <a:ahLst/>
              <a:cxnLst/>
              <a:rect l="l" t="t" r="r" b="b"/>
              <a:pathLst>
                <a:path w="4309101" h="1913890">
                  <a:moveTo>
                    <a:pt x="0" y="0"/>
                  </a:moveTo>
                  <a:lnTo>
                    <a:pt x="4309101" y="0"/>
                  </a:lnTo>
                  <a:lnTo>
                    <a:pt x="430910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63921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0" y="2849880"/>
            <a:ext cx="18288000" cy="430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80"/>
              </a:lnSpc>
            </a:pPr>
            <a:r>
              <a:rPr lang="en-US" sz="12000" dirty="0">
                <a:solidFill>
                  <a:srgbClr val="171710"/>
                </a:solidFill>
                <a:latin typeface="Bebas Neue"/>
              </a:rPr>
              <a:t>Showcasing </a:t>
            </a:r>
          </a:p>
          <a:p>
            <a:pPr algn="ctr">
              <a:lnSpc>
                <a:spcPts val="17280"/>
              </a:lnSpc>
            </a:pPr>
            <a:r>
              <a:rPr lang="en-US" sz="12000" dirty="0">
                <a:solidFill>
                  <a:srgbClr val="171710"/>
                </a:solidFill>
                <a:latin typeface="Bebas Neue"/>
              </a:rPr>
              <a:t>the Digital Archive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409</Words>
  <Application>Microsoft Office PowerPoint</Application>
  <PresentationFormat>Custom</PresentationFormat>
  <Paragraphs>56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Open Sans Light</vt:lpstr>
      <vt:lpstr>Open Sans Light Italics</vt:lpstr>
      <vt:lpstr>Open Sans Light Bold</vt:lpstr>
      <vt:lpstr>Arial</vt:lpstr>
      <vt:lpstr>Calibri</vt:lpstr>
      <vt:lpstr>Bebas Neue</vt:lpstr>
      <vt:lpstr>Bebas Neue Bold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Data Day 2021</dc:title>
  <cp:lastModifiedBy>Jayne Batzofin</cp:lastModifiedBy>
  <cp:revision>15</cp:revision>
  <dcterms:created xsi:type="dcterms:W3CDTF">2006-08-16T00:00:00Z</dcterms:created>
  <dcterms:modified xsi:type="dcterms:W3CDTF">2021-03-05T11:46:53Z</dcterms:modified>
  <dc:identifier>DAEXuGDoBR8</dc:identifier>
</cp:coreProperties>
</file>