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59" r:id="rId3"/>
    <p:sldId id="290" r:id="rId4"/>
    <p:sldId id="342" r:id="rId5"/>
    <p:sldId id="260" r:id="rId6"/>
    <p:sldId id="321" r:id="rId7"/>
    <p:sldId id="279" r:id="rId8"/>
    <p:sldId id="296" r:id="rId9"/>
    <p:sldId id="264" r:id="rId10"/>
    <p:sldId id="322" r:id="rId11"/>
    <p:sldId id="343" r:id="rId12"/>
    <p:sldId id="338" r:id="rId13"/>
    <p:sldId id="341" r:id="rId14"/>
    <p:sldId id="339" r:id="rId15"/>
    <p:sldId id="337" r:id="rId16"/>
    <p:sldId id="323" r:id="rId17"/>
    <p:sldId id="340" r:id="rId18"/>
    <p:sldId id="344" r:id="rId19"/>
    <p:sldId id="346" r:id="rId20"/>
    <p:sldId id="347"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2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 Butterworth" initials="DB" lastIdx="24" clrIdx="0"/>
  <p:cmAuthor id="1" name="Punt, Andre (O&amp;A, Hobart)" initials="PA(H" lastIdx="4" clrIdx="1">
    <p:extLst>
      <p:ext uri="{19B8F6BF-5375-455C-9EA6-DF929625EA0E}">
        <p15:presenceInfo xmlns:p15="http://schemas.microsoft.com/office/powerpoint/2012/main" userId="S::pun009@csiro.au::d8681b15-3db8-4e83-804f-b5df0bbac5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8" autoAdjust="0"/>
    <p:restoredTop sz="94660"/>
  </p:normalViewPr>
  <p:slideViewPr>
    <p:cSldViewPr snapToGrid="0">
      <p:cViewPr varScale="1">
        <p:scale>
          <a:sx n="49" d="100"/>
          <a:sy n="49" d="100"/>
        </p:scale>
        <p:origin x="48" y="594"/>
      </p:cViewPr>
      <p:guideLst>
        <p:guide orient="horz" pos="2160"/>
        <p:guide pos="3840"/>
        <p:guide orient="horz" pos="42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5T11:16:00.099" idx="1">
    <p:pos x="1303" y="2760"/>
    <p:text>I would drop this as two technical</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68FEB-DCF6-4B29-AC60-3823391BA995}" type="datetimeFigureOut">
              <a:rPr lang="en-AU" smtClean="0"/>
              <a:t>6/12/2019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BE6C2-A0C1-4073-B3F6-B419CDEE6863}" type="slidenum">
              <a:rPr lang="en-AU" smtClean="0"/>
              <a:t>‹#›</a:t>
            </a:fld>
            <a:endParaRPr lang="en-AU"/>
          </a:p>
        </p:txBody>
      </p:sp>
    </p:spTree>
    <p:extLst>
      <p:ext uri="{BB962C8B-B14F-4D97-AF65-F5344CB8AC3E}">
        <p14:creationId xmlns:p14="http://schemas.microsoft.com/office/powerpoint/2010/main" val="359411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608EFC-847F-43AF-A1B6-8F0BD7B732C8}" type="slidenum">
              <a:rPr lang="en-AU" smtClean="0"/>
              <a:pPr/>
              <a:t>1</a:t>
            </a:fld>
            <a:endParaRPr lang="en-AU" dirty="0"/>
          </a:p>
        </p:txBody>
      </p:sp>
    </p:spTree>
    <p:extLst>
      <p:ext uri="{BB962C8B-B14F-4D97-AF65-F5344CB8AC3E}">
        <p14:creationId xmlns:p14="http://schemas.microsoft.com/office/powerpoint/2010/main" val="206170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22430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80317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48201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48767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4E24E-1715-432E-88CE-D3F84756D2E2}" type="datetimeFigureOut">
              <a:rPr lang="en-AU" smtClean="0"/>
              <a:t>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16067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E34E24E-1715-432E-88CE-D3F84756D2E2}" type="datetimeFigureOut">
              <a:rPr lang="en-AU" smtClean="0"/>
              <a:t>6/12/2019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02246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E34E24E-1715-432E-88CE-D3F84756D2E2}" type="datetimeFigureOut">
              <a:rPr lang="en-AU" smtClean="0"/>
              <a:t>6/12/2019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193539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E34E24E-1715-432E-88CE-D3F84756D2E2}" type="datetimeFigureOut">
              <a:rPr lang="en-AU" smtClean="0"/>
              <a:t>6/12/2019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29443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4E24E-1715-432E-88CE-D3F84756D2E2}" type="datetimeFigureOut">
              <a:rPr lang="en-AU" smtClean="0"/>
              <a:t>6/12/2019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231555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34E24E-1715-432E-88CE-D3F84756D2E2}" type="datetimeFigureOut">
              <a:rPr lang="en-AU" smtClean="0"/>
              <a:t>6/12/2019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414708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34E24E-1715-432E-88CE-D3F84756D2E2}" type="datetimeFigureOut">
              <a:rPr lang="en-AU" smtClean="0"/>
              <a:t>6/12/2019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58786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4E24E-1715-432E-88CE-D3F84756D2E2}" type="datetimeFigureOut">
              <a:rPr lang="en-AU" smtClean="0"/>
              <a:t>6/12/2019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A2903-8D81-4107-BF99-DE937E4FF99D}" type="slidenum">
              <a:rPr lang="en-AU" smtClean="0"/>
              <a:t>‹#›</a:t>
            </a:fld>
            <a:endParaRPr lang="en-AU"/>
          </a:p>
        </p:txBody>
      </p:sp>
    </p:spTree>
    <p:extLst>
      <p:ext uri="{BB962C8B-B14F-4D97-AF65-F5344CB8AC3E}">
        <p14:creationId xmlns:p14="http://schemas.microsoft.com/office/powerpoint/2010/main" val="171860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3.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509" y="3808152"/>
            <a:ext cx="4000901" cy="2387600"/>
          </a:xfrm>
        </p:spPr>
        <p:txBody>
          <a:bodyPr>
            <a:noAutofit/>
          </a:bodyPr>
          <a:lstStyle/>
          <a:p>
            <a:r>
              <a:rPr lang="en-AU" sz="4600" b="1" dirty="0">
                <a:solidFill>
                  <a:srgbClr val="FF0000"/>
                </a:solidFill>
              </a:rPr>
              <a:t>INTERNATIONAL REVIEW PANEL REPORT FOR THE 2019</a:t>
            </a:r>
            <a:r>
              <a:rPr lang="en-AU" sz="4600" dirty="0">
                <a:solidFill>
                  <a:srgbClr val="FF0000"/>
                </a:solidFill>
              </a:rPr>
              <a:t/>
            </a:r>
            <a:br>
              <a:rPr lang="en-AU" sz="4600" dirty="0">
                <a:solidFill>
                  <a:srgbClr val="FF0000"/>
                </a:solidFill>
              </a:rPr>
            </a:br>
            <a:r>
              <a:rPr lang="en-AU" sz="4600" b="1" dirty="0">
                <a:solidFill>
                  <a:srgbClr val="FF0000"/>
                </a:solidFill>
              </a:rPr>
              <a:t>INTERNATIONAL FISHERIES STOCK ASSESSMENT WORKSHOP</a:t>
            </a:r>
            <a:endParaRPr lang="en-AU" sz="4600" dirty="0">
              <a:solidFill>
                <a:srgbClr val="FF0000"/>
              </a:solidFill>
            </a:endParaRPr>
          </a:p>
        </p:txBody>
      </p:sp>
      <p:sp>
        <p:nvSpPr>
          <p:cNvPr id="4" name="TextBox 3"/>
          <p:cNvSpPr txBox="1"/>
          <p:nvPr/>
        </p:nvSpPr>
        <p:spPr>
          <a:xfrm>
            <a:off x="3143672" y="5445224"/>
            <a:ext cx="6192688" cy="523220"/>
          </a:xfrm>
          <a:prstGeom prst="rect">
            <a:avLst/>
          </a:prstGeom>
          <a:noFill/>
        </p:spPr>
        <p:txBody>
          <a:bodyPr wrap="square" rtlCol="0">
            <a:spAutoFit/>
          </a:bodyPr>
          <a:lstStyle/>
          <a:p>
            <a:pPr algn="ctr"/>
            <a:r>
              <a:rPr lang="en-AU" sz="2800" b="1" dirty="0">
                <a:solidFill>
                  <a:schemeClr val="bg1"/>
                </a:solidFill>
              </a:rPr>
              <a:t>NON TECHNICAL SUMMARY</a:t>
            </a:r>
          </a:p>
        </p:txBody>
      </p:sp>
      <p:cxnSp>
        <p:nvCxnSpPr>
          <p:cNvPr id="10" name="Straight Arrow Connector 9"/>
          <p:cNvCxnSpPr/>
          <p:nvPr/>
        </p:nvCxnSpPr>
        <p:spPr>
          <a:xfrm>
            <a:off x="8655485" y="1500734"/>
            <a:ext cx="1239286" cy="166597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354451" y="1500734"/>
            <a:ext cx="663060" cy="120392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895" y="2429937"/>
            <a:ext cx="3309314" cy="22129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018" y="8534"/>
            <a:ext cx="4589982" cy="465037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4788" y="0"/>
            <a:ext cx="2295505" cy="229550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4209" y="4793343"/>
            <a:ext cx="4129314" cy="206465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6786" y="4658911"/>
            <a:ext cx="3046460" cy="2154678"/>
          </a:xfrm>
          <a:prstGeom prst="rect">
            <a:avLst/>
          </a:prstGeom>
        </p:spPr>
      </p:pic>
    </p:spTree>
    <p:extLst>
      <p:ext uri="{BB962C8B-B14F-4D97-AF65-F5344CB8AC3E}">
        <p14:creationId xmlns:p14="http://schemas.microsoft.com/office/powerpoint/2010/main" val="3985568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Hakes</a:t>
            </a:r>
            <a:endParaRPr lang="en-NZ" dirty="0"/>
          </a:p>
        </p:txBody>
      </p:sp>
      <p:sp>
        <p:nvSpPr>
          <p:cNvPr id="3" name="Content Placeholder 2"/>
          <p:cNvSpPr>
            <a:spLocks noGrp="1"/>
          </p:cNvSpPr>
          <p:nvPr>
            <p:ph idx="1"/>
          </p:nvPr>
        </p:nvSpPr>
        <p:spPr>
          <a:xfrm>
            <a:off x="347869" y="1690687"/>
            <a:ext cx="6503504" cy="5067921"/>
          </a:xfrm>
        </p:spPr>
        <p:txBody>
          <a:bodyPr>
            <a:normAutofit/>
          </a:bodyPr>
          <a:lstStyle/>
          <a:p>
            <a:endParaRPr lang="en-AU" dirty="0"/>
          </a:p>
          <a:p>
            <a:endParaRPr lang="en-NZ"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832" y="4751289"/>
            <a:ext cx="3137168" cy="2106711"/>
          </a:xfrm>
          <a:prstGeom prst="rect">
            <a:avLst/>
          </a:prstGeom>
        </p:spPr>
      </p:pic>
      <p:sp>
        <p:nvSpPr>
          <p:cNvPr id="6" name="Content Placeholder 2"/>
          <p:cNvSpPr txBox="1">
            <a:spLocks/>
          </p:cNvSpPr>
          <p:nvPr/>
        </p:nvSpPr>
        <p:spPr>
          <a:xfrm>
            <a:off x="838200" y="1825624"/>
            <a:ext cx="10515600" cy="4786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smtClean="0"/>
              <a:t>Stock structure</a:t>
            </a:r>
          </a:p>
          <a:p>
            <a:pPr lvl="1">
              <a:lnSpc>
                <a:spcPct val="120000"/>
              </a:lnSpc>
            </a:pPr>
            <a:r>
              <a:rPr lang="en-US" dirty="0" smtClean="0"/>
              <a:t>The Panel considered the genetics and other biological data and made recommendations about stock structure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42776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742" y="175559"/>
            <a:ext cx="7224823" cy="1325563"/>
          </a:xfrm>
        </p:spPr>
        <p:txBody>
          <a:bodyPr>
            <a:normAutofit/>
          </a:bodyPr>
          <a:lstStyle/>
          <a:p>
            <a:r>
              <a:rPr lang="en-NZ" sz="3600" dirty="0"/>
              <a:t>Hake stock structure (</a:t>
            </a:r>
            <a:r>
              <a:rPr lang="en-AU" sz="3600" i="1" dirty="0"/>
              <a:t>M. </a:t>
            </a:r>
            <a:r>
              <a:rPr lang="en-AU" sz="3600" i="1" dirty="0" err="1"/>
              <a:t>capensis</a:t>
            </a:r>
            <a:r>
              <a:rPr lang="en-AU" sz="3600" dirty="0"/>
              <a:t>)</a:t>
            </a:r>
            <a:endParaRPr lang="en-NZ" sz="3600" dirty="0"/>
          </a:p>
        </p:txBody>
      </p:sp>
      <p:sp>
        <p:nvSpPr>
          <p:cNvPr id="3" name="Content Placeholder 2"/>
          <p:cNvSpPr>
            <a:spLocks noGrp="1"/>
          </p:cNvSpPr>
          <p:nvPr>
            <p:ph idx="1"/>
          </p:nvPr>
        </p:nvSpPr>
        <p:spPr>
          <a:xfrm>
            <a:off x="418209" y="1350722"/>
            <a:ext cx="9347116" cy="5067921"/>
          </a:xfrm>
        </p:spPr>
        <p:txBody>
          <a:bodyPr>
            <a:normAutofit/>
          </a:bodyPr>
          <a:lstStyle/>
          <a:p>
            <a:endParaRPr lang="en-AU" dirty="0"/>
          </a:p>
          <a:p>
            <a:endParaRPr lang="en-NZ" dirty="0"/>
          </a:p>
        </p:txBody>
      </p:sp>
      <p:pic>
        <p:nvPicPr>
          <p:cNvPr id="6" name="Picture 5"/>
          <p:cNvPicPr>
            <a:picLocks noChangeAspect="1"/>
          </p:cNvPicPr>
          <p:nvPr/>
        </p:nvPicPr>
        <p:blipFill>
          <a:blip r:embed="rId2"/>
          <a:stretch>
            <a:fillRect/>
          </a:stretch>
        </p:blipFill>
        <p:spPr>
          <a:xfrm>
            <a:off x="1640955" y="1477447"/>
            <a:ext cx="3060300" cy="4751731"/>
          </a:xfrm>
          <a:prstGeom prst="rect">
            <a:avLst/>
          </a:prstGeom>
        </p:spPr>
      </p:pic>
      <p:sp>
        <p:nvSpPr>
          <p:cNvPr id="4" name="Rechteck 3"/>
          <p:cNvSpPr/>
          <p:nvPr/>
        </p:nvSpPr>
        <p:spPr>
          <a:xfrm>
            <a:off x="6389502" y="6167091"/>
            <a:ext cx="3351367" cy="523220"/>
          </a:xfrm>
          <a:prstGeom prst="rect">
            <a:avLst/>
          </a:prstGeom>
        </p:spPr>
        <p:txBody>
          <a:bodyPr wrap="none">
            <a:spAutoFit/>
          </a:bodyPr>
          <a:lstStyle/>
          <a:p>
            <a:r>
              <a:rPr lang="en-AU" sz="2800" b="1" dirty="0">
                <a:solidFill>
                  <a:srgbClr val="0070C0"/>
                </a:solidFill>
              </a:rPr>
              <a:t>Henriques et al. 2016</a:t>
            </a:r>
          </a:p>
        </p:txBody>
      </p:sp>
      <p:pic>
        <p:nvPicPr>
          <p:cNvPr id="9" name="Picture 8">
            <a:extLst>
              <a:ext uri="{FF2B5EF4-FFF2-40B4-BE49-F238E27FC236}">
                <a16:creationId xmlns:a16="http://schemas.microsoft.com/office/drawing/2014/main" id="{3C09716A-AA2F-4101-A32C-4298D8B19B3E}"/>
              </a:ext>
            </a:extLst>
          </p:cNvPr>
          <p:cNvPicPr>
            <a:picLocks noChangeAspect="1"/>
          </p:cNvPicPr>
          <p:nvPr/>
        </p:nvPicPr>
        <p:blipFill>
          <a:blip r:embed="rId3"/>
          <a:stretch>
            <a:fillRect/>
          </a:stretch>
        </p:blipFill>
        <p:spPr>
          <a:xfrm>
            <a:off x="5011479" y="2207059"/>
            <a:ext cx="5539566" cy="3914963"/>
          </a:xfrm>
          <a:prstGeom prst="rect">
            <a:avLst/>
          </a:prstGeom>
        </p:spPr>
      </p:pic>
      <p:sp>
        <p:nvSpPr>
          <p:cNvPr id="11" name="Rechteck 3">
            <a:extLst>
              <a:ext uri="{FF2B5EF4-FFF2-40B4-BE49-F238E27FC236}">
                <a16:creationId xmlns:a16="http://schemas.microsoft.com/office/drawing/2014/main" id="{5F762437-6C97-4BF0-96EE-9D32B09F74B6}"/>
              </a:ext>
            </a:extLst>
          </p:cNvPr>
          <p:cNvSpPr/>
          <p:nvPr/>
        </p:nvSpPr>
        <p:spPr>
          <a:xfrm>
            <a:off x="1692164" y="6152225"/>
            <a:ext cx="3351367" cy="523220"/>
          </a:xfrm>
          <a:prstGeom prst="rect">
            <a:avLst/>
          </a:prstGeom>
        </p:spPr>
        <p:txBody>
          <a:bodyPr wrap="none">
            <a:spAutoFit/>
          </a:bodyPr>
          <a:lstStyle/>
          <a:p>
            <a:r>
              <a:rPr lang="en-AU" sz="2800" b="1" dirty="0">
                <a:solidFill>
                  <a:srgbClr val="0070C0"/>
                </a:solidFill>
              </a:rPr>
              <a:t>Henriques et al. 2019</a:t>
            </a:r>
          </a:p>
        </p:txBody>
      </p:sp>
    </p:spTree>
    <p:extLst>
      <p:ext uri="{BB962C8B-B14F-4D97-AF65-F5344CB8AC3E}">
        <p14:creationId xmlns:p14="http://schemas.microsoft.com/office/powerpoint/2010/main" val="2742064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smtClean="0"/>
              <a:t>M. </a:t>
            </a:r>
            <a:r>
              <a:rPr lang="en-NZ" sz="3600" dirty="0" err="1" smtClean="0"/>
              <a:t>paradoxus</a:t>
            </a:r>
            <a:r>
              <a:rPr lang="en-NZ" sz="3600" dirty="0" smtClean="0"/>
              <a:t> </a:t>
            </a:r>
            <a:r>
              <a:rPr lang="en-NZ" sz="3600" dirty="0" smtClean="0"/>
              <a:t>stock structure (</a:t>
            </a:r>
            <a:r>
              <a:rPr lang="en-AU" sz="3600" dirty="0"/>
              <a:t>genetic and other biological </a:t>
            </a:r>
            <a:r>
              <a:rPr lang="en-AU" sz="3600" dirty="0" smtClean="0"/>
              <a:t>data)</a:t>
            </a:r>
            <a:endParaRPr lang="en-NZ" sz="3600" dirty="0"/>
          </a:p>
        </p:txBody>
      </p:sp>
      <p:sp>
        <p:nvSpPr>
          <p:cNvPr id="3" name="Content Placeholder 2"/>
          <p:cNvSpPr>
            <a:spLocks noGrp="1"/>
          </p:cNvSpPr>
          <p:nvPr>
            <p:ph idx="1"/>
          </p:nvPr>
        </p:nvSpPr>
        <p:spPr>
          <a:xfrm>
            <a:off x="418208" y="1350718"/>
            <a:ext cx="9347116" cy="5067921"/>
          </a:xfrm>
        </p:spPr>
        <p:txBody>
          <a:bodyPr>
            <a:normAutofit/>
          </a:bodyPr>
          <a:lstStyle/>
          <a:p>
            <a:endParaRPr lang="en-AU" dirty="0"/>
          </a:p>
          <a:p>
            <a:endParaRPr lang="en-NZ" dirty="0"/>
          </a:p>
        </p:txBody>
      </p:sp>
      <p:pic>
        <p:nvPicPr>
          <p:cNvPr id="7" name="Picture 6"/>
          <p:cNvPicPr>
            <a:picLocks noChangeAspect="1"/>
          </p:cNvPicPr>
          <p:nvPr/>
        </p:nvPicPr>
        <p:blipFill>
          <a:blip r:embed="rId2"/>
          <a:stretch>
            <a:fillRect/>
          </a:stretch>
        </p:blipFill>
        <p:spPr>
          <a:xfrm>
            <a:off x="3135557" y="1872761"/>
            <a:ext cx="4203057" cy="4598690"/>
          </a:xfrm>
          <a:prstGeom prst="rect">
            <a:avLst/>
          </a:prstGeom>
        </p:spPr>
      </p:pic>
      <p:sp>
        <p:nvSpPr>
          <p:cNvPr id="8" name="Rechteck 7"/>
          <p:cNvSpPr/>
          <p:nvPr/>
        </p:nvSpPr>
        <p:spPr>
          <a:xfrm>
            <a:off x="3345524" y="1459855"/>
            <a:ext cx="4115166" cy="461665"/>
          </a:xfrm>
          <a:prstGeom prst="rect">
            <a:avLst/>
          </a:prstGeom>
        </p:spPr>
        <p:txBody>
          <a:bodyPr wrap="none">
            <a:spAutoFit/>
          </a:bodyPr>
          <a:lstStyle/>
          <a:p>
            <a:r>
              <a:rPr lang="en-AU" sz="2400" i="1" dirty="0"/>
              <a:t>M. </a:t>
            </a:r>
            <a:r>
              <a:rPr lang="en-AU" sz="2400" i="1" dirty="0" err="1" smtClean="0"/>
              <a:t>paradoxus</a:t>
            </a:r>
            <a:r>
              <a:rPr lang="en-AU" sz="2400" i="1" dirty="0" smtClean="0"/>
              <a:t> </a:t>
            </a:r>
            <a:r>
              <a:rPr lang="en-AU" sz="2400" dirty="0" smtClean="0"/>
              <a:t>(size distribution)</a:t>
            </a:r>
            <a:endParaRPr lang="en-AU" sz="2400" dirty="0"/>
          </a:p>
        </p:txBody>
      </p:sp>
    </p:spTree>
    <p:extLst>
      <p:ext uri="{BB962C8B-B14F-4D97-AF65-F5344CB8AC3E}">
        <p14:creationId xmlns:p14="http://schemas.microsoft.com/office/powerpoint/2010/main" val="795164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Hakes</a:t>
            </a:r>
            <a:endParaRPr lang="en-NZ" dirty="0"/>
          </a:p>
        </p:txBody>
      </p:sp>
      <p:sp>
        <p:nvSpPr>
          <p:cNvPr id="3" name="Content Placeholder 2"/>
          <p:cNvSpPr>
            <a:spLocks noGrp="1"/>
          </p:cNvSpPr>
          <p:nvPr>
            <p:ph idx="1"/>
          </p:nvPr>
        </p:nvSpPr>
        <p:spPr>
          <a:xfrm>
            <a:off x="347869" y="1690687"/>
            <a:ext cx="6503504" cy="5067921"/>
          </a:xfrm>
        </p:spPr>
        <p:txBody>
          <a:bodyPr>
            <a:normAutofit/>
          </a:bodyPr>
          <a:lstStyle/>
          <a:p>
            <a:endParaRPr lang="en-AU" dirty="0"/>
          </a:p>
          <a:p>
            <a:endParaRPr lang="en-NZ"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832" y="4751289"/>
            <a:ext cx="3137168" cy="2106711"/>
          </a:xfrm>
          <a:prstGeom prst="rect">
            <a:avLst/>
          </a:prstGeom>
        </p:spPr>
      </p:pic>
      <p:sp>
        <p:nvSpPr>
          <p:cNvPr id="6" name="Content Placeholder 2"/>
          <p:cNvSpPr txBox="1">
            <a:spLocks/>
          </p:cNvSpPr>
          <p:nvPr/>
        </p:nvSpPr>
        <p:spPr>
          <a:xfrm>
            <a:off x="838200" y="1825624"/>
            <a:ext cx="10515600" cy="4786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smtClean="0"/>
              <a:t>OMP model structure</a:t>
            </a:r>
          </a:p>
          <a:p>
            <a:pPr lvl="1">
              <a:lnSpc>
                <a:spcPct val="120000"/>
              </a:lnSpc>
            </a:pPr>
            <a:r>
              <a:rPr lang="en-US" dirty="0" smtClean="0"/>
              <a:t>One model was suggested for </a:t>
            </a:r>
            <a:r>
              <a:rPr lang="en-US" i="1" dirty="0" smtClean="0"/>
              <a:t>M. </a:t>
            </a:r>
            <a:r>
              <a:rPr lang="en-US" i="1" dirty="0" err="1" smtClean="0"/>
              <a:t>capensis</a:t>
            </a:r>
            <a:r>
              <a:rPr lang="en-US" b="1" i="1" dirty="0" smtClean="0"/>
              <a:t> </a:t>
            </a:r>
            <a:r>
              <a:rPr lang="en-US" dirty="0" smtClean="0"/>
              <a:t>- 2 stocks (South Africa and Namibia)</a:t>
            </a:r>
          </a:p>
          <a:p>
            <a:pPr lvl="1">
              <a:lnSpc>
                <a:spcPct val="120000"/>
              </a:lnSpc>
            </a:pPr>
            <a:r>
              <a:rPr lang="en-US" dirty="0" smtClean="0"/>
              <a:t>Several models were developed (conceptually) to represent </a:t>
            </a:r>
            <a:r>
              <a:rPr lang="en-US" i="1" dirty="0" smtClean="0"/>
              <a:t>M. </a:t>
            </a:r>
            <a:r>
              <a:rPr lang="en-US" i="1" dirty="0" err="1" smtClean="0"/>
              <a:t>paradoxus</a:t>
            </a:r>
            <a:r>
              <a:rPr lang="en-US" dirty="0" smtClean="0"/>
              <a:t> stock structure for OMP testing</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818851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938" y="400294"/>
            <a:ext cx="10515600" cy="1325563"/>
          </a:xfrm>
        </p:spPr>
        <p:txBody>
          <a:bodyPr>
            <a:normAutofit/>
          </a:bodyPr>
          <a:lstStyle/>
          <a:p>
            <a:r>
              <a:rPr lang="en-NZ" sz="3600" smtClean="0"/>
              <a:t>Hake stock structure </a:t>
            </a:r>
            <a:r>
              <a:rPr lang="de-DE" sz="3600" smtClean="0"/>
              <a:t>hypothesis</a:t>
            </a:r>
            <a:endParaRPr lang="en-NZ" sz="3600" dirty="0"/>
          </a:p>
        </p:txBody>
      </p:sp>
      <p:sp>
        <p:nvSpPr>
          <p:cNvPr id="3" name="Content Placeholder 2"/>
          <p:cNvSpPr>
            <a:spLocks noGrp="1"/>
          </p:cNvSpPr>
          <p:nvPr>
            <p:ph idx="1"/>
          </p:nvPr>
        </p:nvSpPr>
        <p:spPr>
          <a:xfrm>
            <a:off x="418208" y="1350718"/>
            <a:ext cx="9347116" cy="5067921"/>
          </a:xfrm>
        </p:spPr>
        <p:txBody>
          <a:bodyPr>
            <a:normAutofit/>
          </a:bodyPr>
          <a:lstStyle/>
          <a:p>
            <a:endParaRPr lang="en-AU" dirty="0"/>
          </a:p>
          <a:p>
            <a:endParaRPr lang="en-NZ" dirty="0"/>
          </a:p>
        </p:txBody>
      </p:sp>
      <p:pic>
        <p:nvPicPr>
          <p:cNvPr id="9" name="Picture 3"/>
          <p:cNvPicPr>
            <a:picLocks noChangeAspect="1"/>
          </p:cNvPicPr>
          <p:nvPr/>
        </p:nvPicPr>
        <p:blipFill>
          <a:blip r:embed="rId2"/>
          <a:stretch>
            <a:fillRect/>
          </a:stretch>
        </p:blipFill>
        <p:spPr>
          <a:xfrm>
            <a:off x="1298894" y="1572893"/>
            <a:ext cx="8542995" cy="4804459"/>
          </a:xfrm>
          <a:prstGeom prst="rect">
            <a:avLst/>
          </a:prstGeom>
        </p:spPr>
      </p:pic>
      <p:sp>
        <p:nvSpPr>
          <p:cNvPr id="4" name="Oval 3"/>
          <p:cNvSpPr/>
          <p:nvPr/>
        </p:nvSpPr>
        <p:spPr>
          <a:xfrm>
            <a:off x="3014663" y="4000500"/>
            <a:ext cx="942975"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392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581503" cy="1325563"/>
          </a:xfrm>
        </p:spPr>
        <p:txBody>
          <a:bodyPr/>
          <a:lstStyle/>
          <a:p>
            <a:r>
              <a:rPr lang="en-AU" b="1" dirty="0"/>
              <a:t>Area closure experiments for penguins</a:t>
            </a:r>
          </a:p>
        </p:txBody>
      </p:sp>
      <p:sp>
        <p:nvSpPr>
          <p:cNvPr id="3" name="Content Placeholder 2"/>
          <p:cNvSpPr>
            <a:spLocks noGrp="1"/>
          </p:cNvSpPr>
          <p:nvPr>
            <p:ph idx="1"/>
          </p:nvPr>
        </p:nvSpPr>
        <p:spPr>
          <a:xfrm>
            <a:off x="838200" y="1825625"/>
            <a:ext cx="10515600" cy="4787210"/>
          </a:xfrm>
        </p:spPr>
        <p:txBody>
          <a:bodyPr>
            <a:normAutofit/>
          </a:bodyPr>
          <a:lstStyle/>
          <a:p>
            <a:pPr marL="0" indent="0">
              <a:buNone/>
            </a:pPr>
            <a:r>
              <a:rPr lang="en-AU" dirty="0" smtClean="0"/>
              <a:t>Some progress was made on understanding the potential effects of statistical </a:t>
            </a:r>
            <a:r>
              <a:rPr lang="en-AU" dirty="0" err="1" smtClean="0"/>
              <a:t>modeling</a:t>
            </a:r>
            <a:r>
              <a:rPr lang="en-AU" dirty="0" smtClean="0"/>
              <a:t> </a:t>
            </a:r>
            <a:r>
              <a:rPr lang="en-AU" dirty="0" smtClean="0"/>
              <a:t>choices</a:t>
            </a:r>
          </a:p>
          <a:p>
            <a:pPr marL="0" indent="0">
              <a:buNone/>
            </a:pPr>
            <a:endParaRPr lang="en-AU" dirty="0"/>
          </a:p>
          <a:p>
            <a:pPr marL="0" indent="0">
              <a:buNone/>
            </a:pPr>
            <a:r>
              <a:rPr lang="en-AU" dirty="0" smtClean="0"/>
              <a:t>It is important to understand potential for bias caused by modelling decisions</a:t>
            </a:r>
            <a:endParaRPr lang="en-AU" dirty="0"/>
          </a:p>
          <a:p>
            <a:pPr marL="0" indent="0">
              <a:buNone/>
            </a:pPr>
            <a:endParaRPr lang="en-AU" sz="1100" dirty="0"/>
          </a:p>
          <a:p>
            <a:pPr lvl="1"/>
            <a:r>
              <a:rPr lang="en-AU" dirty="0" smtClean="0">
                <a:solidFill>
                  <a:schemeClr val="accent6">
                    <a:lumMod val="75000"/>
                  </a:schemeClr>
                </a:solidFill>
              </a:rPr>
              <a:t>The Panel recommended focusing future discussion on the forecasted effects of closures on penguin population dynamics rather than focusing on estimation methods</a:t>
            </a:r>
            <a:endParaRPr lang="en-AU" dirty="0">
              <a:solidFill>
                <a:schemeClr val="accent6">
                  <a:lumMod val="75000"/>
                </a:schemeClr>
              </a:solidFill>
            </a:endParaRPr>
          </a:p>
          <a:p>
            <a:endParaRPr lang="en-AU" dirty="0"/>
          </a:p>
          <a:p>
            <a:pPr marL="457200" lvl="1" indent="0">
              <a:buNone/>
            </a:pPr>
            <a:endParaRPr lang="en-AU" dirty="0"/>
          </a:p>
          <a:p>
            <a:pPr lvl="1"/>
            <a:endParaRPr lang="en-AU" dirty="0"/>
          </a:p>
          <a:p>
            <a:pPr lvl="1"/>
            <a:endParaRPr lang="en-AU" sz="1100" dirty="0"/>
          </a:p>
          <a:p>
            <a:pPr lvl="1"/>
            <a:endParaRPr lang="en-AU" dirty="0"/>
          </a:p>
          <a:p>
            <a:pPr lvl="1"/>
            <a:endParaRPr lang="en-AU" dirty="0"/>
          </a:p>
          <a:p>
            <a:pPr lvl="1"/>
            <a:endParaRPr lang="en-AU" dirty="0"/>
          </a:p>
          <a:p>
            <a:pPr lvl="1"/>
            <a:endParaRPr lang="en-AU" dirty="0"/>
          </a:p>
          <a:p>
            <a:pPr lvl="1"/>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560" y="-54679"/>
            <a:ext cx="3139440" cy="1908779"/>
          </a:xfrm>
          <a:prstGeom prst="rect">
            <a:avLst/>
          </a:prstGeom>
        </p:spPr>
      </p:pic>
    </p:spTree>
    <p:extLst>
      <p:ext uri="{BB962C8B-B14F-4D97-AF65-F5344CB8AC3E}">
        <p14:creationId xmlns:p14="http://schemas.microsoft.com/office/powerpoint/2010/main" val="101992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Sardine: questions, and </a:t>
            </a:r>
            <a:br>
              <a:rPr lang="en-AU" dirty="0"/>
            </a:br>
            <a:r>
              <a:rPr lang="en-AU" dirty="0">
                <a:solidFill>
                  <a:srgbClr val="008000"/>
                </a:solidFill>
              </a:rPr>
              <a:t>     </a:t>
            </a:r>
            <a:r>
              <a:rPr lang="en-AU" dirty="0" smtClean="0">
                <a:solidFill>
                  <a:srgbClr val="008000"/>
                </a:solidFill>
              </a:rPr>
              <a:t>recommendations (I)</a:t>
            </a:r>
            <a:endParaRPr lang="en-US" dirty="0">
              <a:solidFill>
                <a:srgbClr val="008000"/>
              </a:solidFill>
            </a:endParaRPr>
          </a:p>
        </p:txBody>
      </p:sp>
      <p:sp>
        <p:nvSpPr>
          <p:cNvPr id="3" name="Content Placeholder 2"/>
          <p:cNvSpPr>
            <a:spLocks noGrp="1"/>
          </p:cNvSpPr>
          <p:nvPr>
            <p:ph idx="1"/>
          </p:nvPr>
        </p:nvSpPr>
        <p:spPr>
          <a:xfrm>
            <a:off x="838200" y="1825624"/>
            <a:ext cx="10515600" cy="4786863"/>
          </a:xfrm>
        </p:spPr>
        <p:txBody>
          <a:bodyPr>
            <a:normAutofit/>
          </a:bodyPr>
          <a:lstStyle/>
          <a:p>
            <a:pPr>
              <a:lnSpc>
                <a:spcPct val="120000"/>
              </a:lnSpc>
            </a:pPr>
            <a:r>
              <a:rPr lang="en-US" dirty="0" smtClean="0"/>
              <a:t>Are survey length data representative?</a:t>
            </a:r>
          </a:p>
          <a:p>
            <a:pPr lvl="1">
              <a:lnSpc>
                <a:spcPct val="120000"/>
              </a:lnSpc>
            </a:pPr>
            <a:r>
              <a:rPr lang="en-US" dirty="0" smtClean="0">
                <a:solidFill>
                  <a:schemeClr val="accent6">
                    <a:lumMod val="75000"/>
                  </a:schemeClr>
                </a:solidFill>
              </a:rPr>
              <a:t>It’s difficult to tell – continue to use the data</a:t>
            </a:r>
          </a:p>
          <a:p>
            <a:pPr>
              <a:lnSpc>
                <a:spcPct val="120000"/>
              </a:lnSpc>
            </a:pPr>
            <a:endParaRPr lang="en-US" dirty="0" smtClean="0"/>
          </a:p>
          <a:p>
            <a:pPr>
              <a:lnSpc>
                <a:spcPct val="120000"/>
              </a:lnSpc>
            </a:pPr>
            <a:r>
              <a:rPr lang="en-US" dirty="0" smtClean="0"/>
              <a:t>Recruitment </a:t>
            </a:r>
            <a:r>
              <a:rPr lang="en-US" dirty="0"/>
              <a:t>for </a:t>
            </a:r>
            <a:r>
              <a:rPr lang="en-US" dirty="0" smtClean="0"/>
              <a:t>short-term projections</a:t>
            </a:r>
            <a:endParaRPr lang="en-US" dirty="0"/>
          </a:p>
          <a:p>
            <a:pPr lvl="1">
              <a:lnSpc>
                <a:spcPct val="120000"/>
              </a:lnSpc>
            </a:pPr>
            <a:r>
              <a:rPr lang="en-US" dirty="0" smtClean="0">
                <a:solidFill>
                  <a:srgbClr val="008000"/>
                </a:solidFill>
              </a:rPr>
              <a:t>Use recruitment from recent years, be careful about use of estimates from years that are poorly estimated (Nov. 2017) </a:t>
            </a:r>
            <a:endParaRPr lang="en-US" dirty="0"/>
          </a:p>
          <a:p>
            <a:pPr marL="0" indent="0">
              <a:buNone/>
            </a:pPr>
            <a:endParaRPr lang="en-US" dirty="0"/>
          </a:p>
        </p:txBody>
      </p:sp>
      <p:pic>
        <p:nvPicPr>
          <p:cNvPr id="4" name="Picture 2" descr="Image result for african sardine"/>
          <p:cNvPicPr>
            <a:picLocks noChangeAspect="1" noChangeArrowheads="1"/>
          </p:cNvPicPr>
          <p:nvPr/>
        </p:nvPicPr>
        <p:blipFill rotWithShape="1">
          <a:blip r:embed="rId2">
            <a:extLst>
              <a:ext uri="{28A0092B-C50C-407E-A947-70E740481C1C}">
                <a14:useLocalDpi xmlns:a14="http://schemas.microsoft.com/office/drawing/2010/main" val="0"/>
              </a:ext>
            </a:extLst>
          </a:blip>
          <a:srcRect t="10722" b="24643"/>
          <a:stretch/>
        </p:blipFill>
        <p:spPr bwMode="auto">
          <a:xfrm>
            <a:off x="9007350" y="272010"/>
            <a:ext cx="2840981" cy="14016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76165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Sardine: questions, and </a:t>
            </a:r>
            <a:br>
              <a:rPr lang="en-AU" dirty="0"/>
            </a:br>
            <a:r>
              <a:rPr lang="en-AU" dirty="0">
                <a:solidFill>
                  <a:srgbClr val="008000"/>
                </a:solidFill>
              </a:rPr>
              <a:t>     </a:t>
            </a:r>
            <a:r>
              <a:rPr lang="en-AU" dirty="0" smtClean="0">
                <a:solidFill>
                  <a:srgbClr val="008000"/>
                </a:solidFill>
              </a:rPr>
              <a:t>recommendations (I)</a:t>
            </a:r>
            <a:endParaRPr lang="en-US" dirty="0">
              <a:solidFill>
                <a:srgbClr val="008000"/>
              </a:solidFill>
            </a:endParaRPr>
          </a:p>
        </p:txBody>
      </p:sp>
      <p:sp>
        <p:nvSpPr>
          <p:cNvPr id="3" name="Content Placeholder 2"/>
          <p:cNvSpPr>
            <a:spLocks noGrp="1"/>
          </p:cNvSpPr>
          <p:nvPr>
            <p:ph idx="1"/>
          </p:nvPr>
        </p:nvSpPr>
        <p:spPr>
          <a:xfrm>
            <a:off x="838200" y="1825624"/>
            <a:ext cx="10515600" cy="4786863"/>
          </a:xfrm>
        </p:spPr>
        <p:txBody>
          <a:bodyPr>
            <a:normAutofit/>
          </a:bodyPr>
          <a:lstStyle/>
          <a:p>
            <a:pPr>
              <a:lnSpc>
                <a:spcPct val="120000"/>
              </a:lnSpc>
            </a:pPr>
            <a:r>
              <a:rPr lang="en-US" dirty="0" smtClean="0"/>
              <a:t>The population appears to be at very low biomass</a:t>
            </a:r>
          </a:p>
          <a:p>
            <a:pPr lvl="1">
              <a:lnSpc>
                <a:spcPct val="120000"/>
              </a:lnSpc>
            </a:pPr>
            <a:r>
              <a:rPr lang="en-US" dirty="0" smtClean="0">
                <a:solidFill>
                  <a:schemeClr val="accent6">
                    <a:lumMod val="75000"/>
                  </a:schemeClr>
                </a:solidFill>
              </a:rPr>
              <a:t>In other parts of the world, management becomes increasingly more cautious as populations decline</a:t>
            </a:r>
            <a:endParaRPr lang="en-US" dirty="0" smtClean="0">
              <a:solidFill>
                <a:schemeClr val="accent6">
                  <a:lumMod val="75000"/>
                </a:schemeClr>
              </a:solidFill>
            </a:endParaRPr>
          </a:p>
          <a:p>
            <a:pPr>
              <a:lnSpc>
                <a:spcPct val="120000"/>
              </a:lnSpc>
            </a:pPr>
            <a:r>
              <a:rPr lang="en-US" dirty="0" smtClean="0"/>
              <a:t>Long-term </a:t>
            </a:r>
            <a:r>
              <a:rPr lang="en-US" dirty="0" smtClean="0"/>
              <a:t>projections and rebuilding</a:t>
            </a:r>
            <a:endParaRPr lang="en-US" dirty="0"/>
          </a:p>
          <a:p>
            <a:pPr lvl="1"/>
            <a:r>
              <a:rPr lang="en-US" dirty="0">
                <a:solidFill>
                  <a:srgbClr val="008000"/>
                </a:solidFill>
              </a:rPr>
              <a:t>Projections of the sardine biomass should </a:t>
            </a:r>
            <a:r>
              <a:rPr lang="en-US" dirty="0" smtClean="0">
                <a:solidFill>
                  <a:srgbClr val="008000"/>
                </a:solidFill>
              </a:rPr>
              <a:t>show important metrics like </a:t>
            </a:r>
            <a:r>
              <a:rPr lang="en-US" dirty="0">
                <a:solidFill>
                  <a:srgbClr val="008000"/>
                </a:solidFill>
              </a:rPr>
              <a:t>catches, the proportion of population growth allocated to resource </a:t>
            </a:r>
            <a:r>
              <a:rPr lang="en-US" dirty="0" smtClean="0">
                <a:solidFill>
                  <a:srgbClr val="008000"/>
                </a:solidFill>
              </a:rPr>
              <a:t>recovery, </a:t>
            </a:r>
            <a:r>
              <a:rPr lang="en-US" dirty="0">
                <a:solidFill>
                  <a:srgbClr val="008000"/>
                </a:solidFill>
              </a:rPr>
              <a:t>and the probability of not achieving an interim rebuilding abundance </a:t>
            </a:r>
            <a:endParaRPr lang="en-US" dirty="0" smtClean="0">
              <a:solidFill>
                <a:srgbClr val="008000"/>
              </a:solidFill>
            </a:endParaRPr>
          </a:p>
          <a:p>
            <a:pPr marL="0" indent="0">
              <a:buNone/>
            </a:pPr>
            <a:endParaRPr lang="en-US" dirty="0"/>
          </a:p>
        </p:txBody>
      </p:sp>
      <p:pic>
        <p:nvPicPr>
          <p:cNvPr id="4" name="Picture 2" descr="Image result for african sardine"/>
          <p:cNvPicPr>
            <a:picLocks noChangeAspect="1" noChangeArrowheads="1"/>
          </p:cNvPicPr>
          <p:nvPr/>
        </p:nvPicPr>
        <p:blipFill rotWithShape="1">
          <a:blip r:embed="rId2">
            <a:extLst>
              <a:ext uri="{28A0092B-C50C-407E-A947-70E740481C1C}">
                <a14:useLocalDpi xmlns:a14="http://schemas.microsoft.com/office/drawing/2010/main" val="0"/>
              </a:ext>
            </a:extLst>
          </a:blip>
          <a:srcRect t="10722" b="24643"/>
          <a:stretch/>
        </p:blipFill>
        <p:spPr bwMode="auto">
          <a:xfrm>
            <a:off x="9007350" y="272010"/>
            <a:ext cx="2840981" cy="14016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4327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133494" y="-10730909"/>
            <a:ext cx="9058506" cy="13498123"/>
          </a:xfrm>
          <a:prstGeom prst="rect">
            <a:avLst/>
          </a:prstGeom>
        </p:spPr>
      </p:pic>
      <p:sp>
        <p:nvSpPr>
          <p:cNvPr id="2" name="Title 1"/>
          <p:cNvSpPr>
            <a:spLocks noGrp="1"/>
          </p:cNvSpPr>
          <p:nvPr>
            <p:ph type="title"/>
          </p:nvPr>
        </p:nvSpPr>
        <p:spPr>
          <a:xfrm>
            <a:off x="216535" y="1506546"/>
            <a:ext cx="10515600" cy="1325563"/>
          </a:xfrm>
        </p:spPr>
        <p:txBody>
          <a:bodyPr/>
          <a:lstStyle/>
          <a:p>
            <a:r>
              <a:rPr lang="en-AU" dirty="0" smtClean="0">
                <a:solidFill>
                  <a:srgbClr val="002060"/>
                </a:solidFill>
              </a:rPr>
              <a:t>Rock</a:t>
            </a:r>
            <a:br>
              <a:rPr lang="en-AU" dirty="0" smtClean="0">
                <a:solidFill>
                  <a:srgbClr val="002060"/>
                </a:solidFill>
              </a:rPr>
            </a:br>
            <a:r>
              <a:rPr lang="en-AU" dirty="0" smtClean="0">
                <a:solidFill>
                  <a:srgbClr val="002060"/>
                </a:solidFill>
              </a:rPr>
              <a:t>lobster</a:t>
            </a:r>
            <a:endParaRPr lang="en-AU"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35" y="239485"/>
            <a:ext cx="2056902" cy="1112750"/>
          </a:xfrm>
          <a:prstGeom prst="rect">
            <a:avLst/>
          </a:prstGeom>
        </p:spPr>
      </p:pic>
      <p:sp>
        <p:nvSpPr>
          <p:cNvPr id="5" name="TextBox 4"/>
          <p:cNvSpPr txBox="1"/>
          <p:nvPr/>
        </p:nvSpPr>
        <p:spPr>
          <a:xfrm>
            <a:off x="7997588" y="2921525"/>
            <a:ext cx="3480180" cy="3477875"/>
          </a:xfrm>
          <a:prstGeom prst="rect">
            <a:avLst/>
          </a:prstGeom>
          <a:noFill/>
        </p:spPr>
        <p:txBody>
          <a:bodyPr wrap="square" rtlCol="0">
            <a:spAutoFit/>
          </a:bodyPr>
          <a:lstStyle/>
          <a:p>
            <a:pPr marL="342900" indent="-342900">
              <a:buFont typeface="Arial" panose="020B0604020202020204" pitchFamily="34" charset="0"/>
              <a:buChar char="•"/>
            </a:pPr>
            <a:r>
              <a:rPr lang="en-AU" sz="2200" dirty="0" smtClean="0"/>
              <a:t>Severely depleted stock </a:t>
            </a:r>
          </a:p>
          <a:p>
            <a:r>
              <a:rPr lang="en-AU" sz="2200" dirty="0" smtClean="0"/>
              <a:t>Recruitment (number of small lobsters  entering the population) is low in many areas but high in others and it is not declining in all areas</a:t>
            </a:r>
          </a:p>
          <a:p>
            <a:pPr marL="342900" indent="-342900">
              <a:buFont typeface="Arial" panose="020B0604020202020204" pitchFamily="34" charset="0"/>
              <a:buChar char="•"/>
            </a:pPr>
            <a:r>
              <a:rPr lang="en-AU" sz="2200" dirty="0" smtClean="0"/>
              <a:t>The OMP has been abandoned and TAC has to be calculated with a new interim procedure.</a:t>
            </a:r>
            <a:endParaRPr lang="en-US" sz="2200" dirty="0"/>
          </a:p>
        </p:txBody>
      </p:sp>
      <p:sp>
        <p:nvSpPr>
          <p:cNvPr id="8" name="TextBox 7"/>
          <p:cNvSpPr txBox="1"/>
          <p:nvPr/>
        </p:nvSpPr>
        <p:spPr>
          <a:xfrm rot="16200000">
            <a:off x="1363516" y="1149407"/>
            <a:ext cx="2527729" cy="707886"/>
          </a:xfrm>
          <a:prstGeom prst="rect">
            <a:avLst/>
          </a:prstGeom>
          <a:noFill/>
        </p:spPr>
        <p:txBody>
          <a:bodyPr wrap="square" rtlCol="0">
            <a:spAutoFit/>
          </a:bodyPr>
          <a:lstStyle/>
          <a:p>
            <a:r>
              <a:rPr lang="en-US" sz="2000" dirty="0" smtClean="0"/>
              <a:t>Biomass of legal Lobster &gt;75mm CL)</a:t>
            </a:r>
            <a:endParaRPr lang="en-US" sz="2000" dirty="0"/>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969" y="2986420"/>
            <a:ext cx="3484585" cy="2131490"/>
          </a:xfrm>
          <a:prstGeom prst="rect">
            <a:avLst/>
          </a:prstGeom>
          <a:noFill/>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4043897" y="4099170"/>
            <a:ext cx="3953691" cy="2463747"/>
          </a:xfrm>
          <a:prstGeom prst="rect">
            <a:avLst/>
          </a:prstGeom>
          <a:noFill/>
        </p:spPr>
      </p:pic>
    </p:spTree>
    <p:extLst>
      <p:ext uri="{BB962C8B-B14F-4D97-AF65-F5344CB8AC3E}">
        <p14:creationId xmlns:p14="http://schemas.microsoft.com/office/powerpoint/2010/main" val="160407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Estimation of poaching </a:t>
            </a:r>
          </a:p>
        </p:txBody>
      </p:sp>
      <p:sp>
        <p:nvSpPr>
          <p:cNvPr id="3" name="Content Placeholder 2"/>
          <p:cNvSpPr>
            <a:spLocks noGrp="1"/>
          </p:cNvSpPr>
          <p:nvPr>
            <p:ph idx="1"/>
          </p:nvPr>
        </p:nvSpPr>
        <p:spPr>
          <a:xfrm>
            <a:off x="838200" y="2708494"/>
            <a:ext cx="10515600" cy="4787210"/>
          </a:xfrm>
        </p:spPr>
        <p:txBody>
          <a:bodyPr>
            <a:normAutofit/>
          </a:bodyPr>
          <a:lstStyle/>
          <a:p>
            <a:pPr lvl="1"/>
            <a:endParaRPr lang="en-AU" dirty="0"/>
          </a:p>
          <a:p>
            <a:r>
              <a:rPr lang="en-AU" dirty="0" smtClean="0"/>
              <a:t>The 2018 </a:t>
            </a:r>
            <a:r>
              <a:rPr lang="en-AU" dirty="0"/>
              <a:t>Panel recommendation </a:t>
            </a:r>
            <a:r>
              <a:rPr lang="en-AU" dirty="0" smtClean="0"/>
              <a:t>have </a:t>
            </a:r>
            <a:r>
              <a:rPr lang="en-AU" dirty="0"/>
              <a:t>been appropriately addressed. </a:t>
            </a:r>
            <a:endParaRPr lang="en-AU" dirty="0" smtClean="0"/>
          </a:p>
          <a:p>
            <a:r>
              <a:rPr lang="en-AU" dirty="0" smtClean="0"/>
              <a:t>The 2019 Panel recommends that a new s</a:t>
            </a:r>
            <a:r>
              <a:rPr lang="en-US" dirty="0" err="1" smtClean="0"/>
              <a:t>urvey</a:t>
            </a:r>
            <a:r>
              <a:rPr lang="en-US" dirty="0" smtClean="0"/>
              <a:t> approach to </a:t>
            </a:r>
            <a:r>
              <a:rPr lang="en-US" dirty="0"/>
              <a:t>estimate illegal </a:t>
            </a:r>
            <a:r>
              <a:rPr lang="en-US" dirty="0" smtClean="0"/>
              <a:t>activities be considered as an additional alternative to the current methods used to estimate poaching.  </a:t>
            </a:r>
            <a:endParaRPr lang="en-AU" dirty="0"/>
          </a:p>
          <a:p>
            <a:pPr marL="457200" lvl="1" indent="0">
              <a:buNone/>
            </a:pPr>
            <a:endParaRPr lang="en-AU" dirty="0"/>
          </a:p>
          <a:p>
            <a:pPr lvl="1"/>
            <a:endParaRPr lang="en-AU" dirty="0"/>
          </a:p>
          <a:p>
            <a:pPr lvl="1"/>
            <a:endParaRPr lang="en-AU" sz="1100" dirty="0"/>
          </a:p>
          <a:p>
            <a:pPr lvl="1"/>
            <a:endParaRPr lang="en-AU" dirty="0"/>
          </a:p>
          <a:p>
            <a:pPr lvl="1"/>
            <a:endParaRPr lang="en-AU" dirty="0"/>
          </a:p>
          <a:p>
            <a:pPr lvl="1"/>
            <a:endParaRPr lang="en-AU" dirty="0"/>
          </a:p>
          <a:p>
            <a:pPr lvl="1"/>
            <a:endParaRPr lang="en-AU" dirty="0"/>
          </a:p>
          <a:p>
            <a:pPr lvl="1"/>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346" y="365125"/>
            <a:ext cx="3840858" cy="2077841"/>
          </a:xfrm>
          <a:prstGeom prst="rect">
            <a:avLst/>
          </a:prstGeom>
        </p:spPr>
      </p:pic>
    </p:spTree>
    <p:extLst>
      <p:ext uri="{BB962C8B-B14F-4D97-AF65-F5344CB8AC3E}">
        <p14:creationId xmlns:p14="http://schemas.microsoft.com/office/powerpoint/2010/main" val="1021484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750"/>
            <a:ext cx="10515600" cy="1325563"/>
          </a:xfrm>
        </p:spPr>
        <p:txBody>
          <a:bodyPr/>
          <a:lstStyle/>
          <a:p>
            <a:r>
              <a:rPr lang="en-AU" dirty="0"/>
              <a:t>The Panel</a:t>
            </a:r>
          </a:p>
        </p:txBody>
      </p:sp>
      <p:sp>
        <p:nvSpPr>
          <p:cNvPr id="3" name="Content Placeholder 2"/>
          <p:cNvSpPr>
            <a:spLocks noGrp="1"/>
          </p:cNvSpPr>
          <p:nvPr>
            <p:ph idx="1"/>
          </p:nvPr>
        </p:nvSpPr>
        <p:spPr>
          <a:xfrm>
            <a:off x="158932" y="1499054"/>
            <a:ext cx="5915297" cy="4351338"/>
          </a:xfrm>
        </p:spPr>
        <p:txBody>
          <a:bodyPr>
            <a:normAutofit fontScale="92500" lnSpcReduction="10000"/>
          </a:bodyPr>
          <a:lstStyle/>
          <a:p>
            <a:r>
              <a:rPr lang="en-AU" dirty="0"/>
              <a:t>David Die, U Miami, USA</a:t>
            </a:r>
          </a:p>
          <a:p>
            <a:r>
              <a:rPr lang="en-AU" dirty="0"/>
              <a:t>André Punt, UW, USA</a:t>
            </a:r>
          </a:p>
          <a:p>
            <a:r>
              <a:rPr lang="en-AU" dirty="0"/>
              <a:t>Ralph Tiedemann, U Potsdam, Germany</a:t>
            </a:r>
          </a:p>
          <a:p>
            <a:r>
              <a:rPr lang="en-AU" dirty="0"/>
              <a:t>Robin </a:t>
            </a:r>
            <a:r>
              <a:rPr lang="en-AU" dirty="0" err="1"/>
              <a:t>Waples</a:t>
            </a:r>
            <a:r>
              <a:rPr lang="en-AU" dirty="0"/>
              <a:t>, NMFS, USA</a:t>
            </a:r>
          </a:p>
          <a:p>
            <a:r>
              <a:rPr lang="en-AU" dirty="0"/>
              <a:t>Michael </a:t>
            </a:r>
            <a:r>
              <a:rPr lang="en-AU" dirty="0" err="1"/>
              <a:t>Wilberg</a:t>
            </a:r>
            <a:r>
              <a:rPr lang="en-AU" dirty="0"/>
              <a:t>, UMCES, USA</a:t>
            </a:r>
          </a:p>
          <a:p>
            <a:endParaRPr lang="en-AU" dirty="0"/>
          </a:p>
          <a:p>
            <a:pPr>
              <a:buNone/>
            </a:pPr>
            <a:r>
              <a:rPr lang="en-AU" dirty="0"/>
              <a:t>   Expertise in quantitative fishery science, management procedure evaluation, stock assessment, genetics, and statistical analysis of data</a:t>
            </a:r>
          </a:p>
        </p:txBody>
      </p:sp>
      <p:pic>
        <p:nvPicPr>
          <p:cNvPr id="10"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25740" t="19513" r="37870" b="2092"/>
          <a:stretch/>
        </p:blipFill>
        <p:spPr>
          <a:xfrm>
            <a:off x="9916690" y="0"/>
            <a:ext cx="2275310" cy="326772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2165" y="0"/>
            <a:ext cx="1914525" cy="345757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5868" y="3832325"/>
            <a:ext cx="4532075" cy="302567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5659" y="3505744"/>
            <a:ext cx="2692707" cy="359027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4451" y="775801"/>
            <a:ext cx="2097417" cy="2774224"/>
          </a:xfrm>
          <a:prstGeom prst="rect">
            <a:avLst/>
          </a:prstGeom>
        </p:spPr>
      </p:pic>
    </p:spTree>
    <p:extLst>
      <p:ext uri="{BB962C8B-B14F-4D97-AF65-F5344CB8AC3E}">
        <p14:creationId xmlns:p14="http://schemas.microsoft.com/office/powerpoint/2010/main" val="3885012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040" y="148794"/>
            <a:ext cx="10515600" cy="1325563"/>
          </a:xfrm>
        </p:spPr>
        <p:txBody>
          <a:bodyPr/>
          <a:lstStyle/>
          <a:p>
            <a:r>
              <a:rPr lang="en-AU" dirty="0"/>
              <a:t>Estimation of population</a:t>
            </a:r>
          </a:p>
        </p:txBody>
      </p:sp>
      <p:sp>
        <p:nvSpPr>
          <p:cNvPr id="3" name="Content Placeholder 2"/>
          <p:cNvSpPr>
            <a:spLocks noGrp="1"/>
          </p:cNvSpPr>
          <p:nvPr>
            <p:ph idx="1"/>
          </p:nvPr>
        </p:nvSpPr>
        <p:spPr>
          <a:xfrm>
            <a:off x="838200" y="1825625"/>
            <a:ext cx="10515600" cy="4787210"/>
          </a:xfrm>
        </p:spPr>
        <p:txBody>
          <a:bodyPr>
            <a:normAutofit/>
          </a:bodyPr>
          <a:lstStyle/>
          <a:p>
            <a:pPr lvl="1"/>
            <a:endParaRPr lang="en-AU" dirty="0"/>
          </a:p>
          <a:p>
            <a:pPr lvl="1"/>
            <a:endParaRPr lang="en-AU" sz="1100" dirty="0"/>
          </a:p>
          <a:p>
            <a:pPr lvl="1"/>
            <a:endParaRPr lang="en-AU" dirty="0"/>
          </a:p>
          <a:p>
            <a:pPr lvl="1"/>
            <a:endParaRPr lang="en-AU" dirty="0"/>
          </a:p>
          <a:p>
            <a:pPr lvl="1"/>
            <a:endParaRPr lang="en-AU" dirty="0"/>
          </a:p>
          <a:p>
            <a:pPr lvl="1"/>
            <a:endParaRPr lang="en-AU" dirty="0"/>
          </a:p>
          <a:p>
            <a:pPr lvl="1"/>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490" y="74354"/>
            <a:ext cx="3840858" cy="2077841"/>
          </a:xfrm>
          <a:prstGeom prst="rect">
            <a:avLst/>
          </a:prstGeom>
        </p:spPr>
      </p:pic>
      <p:pic>
        <p:nvPicPr>
          <p:cNvPr id="7" name="Picture 6"/>
          <p:cNvPicPr>
            <a:picLocks noChangeAspect="1"/>
          </p:cNvPicPr>
          <p:nvPr/>
        </p:nvPicPr>
        <p:blipFill>
          <a:blip r:embed="rId3"/>
          <a:stretch>
            <a:fillRect/>
          </a:stretch>
        </p:blipFill>
        <p:spPr>
          <a:xfrm>
            <a:off x="484797" y="1404045"/>
            <a:ext cx="5066918" cy="3151863"/>
          </a:xfrm>
          <a:prstGeom prst="rect">
            <a:avLst/>
          </a:prstGeom>
        </p:spPr>
      </p:pic>
      <p:sp>
        <p:nvSpPr>
          <p:cNvPr id="9" name="TextBox 8"/>
          <p:cNvSpPr txBox="1"/>
          <p:nvPr/>
        </p:nvSpPr>
        <p:spPr>
          <a:xfrm>
            <a:off x="5736517" y="2226635"/>
            <a:ext cx="5940831" cy="3477875"/>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Information on changes in growth rates through time is unique in the world</a:t>
            </a:r>
          </a:p>
          <a:p>
            <a:pPr marL="285750" indent="-285750">
              <a:buFont typeface="Arial" panose="020B0604020202020204" pitchFamily="34" charset="0"/>
              <a:buChar char="•"/>
            </a:pPr>
            <a:r>
              <a:rPr lang="en-US" sz="2200" dirty="0" smtClean="0"/>
              <a:t>It represents a real management challenge because it implies that the productivity of the stock has been declining</a:t>
            </a:r>
          </a:p>
          <a:p>
            <a:pPr marL="285750" indent="-285750">
              <a:buFont typeface="Arial" panose="020B0604020202020204" pitchFamily="34" charset="0"/>
              <a:buChar char="•"/>
            </a:pPr>
            <a:r>
              <a:rPr lang="en-US" sz="2200" dirty="0" smtClean="0"/>
              <a:t>The reasons for this decline are unclear, but having information on this decline may help SA adapt to it, so tagging studies must continue</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sz="2200" dirty="0"/>
          </a:p>
        </p:txBody>
      </p:sp>
      <p:sp>
        <p:nvSpPr>
          <p:cNvPr id="5" name="TextBox 4"/>
          <p:cNvSpPr txBox="1"/>
          <p:nvPr/>
        </p:nvSpPr>
        <p:spPr>
          <a:xfrm>
            <a:off x="380236" y="4938688"/>
            <a:ext cx="11297112" cy="1785104"/>
          </a:xfrm>
          <a:prstGeom prst="rect">
            <a:avLst/>
          </a:prstGeom>
          <a:noFill/>
        </p:spPr>
        <p:txBody>
          <a:bodyPr wrap="square" rtlCol="0">
            <a:spAutoFit/>
          </a:bodyPr>
          <a:lstStyle/>
          <a:p>
            <a:r>
              <a:rPr lang="en-US" sz="2200" dirty="0" smtClean="0"/>
              <a:t>Panel recommended:</a:t>
            </a:r>
          </a:p>
          <a:p>
            <a:pPr marL="342900" indent="-342900">
              <a:buFont typeface="Arial" panose="020B0604020202020204" pitchFamily="34" charset="0"/>
              <a:buChar char="•"/>
            </a:pPr>
            <a:r>
              <a:rPr lang="en-US" sz="2200" dirty="0" smtClean="0"/>
              <a:t>Some changes to assessment model to improve estimates of recruitment and catch and biomass predictions needed to set TAC</a:t>
            </a:r>
          </a:p>
          <a:p>
            <a:pPr marL="342900" indent="-342900">
              <a:buFont typeface="Arial" panose="020B0604020202020204" pitchFamily="34" charset="0"/>
              <a:buChar char="•"/>
            </a:pPr>
            <a:r>
              <a:rPr lang="en-US" sz="2200" dirty="0" smtClean="0"/>
              <a:t>Proportion </a:t>
            </a:r>
            <a:r>
              <a:rPr lang="en-US" sz="2200" dirty="0"/>
              <a:t>of the resource growth assigned to recovery should be higher for more depleted </a:t>
            </a:r>
            <a:r>
              <a:rPr lang="en-US" sz="2200" dirty="0" smtClean="0"/>
              <a:t>populations. </a:t>
            </a:r>
            <a:endParaRPr lang="en-US" sz="2200" dirty="0"/>
          </a:p>
        </p:txBody>
      </p:sp>
    </p:spTree>
    <p:extLst>
      <p:ext uri="{BB962C8B-B14F-4D97-AF65-F5344CB8AC3E}">
        <p14:creationId xmlns:p14="http://schemas.microsoft.com/office/powerpoint/2010/main" val="1391250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274" y="2617939"/>
            <a:ext cx="9333287" cy="4065248"/>
          </a:xfrm>
          <a:prstGeom prst="rect">
            <a:avLst/>
          </a:prstGeom>
        </p:spPr>
      </p:pic>
      <p:sp>
        <p:nvSpPr>
          <p:cNvPr id="4" name="TextBox 3"/>
          <p:cNvSpPr txBox="1"/>
          <p:nvPr/>
        </p:nvSpPr>
        <p:spPr>
          <a:xfrm>
            <a:off x="2379945" y="1453019"/>
            <a:ext cx="7073539" cy="492443"/>
          </a:xfrm>
          <a:prstGeom prst="rect">
            <a:avLst/>
          </a:prstGeom>
          <a:noFill/>
        </p:spPr>
        <p:txBody>
          <a:bodyPr wrap="none" rtlCol="0">
            <a:spAutoFit/>
          </a:bodyPr>
          <a:lstStyle/>
          <a:p>
            <a:r>
              <a:rPr lang="en-AU" sz="2600" dirty="0"/>
              <a:t>Lets move from </a:t>
            </a:r>
            <a:r>
              <a:rPr lang="en-AU" sz="2600" dirty="0" err="1"/>
              <a:t>Powerpoint</a:t>
            </a:r>
            <a:r>
              <a:rPr lang="en-AU" sz="2600" dirty="0"/>
              <a:t> Poisoning to questions</a:t>
            </a:r>
          </a:p>
        </p:txBody>
      </p:sp>
    </p:spTree>
    <p:extLst>
      <p:ext uri="{BB962C8B-B14F-4D97-AF65-F5344CB8AC3E}">
        <p14:creationId xmlns:p14="http://schemas.microsoft.com/office/powerpoint/2010/main" val="288017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2019 </a:t>
            </a:r>
            <a:r>
              <a:rPr lang="en-AU" dirty="0"/>
              <a:t>IWS Panel</a:t>
            </a:r>
          </a:p>
        </p:txBody>
      </p:sp>
      <p:sp>
        <p:nvSpPr>
          <p:cNvPr id="3" name="Content Placeholder 2"/>
          <p:cNvSpPr>
            <a:spLocks noGrp="1"/>
          </p:cNvSpPr>
          <p:nvPr>
            <p:ph idx="1"/>
          </p:nvPr>
        </p:nvSpPr>
        <p:spPr>
          <a:xfrm>
            <a:off x="96301" y="1875498"/>
            <a:ext cx="4147087" cy="3047231"/>
          </a:xfrm>
        </p:spPr>
        <p:txBody>
          <a:bodyPr>
            <a:normAutofit/>
          </a:bodyPr>
          <a:lstStyle/>
          <a:p>
            <a:r>
              <a:rPr lang="en-AU" dirty="0"/>
              <a:t>Topics</a:t>
            </a:r>
          </a:p>
          <a:p>
            <a:pPr lvl="1"/>
            <a:r>
              <a:rPr lang="en-AU" dirty="0"/>
              <a:t>South African hakes</a:t>
            </a:r>
          </a:p>
          <a:p>
            <a:pPr lvl="1"/>
            <a:r>
              <a:rPr lang="en-AU" dirty="0"/>
              <a:t>Sardines</a:t>
            </a:r>
          </a:p>
          <a:p>
            <a:pPr lvl="1"/>
            <a:r>
              <a:rPr lang="en-AU" dirty="0"/>
              <a:t>West Coast Rock Lobster</a:t>
            </a:r>
          </a:p>
          <a:p>
            <a:pPr lvl="1"/>
            <a:r>
              <a:rPr lang="en-AU" dirty="0" smtClean="0"/>
              <a:t>Closure experiments for Penguins</a:t>
            </a:r>
            <a:endParaRPr lang="en-AU"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634" y="1690688"/>
            <a:ext cx="7240057" cy="3832971"/>
          </a:xfrm>
          <a:prstGeom prst="rect">
            <a:avLst/>
          </a:prstGeom>
        </p:spPr>
      </p:pic>
    </p:spTree>
    <p:extLst>
      <p:ext uri="{BB962C8B-B14F-4D97-AF65-F5344CB8AC3E}">
        <p14:creationId xmlns:p14="http://schemas.microsoft.com/office/powerpoint/2010/main" val="2555673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Object 3">
                <a:extLst>
                  <a:ext uri="{FF2B5EF4-FFF2-40B4-BE49-F238E27FC236}">
                    <a16:creationId xmlns:a16="http://schemas.microsoft.com/office/drawing/2014/main" id="{FE248F59-3CF8-45FB-A631-A28435BCA1FF}"/>
                  </a:ext>
                </a:extLst>
              </p:cNvPr>
              <p:cNvSpPr txBox="1"/>
              <p:nvPr/>
            </p:nvSpPr>
            <p:spPr bwMode="auto">
              <a:xfrm>
                <a:off x="3610523" y="2418425"/>
                <a:ext cx="4760844" cy="1894915"/>
              </a:xfrm>
              <a:prstGeom prst="rect">
                <a:avLst/>
              </a:prstGeom>
              <a:solidFill>
                <a:schemeClr val="bg1"/>
              </a:solidFill>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𝑁</m:t>
                          </m:r>
                        </m:e>
                      </m:acc>
                      <m:r>
                        <a:rPr lang="en-US" sz="2400" i="1">
                          <a:solidFill>
                            <a:srgbClr val="000000"/>
                          </a:solidFill>
                          <a:latin typeface="Cambria Math" panose="02040503050406030204" pitchFamily="18" charset="0"/>
                        </a:rPr>
                        <m:t>=</m:t>
                      </m:r>
                      <m:nary>
                        <m:naryPr>
                          <m:chr m:val="∰"/>
                          <m:supHide m:val="on"/>
                          <m:ctrlPr>
                            <a:rPr lang="en-US" sz="2400" i="1">
                              <a:solidFill>
                                <a:srgbClr val="000000"/>
                              </a:solidFill>
                              <a:latin typeface="Cambria Math" panose="02040503050406030204" pitchFamily="18" charset="0"/>
                            </a:rPr>
                          </m:ctrlPr>
                        </m:naryPr>
                        <m:sub/>
                        <m:sup/>
                        <m:e>
                          <m:f>
                            <m:fPr>
                              <m:ctrlPr>
                                <a:rPr lang="en-US" sz="2400" i="1">
                                  <a:solidFill>
                                    <a:srgbClr val="000000"/>
                                  </a:solidFill>
                                  <a:latin typeface="Cambria Math" panose="02040503050406030204" pitchFamily="18" charset="0"/>
                                </a:rPr>
                              </m:ctrlPr>
                            </m:fPr>
                            <m:num>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2</m:t>
                                  </m:r>
                                </m:e>
                              </m:acc>
                              <m:r>
                                <a:rPr lang="en-US" sz="2400" i="1">
                                  <a:solidFill>
                                    <a:srgbClr val="000000"/>
                                  </a:solidFill>
                                  <a:latin typeface="Cambria Math" panose="02040503050406030204" pitchFamily="18" charset="0"/>
                                </a:rPr>
                                <m:t>≻⊗↵</m:t>
                              </m:r>
                            </m:num>
                            <m:den>
                              <m:m>
                                <m:mPr>
                                  <m:plcHide m:val="on"/>
                                  <m:mcs>
                                    <m:mc>
                                      <m:mcPr>
                                        <m:count m:val="2"/>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𝑥</m:t>
                                    </m:r>
                                  </m:e>
                                  <m:e>
                                    <m:r>
                                      <a:rPr lang="en-US" sz="2400" i="1">
                                        <a:solidFill>
                                          <a:srgbClr val="000000"/>
                                        </a:solidFill>
                                        <a:latin typeface="Cambria Math" panose="02040503050406030204" pitchFamily="18" charset="0"/>
                                      </a:rPr>
                                      <m:t>𝑦</m:t>
                                    </m:r>
                                  </m:e>
                                </m:mr>
                                <m:mr>
                                  <m:e>
                                    <m:r>
                                      <a:rPr lang="en-US" sz="2400" i="1">
                                        <a:solidFill>
                                          <a:srgbClr val="000000"/>
                                        </a:solidFill>
                                        <a:latin typeface="Cambria Math" panose="02040503050406030204" pitchFamily="18" charset="0"/>
                                      </a:rPr>
                                      <m:t>𝑧</m:t>
                                    </m:r>
                                  </m:e>
                                  <m:e>
                                    <m:r>
                                      <m:rPr>
                                        <m:sty m:val="p"/>
                                      </m:rPr>
                                      <a:rPr lang="en-US" sz="2400" i="1">
                                        <a:solidFill>
                                          <a:srgbClr val="000000"/>
                                        </a:solidFill>
                                        <a:latin typeface="Cambria Math" panose="02040503050406030204" pitchFamily="18" charset="0"/>
                                      </a:rPr>
                                      <m:t>Θ</m:t>
                                    </m:r>
                                  </m:e>
                                </m:mr>
                              </m:m>
                              <m:r>
                                <a:rPr lang="en-US" sz="2400" i="1">
                                  <a:solidFill>
                                    <a:srgbClr val="000000"/>
                                  </a:solidFill>
                                  <a:latin typeface="Cambria Math" panose="02040503050406030204" pitchFamily="18" charset="0"/>
                                </a:rPr>
                                <m:t>⇔</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m:t>
                                  </m:r>
                                </m:e>
                                <m:sup>
                                  <m:r>
                                    <a:rPr lang="en-US" sz="2400" i="1">
                                      <a:solidFill>
                                        <a:srgbClr val="000000"/>
                                      </a:solidFill>
                                      <a:latin typeface="Cambria Math" panose="02040503050406030204" pitchFamily="18" charset="0"/>
                                    </a:rPr>
                                    <m:t>−1</m:t>
                                  </m:r>
                                </m:sup>
                              </m:sSup>
                            </m:den>
                          </m:f>
                          <m:r>
                            <a:rPr lang="en-US" sz="2400" i="1">
                              <a:solidFill>
                                <a:srgbClr val="000000"/>
                              </a:solidFill>
                              <a:latin typeface="Cambria Math" panose="02040503050406030204" pitchFamily="18" charset="0"/>
                            </a:rPr>
                            <m:t>𝑄</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m:t>
                              </m:r>
                            </m:e>
                            <m:sub>
                              <m:r>
                                <a:rPr lang="en-US" sz="2400" i="1">
                                  <a:solidFill>
                                    <a:srgbClr val="000000"/>
                                  </a:solidFill>
                                  <a:latin typeface="Cambria Math" panose="02040503050406030204" pitchFamily="18" charset="0"/>
                                </a:rPr>
                                <m:t>𝑧</m:t>
                              </m:r>
                            </m:sub>
                          </m:sSub>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m:t>
                              </m:r>
                            </m:e>
                            <m:sup>
                              <m:r>
                                <a:rPr lang="en-US" sz="2400" i="1">
                                  <a:solidFill>
                                    <a:srgbClr val="000000"/>
                                  </a:solidFill>
                                  <a:latin typeface="Cambria Math" panose="02040503050406030204" pitchFamily="18" charset="0"/>
                                </a:rPr>
                                <m:t>℘</m:t>
                              </m:r>
                            </m:sup>
                          </m:sSup>
                        </m:e>
                      </m:nary>
                    </m:oMath>
                  </m:oMathPara>
                </a14:m>
                <a:endParaRPr lang="en-US" sz="2400" dirty="0"/>
              </a:p>
            </p:txBody>
          </p:sp>
        </mc:Choice>
        <mc:Fallback>
          <p:sp>
            <p:nvSpPr>
              <p:cNvPr id="4" name="Object 3">
                <a:extLst>
                  <a:ext uri="{FF2B5EF4-FFF2-40B4-BE49-F238E27FC236}">
                    <a16:creationId xmlns:a16="http://schemas.microsoft.com/office/drawing/2014/main" id="{FE248F59-3CF8-45FB-A631-A28435BCA1FF}"/>
                  </a:ext>
                </a:extLst>
              </p:cNvPr>
              <p:cNvSpPr txBox="1">
                <a:spLocks noRot="1" noChangeAspect="1" noMove="1" noResize="1" noEditPoints="1" noAdjustHandles="1" noChangeArrowheads="1" noChangeShapeType="1" noTextEdit="1"/>
              </p:cNvSpPr>
              <p:nvPr/>
            </p:nvSpPr>
            <p:spPr bwMode="auto">
              <a:xfrm>
                <a:off x="3610523" y="2418425"/>
                <a:ext cx="4760844" cy="1894915"/>
              </a:xfrm>
              <a:prstGeom prst="rect">
                <a:avLst/>
              </a:prstGeo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D0C7459-2FB4-469D-B684-43401D3BA763}"/>
              </a:ext>
            </a:extLst>
          </p:cNvPr>
          <p:cNvSpPr txBox="1"/>
          <p:nvPr/>
        </p:nvSpPr>
        <p:spPr>
          <a:xfrm>
            <a:off x="6840279" y="1796911"/>
            <a:ext cx="3619517" cy="646331"/>
          </a:xfrm>
          <a:prstGeom prst="rect">
            <a:avLst/>
          </a:prstGeom>
          <a:noFill/>
        </p:spPr>
        <p:txBody>
          <a:bodyPr wrap="none" rtlCol="0">
            <a:spAutoFit/>
          </a:bodyPr>
          <a:lstStyle/>
          <a:p>
            <a:r>
              <a:rPr lang="en-US" sz="3600" b="1" i="1" dirty="0" err="1">
                <a:solidFill>
                  <a:srgbClr val="FF6600"/>
                </a:solidFill>
              </a:rPr>
              <a:t>Pseudoreplication</a:t>
            </a:r>
            <a:endParaRPr lang="en-US" sz="3600" b="1" i="1" dirty="0">
              <a:solidFill>
                <a:srgbClr val="FF6600"/>
              </a:solidFill>
            </a:endParaRPr>
          </a:p>
        </p:txBody>
      </p:sp>
      <p:sp>
        <p:nvSpPr>
          <p:cNvPr id="6" name="TextBox 5">
            <a:extLst>
              <a:ext uri="{FF2B5EF4-FFF2-40B4-BE49-F238E27FC236}">
                <a16:creationId xmlns:a16="http://schemas.microsoft.com/office/drawing/2014/main" id="{404E4CE1-8175-46FA-B4E3-046988869C9A}"/>
              </a:ext>
            </a:extLst>
          </p:cNvPr>
          <p:cNvSpPr txBox="1"/>
          <p:nvPr/>
        </p:nvSpPr>
        <p:spPr>
          <a:xfrm>
            <a:off x="5333568" y="3785193"/>
            <a:ext cx="3023392" cy="584775"/>
          </a:xfrm>
          <a:prstGeom prst="rect">
            <a:avLst/>
          </a:prstGeom>
          <a:noFill/>
        </p:spPr>
        <p:txBody>
          <a:bodyPr wrap="none" rtlCol="0">
            <a:spAutoFit/>
          </a:bodyPr>
          <a:lstStyle/>
          <a:p>
            <a:r>
              <a:rPr lang="en-US" sz="3200" b="1" dirty="0">
                <a:solidFill>
                  <a:srgbClr val="7030A0"/>
                </a:solidFill>
              </a:rPr>
              <a:t>Inverted Hessian</a:t>
            </a: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D44C8B35-8348-4F0A-88D5-78508FDD15E0}"/>
                  </a:ext>
                </a:extLst>
              </p:cNvPr>
              <p:cNvSpPr/>
              <p:nvPr/>
            </p:nvSpPr>
            <p:spPr>
              <a:xfrm>
                <a:off x="2260964" y="251032"/>
                <a:ext cx="3207719" cy="7731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𝑹</m:t>
                          </m:r>
                        </m:e>
                        <m:sub>
                          <m:r>
                            <a:rPr lang="en-US" sz="2000" b="1" i="1">
                              <a:solidFill>
                                <a:srgbClr val="00B050"/>
                              </a:solidFill>
                              <a:latin typeface="Cambria Math" panose="02040503050406030204" pitchFamily="18" charset="0"/>
                            </a:rPr>
                            <m:t>𝒚</m:t>
                          </m:r>
                          <m:r>
                            <a:rPr lang="en-US" sz="2000" b="1">
                              <a:solidFill>
                                <a:srgbClr val="00B050"/>
                              </a:solidFill>
                              <a:latin typeface="Cambria Math" panose="02040503050406030204" pitchFamily="18" charset="0"/>
                            </a:rPr>
                            <m:t>,</m:t>
                          </m:r>
                          <m:r>
                            <a:rPr lang="en-US" sz="2000" b="1" i="1">
                              <a:solidFill>
                                <a:srgbClr val="00B050"/>
                              </a:solidFill>
                              <a:latin typeface="Cambria Math" panose="02040503050406030204" pitchFamily="18" charset="0"/>
                            </a:rPr>
                            <m:t>𝒂</m:t>
                          </m:r>
                        </m:sub>
                      </m:sSub>
                      <m:r>
                        <a:rPr lang="en-US" sz="2000" b="1">
                          <a:solidFill>
                            <a:srgbClr val="00B050"/>
                          </a:solidFill>
                          <a:latin typeface="Cambria Math" panose="02040503050406030204" pitchFamily="18" charset="0"/>
                        </a:rPr>
                        <m:t>=</m:t>
                      </m:r>
                      <m:sSub>
                        <m:sSubPr>
                          <m:ctrlPr>
                            <a:rPr lang="en-US" sz="2000" b="1" i="1">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𝒑</m:t>
                          </m:r>
                        </m:e>
                        <m:sub>
                          <m:r>
                            <a:rPr lang="en-US" sz="2000" b="1" i="1">
                              <a:solidFill>
                                <a:srgbClr val="00B050"/>
                              </a:solidFill>
                              <a:latin typeface="Cambria Math" panose="02040503050406030204" pitchFamily="18" charset="0"/>
                            </a:rPr>
                            <m:t>𝒂</m:t>
                          </m:r>
                        </m:sub>
                      </m:sSub>
                      <m:r>
                        <a:rPr lang="en-US" sz="2000" b="1">
                          <a:solidFill>
                            <a:srgbClr val="00B050"/>
                          </a:solidFill>
                          <a:latin typeface="Cambria Math" panose="02040503050406030204" pitchFamily="18" charset="0"/>
                        </a:rPr>
                        <m:t> </m:t>
                      </m:r>
                      <m:nary>
                        <m:naryPr>
                          <m:chr m:val="∑"/>
                          <m:limLoc m:val="subSup"/>
                          <m:supHide m:val="on"/>
                          <m:ctrlPr>
                            <a:rPr lang="en-US" sz="2000" b="1" i="1">
                              <a:solidFill>
                                <a:srgbClr val="00B050"/>
                              </a:solidFill>
                              <a:latin typeface="Cambria Math" panose="02040503050406030204" pitchFamily="18" charset="0"/>
                            </a:rPr>
                          </m:ctrlPr>
                        </m:naryPr>
                        <m:sub>
                          <m:r>
                            <a:rPr lang="en-US" sz="2000" b="1" i="1">
                              <a:solidFill>
                                <a:srgbClr val="00B050"/>
                              </a:solidFill>
                              <a:latin typeface="Cambria Math" panose="02040503050406030204" pitchFamily="18" charset="0"/>
                            </a:rPr>
                            <m:t>𝒂</m:t>
                          </m:r>
                        </m:sub>
                        <m:sup/>
                        <m:e>
                          <m:f>
                            <m:fPr>
                              <m:ctrlPr>
                                <a:rPr lang="en-US" sz="2000" b="1" i="1">
                                  <a:solidFill>
                                    <a:srgbClr val="00B050"/>
                                  </a:solidFill>
                                  <a:latin typeface="Cambria Math" panose="02040503050406030204" pitchFamily="18" charset="0"/>
                                </a:rPr>
                              </m:ctrlPr>
                            </m:fPr>
                            <m:num>
                              <m:sSub>
                                <m:sSubPr>
                                  <m:ctrlPr>
                                    <a:rPr lang="en-US" sz="2000" b="1" i="1">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𝑺</m:t>
                                  </m:r>
                                </m:e>
                                <m:sub>
                                  <m:r>
                                    <a:rPr lang="en-US" sz="2000" b="1" i="1">
                                      <a:solidFill>
                                        <a:srgbClr val="00B050"/>
                                      </a:solidFill>
                                      <a:latin typeface="Cambria Math" panose="02040503050406030204" pitchFamily="18" charset="0"/>
                                    </a:rPr>
                                    <m:t>𝒚</m:t>
                                  </m:r>
                                  <m:r>
                                    <a:rPr lang="en-US" sz="2000" b="1">
                                      <a:solidFill>
                                        <a:srgbClr val="00B050"/>
                                      </a:solidFill>
                                      <a:latin typeface="Cambria Math" panose="02040503050406030204" pitchFamily="18" charset="0"/>
                                    </a:rPr>
                                    <m:t>, </m:t>
                                  </m:r>
                                  <m:r>
                                    <a:rPr lang="en-US" sz="2000" b="1" i="1">
                                      <a:solidFill>
                                        <a:srgbClr val="00B050"/>
                                      </a:solidFill>
                                      <a:latin typeface="Cambria Math" panose="02040503050406030204" pitchFamily="18" charset="0"/>
                                    </a:rPr>
                                    <m:t>𝒂</m:t>
                                  </m:r>
                                </m:sub>
                              </m:sSub>
                            </m:num>
                            <m:den>
                              <m:sSub>
                                <m:sSubPr>
                                  <m:ctrlPr>
                                    <a:rPr lang="en-US" sz="2000" b="1" i="1">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𝜶</m:t>
                                  </m:r>
                                </m:e>
                                <m:sub>
                                  <m:r>
                                    <a:rPr lang="en-US" sz="2000" b="1" i="1">
                                      <a:solidFill>
                                        <a:srgbClr val="00B050"/>
                                      </a:solidFill>
                                      <a:latin typeface="Cambria Math" panose="02040503050406030204" pitchFamily="18" charset="0"/>
                                    </a:rPr>
                                    <m:t>𝒂</m:t>
                                  </m:r>
                                </m:sub>
                              </m:sSub>
                              <m:r>
                                <a:rPr lang="en-US" sz="2000" b="1">
                                  <a:solidFill>
                                    <a:srgbClr val="00B050"/>
                                  </a:solidFill>
                                  <a:latin typeface="Cambria Math" panose="02040503050406030204" pitchFamily="18" charset="0"/>
                                </a:rPr>
                                <m:t>+</m:t>
                              </m:r>
                              <m:sSub>
                                <m:sSubPr>
                                  <m:ctrlPr>
                                    <a:rPr lang="en-US" sz="2000" b="1" i="1">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𝜷</m:t>
                                  </m:r>
                                </m:e>
                                <m:sub>
                                  <m:r>
                                    <a:rPr lang="en-US" sz="2000" b="1" i="1">
                                      <a:solidFill>
                                        <a:srgbClr val="00B050"/>
                                      </a:solidFill>
                                      <a:latin typeface="Cambria Math" panose="02040503050406030204" pitchFamily="18" charset="0"/>
                                    </a:rPr>
                                    <m:t>𝒂</m:t>
                                  </m:r>
                                </m:sub>
                              </m:sSub>
                              <m:sSub>
                                <m:sSubPr>
                                  <m:ctrlPr>
                                    <a:rPr lang="en-US" sz="2000" b="1" i="1">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𝑺</m:t>
                                  </m:r>
                                </m:e>
                                <m:sub>
                                  <m:r>
                                    <a:rPr lang="en-US" sz="2000" b="1" i="1">
                                      <a:solidFill>
                                        <a:srgbClr val="00B050"/>
                                      </a:solidFill>
                                      <a:latin typeface="Cambria Math" panose="02040503050406030204" pitchFamily="18" charset="0"/>
                                    </a:rPr>
                                    <m:t>𝒚</m:t>
                                  </m:r>
                                  <m:r>
                                    <a:rPr lang="en-US" sz="2000" b="1">
                                      <a:solidFill>
                                        <a:srgbClr val="00B050"/>
                                      </a:solidFill>
                                      <a:latin typeface="Cambria Math" panose="02040503050406030204" pitchFamily="18" charset="0"/>
                                    </a:rPr>
                                    <m:t>,</m:t>
                                  </m:r>
                                  <m:r>
                                    <a:rPr lang="en-US" sz="2000" b="1" i="1">
                                      <a:solidFill>
                                        <a:srgbClr val="00B050"/>
                                      </a:solidFill>
                                      <a:latin typeface="Cambria Math" panose="02040503050406030204" pitchFamily="18" charset="0"/>
                                    </a:rPr>
                                    <m:t>𝒂</m:t>
                                  </m:r>
                                </m:sub>
                              </m:sSub>
                            </m:den>
                          </m:f>
                        </m:e>
                      </m:nary>
                    </m:oMath>
                  </m:oMathPara>
                </a14:m>
                <a:endParaRPr lang="en-US" sz="2000" b="1" dirty="0">
                  <a:solidFill>
                    <a:srgbClr val="00B050"/>
                  </a:solidFill>
                </a:endParaRPr>
              </a:p>
            </p:txBody>
          </p:sp>
        </mc:Choice>
        <mc:Fallback>
          <p:sp>
            <p:nvSpPr>
              <p:cNvPr id="8" name="Rectangle 7">
                <a:extLst>
                  <a:ext uri="{FF2B5EF4-FFF2-40B4-BE49-F238E27FC236}">
                    <a16:creationId xmlns:a16="http://schemas.microsoft.com/office/drawing/2014/main" id="{D44C8B35-8348-4F0A-88D5-78508FDD15E0}"/>
                  </a:ext>
                </a:extLst>
              </p:cNvPr>
              <p:cNvSpPr>
                <a:spLocks noRot="1" noChangeAspect="1" noMove="1" noResize="1" noEditPoints="1" noAdjustHandles="1" noChangeArrowheads="1" noChangeShapeType="1" noTextEdit="1"/>
              </p:cNvSpPr>
              <p:nvPr/>
            </p:nvSpPr>
            <p:spPr>
              <a:xfrm>
                <a:off x="2260964" y="251032"/>
                <a:ext cx="3207719" cy="773160"/>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9E6C231-7D3A-455A-B87F-12EED95085CF}"/>
              </a:ext>
            </a:extLst>
          </p:cNvPr>
          <p:cNvSpPr txBox="1"/>
          <p:nvPr/>
        </p:nvSpPr>
        <p:spPr>
          <a:xfrm rot="209194">
            <a:off x="2174902" y="1497799"/>
            <a:ext cx="2549096" cy="584775"/>
          </a:xfrm>
          <a:prstGeom prst="rect">
            <a:avLst/>
          </a:prstGeom>
          <a:noFill/>
        </p:spPr>
        <p:txBody>
          <a:bodyPr wrap="none" rtlCol="0">
            <a:spAutoFit/>
          </a:bodyPr>
          <a:lstStyle/>
          <a:p>
            <a:r>
              <a:rPr lang="en-US" sz="3200" dirty="0" err="1">
                <a:latin typeface="Algerian" panose="04020705040A02060702" pitchFamily="82" charset="0"/>
              </a:rPr>
              <a:t>ddRAD</a:t>
            </a:r>
            <a:r>
              <a:rPr lang="en-US" sz="3200" dirty="0">
                <a:latin typeface="Algerian" panose="04020705040A02060702" pitchFamily="82" charset="0"/>
              </a:rPr>
              <a:t> SNPs</a:t>
            </a:r>
          </a:p>
        </p:txBody>
      </p:sp>
      <p:sp>
        <p:nvSpPr>
          <p:cNvPr id="11" name="TextBox 10">
            <a:extLst>
              <a:ext uri="{FF2B5EF4-FFF2-40B4-BE49-F238E27FC236}">
                <a16:creationId xmlns:a16="http://schemas.microsoft.com/office/drawing/2014/main" id="{B2060F1B-4FAE-4CA9-B786-7A2DF2EB1357}"/>
              </a:ext>
            </a:extLst>
          </p:cNvPr>
          <p:cNvSpPr txBox="1"/>
          <p:nvPr/>
        </p:nvSpPr>
        <p:spPr>
          <a:xfrm>
            <a:off x="6000310" y="5324113"/>
            <a:ext cx="2582758" cy="707886"/>
          </a:xfrm>
          <a:prstGeom prst="rect">
            <a:avLst/>
          </a:prstGeom>
          <a:noFill/>
        </p:spPr>
        <p:txBody>
          <a:bodyPr wrap="none" rtlCol="0">
            <a:spAutoFit/>
          </a:bodyPr>
          <a:lstStyle/>
          <a:p>
            <a:r>
              <a:rPr lang="en-US" sz="4000" b="1" dirty="0">
                <a:solidFill>
                  <a:srgbClr val="00B050"/>
                </a:solidFill>
                <a:latin typeface="Magneto" panose="04030805050802020D02" pitchFamily="82" charset="0"/>
              </a:rPr>
              <a:t>Pool-seq</a:t>
            </a:r>
          </a:p>
        </p:txBody>
      </p:sp>
      <p:sp>
        <p:nvSpPr>
          <p:cNvPr id="12" name="Rectangle 11">
            <a:extLst>
              <a:ext uri="{FF2B5EF4-FFF2-40B4-BE49-F238E27FC236}">
                <a16:creationId xmlns:a16="http://schemas.microsoft.com/office/drawing/2014/main" id="{E9346CCD-2BD0-4600-BF2C-3DFF2FB84608}"/>
              </a:ext>
            </a:extLst>
          </p:cNvPr>
          <p:cNvSpPr/>
          <p:nvPr/>
        </p:nvSpPr>
        <p:spPr>
          <a:xfrm>
            <a:off x="3923147" y="5115670"/>
            <a:ext cx="1282723" cy="769441"/>
          </a:xfrm>
          <a:prstGeom prst="rect">
            <a:avLst/>
          </a:prstGeom>
        </p:spPr>
        <p:txBody>
          <a:bodyPr wrap="none">
            <a:spAutoFit/>
          </a:bodyPr>
          <a:lstStyle/>
          <a:p>
            <a:r>
              <a:rPr lang="en-US" sz="4400" b="1" dirty="0">
                <a:solidFill>
                  <a:srgbClr val="C00000"/>
                </a:solidFill>
                <a:latin typeface="Times New Roman" panose="02020603050405020304" pitchFamily="18" charset="0"/>
                <a:ea typeface="Calibri" panose="020F0502020204030204" pitchFamily="34" charset="0"/>
              </a:rPr>
              <a:t> </a:t>
            </a:r>
            <a:r>
              <a:rPr lang="en-AU" sz="4400" b="1" i="1" dirty="0">
                <a:solidFill>
                  <a:srgbClr val="C00000"/>
                </a:solidFill>
                <a:latin typeface="Times New Roman" panose="02020603050405020304" pitchFamily="18" charset="0"/>
                <a:ea typeface="Calibri" panose="020F0502020204030204" pitchFamily="34" charset="0"/>
              </a:rPr>
              <a:t>F</a:t>
            </a:r>
            <a:r>
              <a:rPr lang="en-AU" sz="4400" b="1" i="1" baseline="-25000" dirty="0">
                <a:solidFill>
                  <a:srgbClr val="C00000"/>
                </a:solidFill>
                <a:latin typeface="Times New Roman" panose="02020603050405020304" pitchFamily="18" charset="0"/>
                <a:ea typeface="Calibri" panose="020F0502020204030204" pitchFamily="34" charset="0"/>
              </a:rPr>
              <a:t>ST</a:t>
            </a:r>
            <a:r>
              <a:rPr lang="en-AU" sz="4400" b="1" dirty="0">
                <a:solidFill>
                  <a:srgbClr val="C00000"/>
                </a:solidFill>
                <a:latin typeface="Times New Roman" panose="02020603050405020304" pitchFamily="18" charset="0"/>
                <a:ea typeface="Calibri" panose="020F0502020204030204" pitchFamily="34" charset="0"/>
              </a:rPr>
              <a:t> </a:t>
            </a:r>
            <a:endParaRPr lang="en-US" sz="4400" b="1" dirty="0">
              <a:solidFill>
                <a:srgbClr val="C00000"/>
              </a:solidFill>
            </a:endParaRPr>
          </a:p>
        </p:txBody>
      </p:sp>
      <p:sp>
        <p:nvSpPr>
          <p:cNvPr id="13" name="TextBox 12">
            <a:extLst>
              <a:ext uri="{FF2B5EF4-FFF2-40B4-BE49-F238E27FC236}">
                <a16:creationId xmlns:a16="http://schemas.microsoft.com/office/drawing/2014/main" id="{A011BB88-4A7E-49CA-BB5D-E2A6739BC4D1}"/>
              </a:ext>
            </a:extLst>
          </p:cNvPr>
          <p:cNvSpPr txBox="1"/>
          <p:nvPr/>
        </p:nvSpPr>
        <p:spPr>
          <a:xfrm rot="20716995">
            <a:off x="5628167" y="967566"/>
            <a:ext cx="3021020" cy="584775"/>
          </a:xfrm>
          <a:prstGeom prst="rect">
            <a:avLst/>
          </a:prstGeom>
          <a:noFill/>
        </p:spPr>
        <p:txBody>
          <a:bodyPr wrap="none" rtlCol="0">
            <a:spAutoFit/>
          </a:bodyPr>
          <a:lstStyle/>
          <a:p>
            <a:r>
              <a:rPr lang="en-US" sz="3200" dirty="0"/>
              <a:t>Latent covariates</a:t>
            </a:r>
          </a:p>
        </p:txBody>
      </p:sp>
      <p:sp>
        <p:nvSpPr>
          <p:cNvPr id="14" name="TextBox 13">
            <a:extLst>
              <a:ext uri="{FF2B5EF4-FFF2-40B4-BE49-F238E27FC236}">
                <a16:creationId xmlns:a16="http://schemas.microsoft.com/office/drawing/2014/main" id="{A995CB51-8D6E-498F-879C-7AE4EA9A0C0B}"/>
              </a:ext>
            </a:extLst>
          </p:cNvPr>
          <p:cNvSpPr txBox="1"/>
          <p:nvPr/>
        </p:nvSpPr>
        <p:spPr>
          <a:xfrm>
            <a:off x="1986135" y="3062176"/>
            <a:ext cx="1587999" cy="954107"/>
          </a:xfrm>
          <a:prstGeom prst="rect">
            <a:avLst/>
          </a:prstGeom>
          <a:noFill/>
        </p:spPr>
        <p:txBody>
          <a:bodyPr wrap="none" rtlCol="0">
            <a:spAutoFit/>
          </a:bodyPr>
          <a:lstStyle/>
          <a:p>
            <a:pPr algn="ctr"/>
            <a:r>
              <a:rPr lang="en-US" sz="2800" b="1" dirty="0">
                <a:solidFill>
                  <a:srgbClr val="FF66CC"/>
                </a:solidFill>
              </a:rPr>
              <a:t>Bayesian </a:t>
            </a:r>
          </a:p>
          <a:p>
            <a:pPr algn="ctr"/>
            <a:r>
              <a:rPr lang="en-US" sz="2800" b="1" dirty="0">
                <a:solidFill>
                  <a:srgbClr val="FF66CC"/>
                </a:solidFill>
              </a:rPr>
              <a:t>filtering</a:t>
            </a:r>
          </a:p>
        </p:txBody>
      </p:sp>
      <p:sp>
        <p:nvSpPr>
          <p:cNvPr id="15" name="TextBox 14">
            <a:extLst>
              <a:ext uri="{FF2B5EF4-FFF2-40B4-BE49-F238E27FC236}">
                <a16:creationId xmlns:a16="http://schemas.microsoft.com/office/drawing/2014/main" id="{091A8AE6-AF1A-4D47-B5AB-F56711ABBB35}"/>
              </a:ext>
            </a:extLst>
          </p:cNvPr>
          <p:cNvSpPr txBox="1"/>
          <p:nvPr/>
        </p:nvSpPr>
        <p:spPr>
          <a:xfrm rot="18999408">
            <a:off x="2725467" y="4082905"/>
            <a:ext cx="2075953" cy="646331"/>
          </a:xfrm>
          <a:prstGeom prst="rect">
            <a:avLst/>
          </a:prstGeom>
          <a:noFill/>
        </p:spPr>
        <p:txBody>
          <a:bodyPr wrap="none" rtlCol="0">
            <a:spAutoFit/>
          </a:bodyPr>
          <a:lstStyle/>
          <a:p>
            <a:r>
              <a:rPr lang="en-US" sz="3600" b="1" dirty="0">
                <a:solidFill>
                  <a:srgbClr val="0066FF"/>
                </a:solidFill>
              </a:rPr>
              <a:t>Effect size</a:t>
            </a:r>
          </a:p>
        </p:txBody>
      </p:sp>
      <p:sp>
        <p:nvSpPr>
          <p:cNvPr id="16" name="TextBox 15">
            <a:extLst>
              <a:ext uri="{FF2B5EF4-FFF2-40B4-BE49-F238E27FC236}">
                <a16:creationId xmlns:a16="http://schemas.microsoft.com/office/drawing/2014/main" id="{18D6C478-3E5E-465C-8417-C3F05899192E}"/>
              </a:ext>
            </a:extLst>
          </p:cNvPr>
          <p:cNvSpPr txBox="1"/>
          <p:nvPr/>
        </p:nvSpPr>
        <p:spPr>
          <a:xfrm>
            <a:off x="2491568" y="4944140"/>
            <a:ext cx="184731" cy="369332"/>
          </a:xfrm>
          <a:prstGeom prst="rect">
            <a:avLst/>
          </a:prstGeom>
          <a:noFill/>
        </p:spPr>
        <p:txBody>
          <a:bodyPr wrap="none" rtlCol="0">
            <a:spAutoFit/>
          </a:bodyPr>
          <a:lstStyle/>
          <a:p>
            <a:endParaRPr lang="en-US" dirty="0"/>
          </a:p>
        </p:txBody>
      </p:sp>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E73FA82D-5A7B-4AB0-865F-B347D5914286}"/>
                  </a:ext>
                </a:extLst>
              </p:cNvPr>
              <p:cNvSpPr/>
              <p:nvPr/>
            </p:nvSpPr>
            <p:spPr>
              <a:xfrm rot="883352">
                <a:off x="7182494" y="4677316"/>
                <a:ext cx="2407390" cy="563744"/>
              </a:xfrm>
              <a:prstGeom prst="rect">
                <a:avLst/>
              </a:prstGeom>
            </p:spPr>
            <p:txBody>
              <a:bodyPr wrap="none">
                <a:spAutoFit/>
              </a:bodyPr>
              <a:lstStyle/>
              <a:p>
                <a14:m>
                  <m:oMath xmlns:m="http://schemas.openxmlformats.org/officeDocument/2006/math">
                    <m:r>
                      <a:rPr lang="en-AU" sz="2800" b="1" i="1">
                        <a:latin typeface="Cambria Math" panose="02040503050406030204" pitchFamily="18" charset="0"/>
                        <a:ea typeface="Calibri" panose="020F0502020204030204" pitchFamily="34" charset="0"/>
                        <a:cs typeface="Times New Roman" panose="02020603050405020304" pitchFamily="18" charset="0"/>
                      </a:rPr>
                      <m:t>𝑪𝑷𝑼𝑬</m:t>
                    </m:r>
                    <m:r>
                      <a:rPr lang="en-AU" sz="2800" b="1" i="1">
                        <a:latin typeface="Cambria Math" panose="02040503050406030204" pitchFamily="18" charset="0"/>
                        <a:ea typeface="Calibri" panose="020F0502020204030204" pitchFamily="34" charset="0"/>
                        <a:cs typeface="Times New Roman" panose="02020603050405020304" pitchFamily="18" charset="0"/>
                      </a:rPr>
                      <m:t>∝</m:t>
                    </m:r>
                    <m:r>
                      <a:rPr lang="en-AU" sz="2800" b="1" i="1">
                        <a:latin typeface="Cambria Math" panose="02040503050406030204" pitchFamily="18" charset="0"/>
                        <a:ea typeface="Calibri" panose="020F0502020204030204" pitchFamily="34" charset="0"/>
                        <a:cs typeface="Times New Roman" panose="02020603050405020304" pitchFamily="18" charset="0"/>
                      </a:rPr>
                      <m:t>𝒒</m:t>
                    </m:r>
                    <m:rad>
                      <m:radPr>
                        <m:degHide m:val="on"/>
                        <m:ctrlPr>
                          <a:rPr lang="en-US" sz="2800" b="1" i="1">
                            <a:latin typeface="Cambria Math" panose="02040503050406030204" pitchFamily="18" charset="0"/>
                            <a:cs typeface="Times New Roman" panose="02020603050405020304" pitchFamily="18" charset="0"/>
                          </a:rPr>
                        </m:ctrlPr>
                      </m:radPr>
                      <m:deg/>
                      <m:e>
                        <m:r>
                          <a:rPr lang="en-AU" sz="2800" b="1" i="1">
                            <a:latin typeface="Cambria Math" panose="02040503050406030204" pitchFamily="18" charset="0"/>
                            <a:ea typeface="Calibri" panose="020F0502020204030204" pitchFamily="34" charset="0"/>
                            <a:cs typeface="Times New Roman" panose="02020603050405020304" pitchFamily="18" charset="0"/>
                          </a:rPr>
                          <m:t>𝑩</m:t>
                        </m:r>
                      </m:e>
                    </m:rad>
                  </m:oMath>
                </a14:m>
                <a:r>
                  <a:rPr lang="en-AU" sz="2800" b="1" dirty="0">
                    <a:latin typeface="Times New Roman" panose="02020603050405020304" pitchFamily="18" charset="0"/>
                    <a:ea typeface="MS Mincho" panose="020B0400000000000000" pitchFamily="49" charset="-128"/>
                  </a:rPr>
                  <a:t> </a:t>
                </a:r>
                <a:endParaRPr lang="en-US" sz="2800" dirty="0"/>
              </a:p>
            </p:txBody>
          </p:sp>
        </mc:Choice>
        <mc:Fallback>
          <p:sp>
            <p:nvSpPr>
              <p:cNvPr id="17" name="Rectangle 16">
                <a:extLst>
                  <a:ext uri="{FF2B5EF4-FFF2-40B4-BE49-F238E27FC236}">
                    <a16:creationId xmlns:a16="http://schemas.microsoft.com/office/drawing/2014/main" id="{E73FA82D-5A7B-4AB0-865F-B347D5914286}"/>
                  </a:ext>
                </a:extLst>
              </p:cNvPr>
              <p:cNvSpPr>
                <a:spLocks noRot="1" noChangeAspect="1" noMove="1" noResize="1" noEditPoints="1" noAdjustHandles="1" noChangeArrowheads="1" noChangeShapeType="1" noTextEdit="1"/>
              </p:cNvSpPr>
              <p:nvPr/>
            </p:nvSpPr>
            <p:spPr>
              <a:xfrm rot="883352">
                <a:off x="7182494" y="4677316"/>
                <a:ext cx="2407390" cy="56374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398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With Special Guest Stars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250" y="3926676"/>
            <a:ext cx="4824122" cy="29313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8263" y="3816941"/>
            <a:ext cx="3011458" cy="2880525"/>
          </a:xfrm>
          <a:prstGeom prst="rect">
            <a:avLst/>
          </a:prstGeom>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989" y="365125"/>
            <a:ext cx="5639011" cy="319049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90" y="2849337"/>
            <a:ext cx="3046460" cy="215467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8375" y="1275610"/>
            <a:ext cx="3561134" cy="216516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14" y="4992301"/>
            <a:ext cx="1865699" cy="1865699"/>
          </a:xfrm>
          <a:prstGeom prst="rect">
            <a:avLst/>
          </a:prstGeom>
        </p:spPr>
      </p:pic>
    </p:spTree>
    <p:extLst>
      <p:ext uri="{BB962C8B-B14F-4D97-AF65-F5344CB8AC3E}">
        <p14:creationId xmlns:p14="http://schemas.microsoft.com/office/powerpoint/2010/main" val="2242196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frican h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191" y="5038942"/>
            <a:ext cx="3664920" cy="192081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Focus of the review</a:t>
            </a:r>
          </a:p>
        </p:txBody>
      </p:sp>
      <p:sp>
        <p:nvSpPr>
          <p:cNvPr id="3" name="Content Placeholder 2"/>
          <p:cNvSpPr>
            <a:spLocks noGrp="1"/>
          </p:cNvSpPr>
          <p:nvPr>
            <p:ph idx="1"/>
          </p:nvPr>
        </p:nvSpPr>
        <p:spPr>
          <a:xfrm>
            <a:off x="691662" y="1405235"/>
            <a:ext cx="9176238" cy="4351338"/>
          </a:xfrm>
        </p:spPr>
        <p:txBody>
          <a:bodyPr>
            <a:normAutofit/>
          </a:bodyPr>
          <a:lstStyle/>
          <a:p>
            <a:pPr marL="0" indent="0">
              <a:buNone/>
            </a:pPr>
            <a:endParaRPr lang="en-AU" sz="1000" dirty="0"/>
          </a:p>
          <a:p>
            <a:r>
              <a:rPr lang="en-AU" b="1" dirty="0"/>
              <a:t>Hake Stock Structure</a:t>
            </a:r>
          </a:p>
          <a:p>
            <a:pPr lvl="1"/>
            <a:r>
              <a:rPr lang="en-AU" dirty="0"/>
              <a:t>Does the new data change the view of stock structure for </a:t>
            </a:r>
            <a:r>
              <a:rPr lang="en-AU" i="1" dirty="0"/>
              <a:t>M. </a:t>
            </a:r>
            <a:r>
              <a:rPr lang="en-AU" i="1" dirty="0" err="1"/>
              <a:t>paradoxus</a:t>
            </a:r>
            <a:r>
              <a:rPr lang="en-AU" dirty="0"/>
              <a:t>?</a:t>
            </a:r>
          </a:p>
          <a:p>
            <a:endParaRPr lang="en-AU" dirty="0"/>
          </a:p>
          <a:p>
            <a:r>
              <a:rPr lang="en-AU" b="1" dirty="0"/>
              <a:t>Hake OMP Model Structure</a:t>
            </a:r>
          </a:p>
          <a:p>
            <a:pPr lvl="1"/>
            <a:r>
              <a:rPr lang="en-AU" dirty="0"/>
              <a:t>Do the scenarios being considered sufficiently cover uncertainty and correspond to the data?</a:t>
            </a:r>
          </a:p>
          <a:p>
            <a:pPr lvl="1"/>
            <a:endParaRPr lang="en-AU" sz="1000" dirty="0"/>
          </a:p>
          <a:p>
            <a:pPr marL="0" indent="0">
              <a:buNone/>
            </a:pPr>
            <a:endParaRPr lang="en-AU" dirty="0"/>
          </a:p>
          <a:p>
            <a:pPr marL="457200" lvl="1" indent="0">
              <a:buNone/>
            </a:pPr>
            <a:endParaRPr lang="en-AU" dirty="0"/>
          </a:p>
        </p:txBody>
      </p:sp>
    </p:spTree>
    <p:extLst>
      <p:ext uri="{BB962C8B-B14F-4D97-AF65-F5344CB8AC3E}">
        <p14:creationId xmlns:p14="http://schemas.microsoft.com/office/powerpoint/2010/main" val="3452800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Focus of the review</a:t>
            </a:r>
          </a:p>
        </p:txBody>
      </p:sp>
      <p:sp>
        <p:nvSpPr>
          <p:cNvPr id="3" name="Content Placeholder 2"/>
          <p:cNvSpPr>
            <a:spLocks noGrp="1"/>
          </p:cNvSpPr>
          <p:nvPr>
            <p:ph idx="1"/>
          </p:nvPr>
        </p:nvSpPr>
        <p:spPr>
          <a:xfrm>
            <a:off x="406293" y="2670168"/>
            <a:ext cx="10515600" cy="4787210"/>
          </a:xfrm>
        </p:spPr>
        <p:txBody>
          <a:bodyPr>
            <a:normAutofit/>
          </a:bodyPr>
          <a:lstStyle/>
          <a:p>
            <a:pPr marL="0" indent="0">
              <a:buNone/>
            </a:pPr>
            <a:r>
              <a:rPr lang="en-AU" b="1" dirty="0"/>
              <a:t>Sardine</a:t>
            </a:r>
          </a:p>
          <a:p>
            <a:pPr lvl="1"/>
            <a:r>
              <a:rPr lang="en-AU" dirty="0"/>
              <a:t>How to compute estimates from the acoustic survey when survey length-frequencies appear unrepresentative?</a:t>
            </a:r>
          </a:p>
          <a:p>
            <a:pPr lvl="1"/>
            <a:r>
              <a:rPr lang="en-AU" dirty="0"/>
              <a:t>What is the best way to conduct short-term forecasts for TAC recommendations? </a:t>
            </a:r>
          </a:p>
          <a:p>
            <a:pPr marL="457200" lvl="1" indent="0">
              <a:buNone/>
            </a:pPr>
            <a:endParaRPr lang="en-AU" dirty="0"/>
          </a:p>
          <a:p>
            <a:pPr marL="0" indent="0">
              <a:buNone/>
            </a:pPr>
            <a:r>
              <a:rPr lang="en-AU" b="1" dirty="0"/>
              <a:t>Penguin</a:t>
            </a:r>
          </a:p>
          <a:p>
            <a:pPr lvl="1"/>
            <a:r>
              <a:rPr lang="en-AU" dirty="0"/>
              <a:t>Have the analyses using the penguin closure experiment data been sufficiently tested to be considered reliable?</a:t>
            </a:r>
          </a:p>
          <a:p>
            <a:pPr marL="457200" lvl="1" indent="0">
              <a:buNone/>
            </a:pPr>
            <a:endParaRPr lang="en-AU" dirty="0"/>
          </a:p>
          <a:p>
            <a:pPr lvl="1"/>
            <a:endParaRPr lang="en-AU" dirty="0"/>
          </a:p>
          <a:p>
            <a:pPr lvl="1"/>
            <a:endParaRPr lang="en-AU" sz="1100" dirty="0"/>
          </a:p>
          <a:p>
            <a:pPr lvl="1"/>
            <a:endParaRPr lang="en-AU" dirty="0"/>
          </a:p>
          <a:p>
            <a:pPr lvl="1"/>
            <a:endParaRPr lang="en-AU" dirty="0"/>
          </a:p>
          <a:p>
            <a:pPr lvl="1"/>
            <a:endParaRPr lang="en-AU" dirty="0"/>
          </a:p>
          <a:p>
            <a:pPr lvl="1"/>
            <a:endParaRPr lang="en-AU" dirty="0"/>
          </a:p>
          <a:p>
            <a:pPr lvl="1"/>
            <a:endParaRPr lang="en-AU" dirty="0"/>
          </a:p>
        </p:txBody>
      </p:sp>
      <p:pic>
        <p:nvPicPr>
          <p:cNvPr id="6146" name="Picture 2" descr="Image result for african sardine"/>
          <p:cNvPicPr>
            <a:picLocks noChangeAspect="1" noChangeArrowheads="1"/>
          </p:cNvPicPr>
          <p:nvPr/>
        </p:nvPicPr>
        <p:blipFill rotWithShape="1">
          <a:blip r:embed="rId2">
            <a:extLst>
              <a:ext uri="{28A0092B-C50C-407E-A947-70E740481C1C}">
                <a14:useLocalDpi xmlns:a14="http://schemas.microsoft.com/office/drawing/2010/main" val="0"/>
              </a:ext>
            </a:extLst>
          </a:blip>
          <a:srcRect t="10722" b="24643"/>
          <a:stretch/>
        </p:blipFill>
        <p:spPr bwMode="auto">
          <a:xfrm>
            <a:off x="7555044" y="272009"/>
            <a:ext cx="4407160" cy="21744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74473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Focus of the review</a:t>
            </a:r>
          </a:p>
        </p:txBody>
      </p:sp>
      <p:sp>
        <p:nvSpPr>
          <p:cNvPr id="3" name="Content Placeholder 2"/>
          <p:cNvSpPr>
            <a:spLocks noGrp="1"/>
          </p:cNvSpPr>
          <p:nvPr>
            <p:ph idx="1"/>
          </p:nvPr>
        </p:nvSpPr>
        <p:spPr>
          <a:xfrm>
            <a:off x="838200" y="1825625"/>
            <a:ext cx="10515600" cy="4787210"/>
          </a:xfrm>
        </p:spPr>
        <p:txBody>
          <a:bodyPr>
            <a:normAutofit/>
          </a:bodyPr>
          <a:lstStyle/>
          <a:p>
            <a:pPr marL="0" indent="0">
              <a:buNone/>
            </a:pPr>
            <a:r>
              <a:rPr lang="en-AU" b="1" dirty="0"/>
              <a:t>West Coast Rock Lobster</a:t>
            </a:r>
          </a:p>
          <a:p>
            <a:pPr marL="0" indent="0">
              <a:buNone/>
            </a:pPr>
            <a:endParaRPr lang="en-AU" sz="1100" dirty="0"/>
          </a:p>
          <a:p>
            <a:r>
              <a:rPr lang="en-AU" dirty="0"/>
              <a:t>Estimation of poaching removals</a:t>
            </a:r>
          </a:p>
          <a:p>
            <a:pPr lvl="1"/>
            <a:r>
              <a:rPr lang="en-AU" dirty="0"/>
              <a:t>Have the recommendations from the 2018 review been implemented appropriately?</a:t>
            </a:r>
          </a:p>
          <a:p>
            <a:pPr marL="0" indent="0">
              <a:buNone/>
            </a:pPr>
            <a:endParaRPr lang="en-AU" dirty="0"/>
          </a:p>
          <a:p>
            <a:r>
              <a:rPr lang="en-AU" dirty="0"/>
              <a:t>Projection methodology</a:t>
            </a:r>
          </a:p>
          <a:p>
            <a:pPr lvl="1"/>
            <a:r>
              <a:rPr lang="en-AU" dirty="0"/>
              <a:t>Are the assumptions underlying the current way projections are undertaken appropriate?</a:t>
            </a:r>
          </a:p>
          <a:p>
            <a:pPr lvl="1"/>
            <a:endParaRPr lang="en-AU" dirty="0"/>
          </a:p>
          <a:p>
            <a:endParaRPr lang="en-AU" dirty="0"/>
          </a:p>
          <a:p>
            <a:pPr marL="457200" lvl="1" indent="0">
              <a:buNone/>
            </a:pPr>
            <a:endParaRPr lang="en-AU" dirty="0"/>
          </a:p>
          <a:p>
            <a:pPr lvl="1"/>
            <a:endParaRPr lang="en-AU" dirty="0"/>
          </a:p>
          <a:p>
            <a:pPr lvl="1"/>
            <a:endParaRPr lang="en-AU" sz="1100" dirty="0"/>
          </a:p>
          <a:p>
            <a:pPr lvl="1"/>
            <a:endParaRPr lang="en-AU" dirty="0"/>
          </a:p>
          <a:p>
            <a:pPr lvl="1"/>
            <a:endParaRPr lang="en-AU" dirty="0"/>
          </a:p>
          <a:p>
            <a:pPr lvl="1"/>
            <a:endParaRPr lang="en-AU" dirty="0"/>
          </a:p>
          <a:p>
            <a:pPr lvl="1"/>
            <a:endParaRPr lang="en-AU" dirty="0"/>
          </a:p>
          <a:p>
            <a:pPr lvl="1"/>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346" y="365125"/>
            <a:ext cx="3840858" cy="2077841"/>
          </a:xfrm>
          <a:prstGeom prst="rect">
            <a:avLst/>
          </a:prstGeom>
        </p:spPr>
      </p:pic>
    </p:spTree>
    <p:extLst>
      <p:ext uri="{BB962C8B-B14F-4D97-AF65-F5344CB8AC3E}">
        <p14:creationId xmlns:p14="http://schemas.microsoft.com/office/powerpoint/2010/main" val="3862529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7538"/>
          </a:xfrm>
        </p:spPr>
        <p:txBody>
          <a:bodyPr/>
          <a:lstStyle/>
          <a:p>
            <a:r>
              <a:rPr lang="en-AU" dirty="0"/>
              <a:t>Overall Comments</a:t>
            </a:r>
          </a:p>
        </p:txBody>
      </p:sp>
      <p:sp>
        <p:nvSpPr>
          <p:cNvPr id="3" name="Content Placeholder 2"/>
          <p:cNvSpPr>
            <a:spLocks noGrp="1"/>
          </p:cNvSpPr>
          <p:nvPr>
            <p:ph idx="1"/>
          </p:nvPr>
        </p:nvSpPr>
        <p:spPr>
          <a:xfrm>
            <a:off x="838200" y="1342664"/>
            <a:ext cx="10515600" cy="5399590"/>
          </a:xfrm>
        </p:spPr>
        <p:txBody>
          <a:bodyPr>
            <a:normAutofit/>
          </a:bodyPr>
          <a:lstStyle/>
          <a:p>
            <a:r>
              <a:rPr lang="en-AU" dirty="0" smtClean="0"/>
              <a:t>The </a:t>
            </a:r>
            <a:r>
              <a:rPr lang="en-AU" dirty="0"/>
              <a:t>Panel was impressed with the quality of information presented. </a:t>
            </a:r>
            <a:r>
              <a:rPr lang="en-AU" dirty="0" smtClean="0"/>
              <a:t>Well </a:t>
            </a:r>
            <a:r>
              <a:rPr lang="en-AU" dirty="0"/>
              <a:t>done all!!</a:t>
            </a:r>
          </a:p>
          <a:p>
            <a:endParaRPr lang="en-AU" dirty="0"/>
          </a:p>
          <a:p>
            <a:r>
              <a:rPr lang="en-AU" dirty="0"/>
              <a:t>The Panel thanked the participants for their hard work preparing and presenting the workshop papers, for the extra analyses undertaken during the Workshop, and for the informative input provided during discussions.</a:t>
            </a:r>
          </a:p>
        </p:txBody>
      </p:sp>
    </p:spTree>
    <p:extLst>
      <p:ext uri="{BB962C8B-B14F-4D97-AF65-F5344CB8AC3E}">
        <p14:creationId xmlns:p14="http://schemas.microsoft.com/office/powerpoint/2010/main" val="1137410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TotalTime>
  <Words>746</Words>
  <Application>Microsoft Office PowerPoint</Application>
  <PresentationFormat>Widescreen</PresentationFormat>
  <Paragraphs>136</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Algerian</vt:lpstr>
      <vt:lpstr>Arial</vt:lpstr>
      <vt:lpstr>Calibri</vt:lpstr>
      <vt:lpstr>Calibri Light</vt:lpstr>
      <vt:lpstr>Cambria Math</vt:lpstr>
      <vt:lpstr>Magneto</vt:lpstr>
      <vt:lpstr>MS Mincho</vt:lpstr>
      <vt:lpstr>Times New Roman</vt:lpstr>
      <vt:lpstr>Office Theme</vt:lpstr>
      <vt:lpstr>INTERNATIONAL REVIEW PANEL REPORT FOR THE 2019 INTERNATIONAL FISHERIES STOCK ASSESSMENT WORKSHOP</vt:lpstr>
      <vt:lpstr>The Panel</vt:lpstr>
      <vt:lpstr>The  2019 IWS Panel</vt:lpstr>
      <vt:lpstr>PowerPoint Presentation</vt:lpstr>
      <vt:lpstr>With Special Guest Stars</vt:lpstr>
      <vt:lpstr>Focus of the review</vt:lpstr>
      <vt:lpstr>Focus of the review</vt:lpstr>
      <vt:lpstr>Focus of the review</vt:lpstr>
      <vt:lpstr>Overall Comments</vt:lpstr>
      <vt:lpstr>Hakes</vt:lpstr>
      <vt:lpstr>Hake stock structure (M. capensis)</vt:lpstr>
      <vt:lpstr>M. paradoxus stock structure (genetic and other biological data)</vt:lpstr>
      <vt:lpstr>Hakes</vt:lpstr>
      <vt:lpstr>Hake stock structure hypothesis</vt:lpstr>
      <vt:lpstr>Area closure experiments for penguins</vt:lpstr>
      <vt:lpstr>Sardine: questions, and       recommendations (I)</vt:lpstr>
      <vt:lpstr>Sardine: questions, and       recommendations (I)</vt:lpstr>
      <vt:lpstr>Rock lobster</vt:lpstr>
      <vt:lpstr>Estimation of poaching </vt:lpstr>
      <vt:lpstr>Estimation of population</vt:lpstr>
      <vt:lpstr>PowerPoint Presentation</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Punt, Andre (O&amp;A, Hobart)</dc:creator>
  <cp:lastModifiedBy>mike</cp:lastModifiedBy>
  <cp:revision>175</cp:revision>
  <dcterms:created xsi:type="dcterms:W3CDTF">2015-12-03T13:56:58Z</dcterms:created>
  <dcterms:modified xsi:type="dcterms:W3CDTF">2019-12-06T13:21:01Z</dcterms:modified>
</cp:coreProperties>
</file>