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A38F-F850-4081-8684-676491A4A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5325A-A71C-4C8D-A0E5-8EA8EC922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F9C80-0CF5-4FD5-B42D-A18C870AF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05A7D-2581-4CC3-8B25-6CD676BF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90175-E110-4C11-9E7C-00C157A9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827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AA0D-4519-425F-9DDD-9F8B3DD8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C72F9-D3A4-44C0-BAF7-6620B10F4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D93A4-6F84-4450-A7EC-6A561B6C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4A4B3-50EF-4690-840B-7CD6A370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81107-0C79-4F20-80E1-19280042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600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5C744-B614-49EB-B4C8-8F366F2D8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59D29-0B58-4D2E-9991-7F076E532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ECD57-0026-42B1-81B2-E50ABDCE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F24EF-3D73-4724-99BF-97B03F52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BF1BD-DCA9-4119-BB8B-F0334D94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917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6547-0D91-43FE-8B1E-B72C37EE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37F2A-AB15-4DAA-82B4-B7C458267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9E166-5D2A-4760-81FA-1A58ACC3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552A2-2250-4E98-8CB6-9860E220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D12B5-C777-4060-9509-0B8B53F3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61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9F77A-002B-404E-A625-983AB0F4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5E128-4D54-46DE-89DC-21AF2C003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F60B-1250-49F7-882E-A5ECA706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9B659-DCBB-4641-8B3E-C8BC4EE42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3479E-C625-44F7-99C2-3D8301EB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602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AA42-DA0E-457B-82EB-E0EB5B70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BE68B-C98F-4E32-B984-DDC1A53D4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5CA2E-900F-4E9B-813D-D849633E0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B71CE-A320-476C-8516-B01D42FE0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D2A5C-3C67-4833-A11F-26C26DF2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3908-4A2A-4D70-9FEB-6155894E5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82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544D-7E20-4904-BA43-57289C1F2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16211-6F16-4A32-8AFA-904D0C484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C54F7-B67C-494D-9A0A-57438CF07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0BEBC8-E808-4614-AC3D-1E261390D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B30E6-FDEA-4B84-82DF-31491CCD7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46DDF-705C-44E6-8A4C-5F3CD1AC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14836-6A3A-4506-B281-B08F3F55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94F2D-E539-457D-9811-1D4136F4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850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BEA9-3F3B-428F-A994-6A2D7E0B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465CA8-07CD-40C7-A655-5A3F8076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8B75A-CB73-4EEF-9F7A-547B8BC6F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05EFE1-926F-4545-95A3-9914F217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400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9DCFF-B7CD-46BC-8CCD-BF7E350F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9F63A-BF85-4AB2-AD34-84C7423E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E7333-1836-4E57-94D6-23941BBF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81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66A2-24B2-4286-9F97-8EB1F746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3A891-0FB7-4C2A-818D-DE822F7E2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A4A46-6BFC-419A-B9A5-830B0047D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57D25-1FDE-4745-B337-D1248124F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3E404-270B-4B22-BA4A-9CF2C3F0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CA6B6-CDD9-46AC-9A74-860671B3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758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0F08-C3DF-4947-9308-090D8D37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38928-9D86-43DC-8A61-CA55A8B08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C7D7E-B856-496D-BD1E-F43171A0B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E92E8-9935-405B-8839-88EE0FB8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62993-1159-4867-BDF7-36FACF55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C763D-27F9-4825-A063-3AF9C970E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962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6D4AE-FB27-46F4-925E-E24BEC74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684D-6C19-4C9C-B026-F05EFBDAF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EAB57-E44C-42B1-9BF2-CA2A84B3F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6303-FCC7-415B-A305-BACDF65BE3B7}" type="datetimeFigureOut">
              <a:rPr lang="en-ZA" smtClean="0"/>
              <a:t>2019/12/07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A103-5FF3-4EEC-9408-FF34D6B97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B2F24-E79E-4C42-A9C8-4CCEDA898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333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A1057E-C239-44FF-9718-A9FA7FB0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051"/>
            <a:ext cx="10515600" cy="20859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latin typeface="+mn-lt"/>
              </a:rPr>
              <a:t>Proposal for a common simple and widely applicable model for right whale population assessments</a:t>
            </a:r>
            <a:br>
              <a:rPr lang="en-ZA" b="1" dirty="0"/>
            </a:br>
            <a:r>
              <a:rPr lang="en-ZA" sz="2200" b="1" dirty="0"/>
              <a:t>.</a:t>
            </a:r>
            <a:br>
              <a:rPr lang="en-ZA" b="1" dirty="0"/>
            </a:br>
            <a:r>
              <a:rPr lang="en-ZA" sz="1100" b="1" dirty="0"/>
              <a:t>.</a:t>
            </a:r>
            <a:br>
              <a:rPr lang="en-ZA" sz="3100" b="1" dirty="0"/>
            </a:br>
            <a:r>
              <a:rPr lang="en-ZA" sz="3100" b="1" dirty="0"/>
              <a:t>Doug Butterworth and Andrea Ross-Gillespie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00041F-BDA5-4471-B516-E9B949749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14725"/>
            <a:ext cx="10515600" cy="3162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3200" b="1" dirty="0"/>
              <a:t>OBJECTIVES</a:t>
            </a:r>
          </a:p>
          <a:p>
            <a:r>
              <a:rPr lang="en-ZA" sz="2400" b="1" dirty="0"/>
              <a:t>Applicability to many right whale populations</a:t>
            </a:r>
          </a:p>
          <a:p>
            <a:r>
              <a:rPr lang="en-ZA" sz="2400" b="1" dirty="0"/>
              <a:t>Ready comparison of results across populations</a:t>
            </a:r>
          </a:p>
          <a:p>
            <a:pPr marL="0" indent="0">
              <a:buNone/>
            </a:pPr>
            <a:endParaRPr lang="en-ZA" sz="1100" b="1" dirty="0"/>
          </a:p>
          <a:p>
            <a:pPr marL="0" indent="0">
              <a:buNone/>
            </a:pPr>
            <a:r>
              <a:rPr lang="en-ZA" sz="2400" b="1" dirty="0"/>
              <a:t>Consequently must require limited data only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A time series of comparable annual calf counts without too many missing 	values</a:t>
            </a:r>
            <a:endParaRPr lang="en-Z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9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9BC4-25CE-4D53-BF9D-F4349457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>
                <a:latin typeface="+mn-lt"/>
              </a:rPr>
              <a:t>Basic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00F8-EC31-4D64-8FF7-5D18152D7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542"/>
            <a:ext cx="10515600" cy="4991334"/>
          </a:xfrm>
        </p:spPr>
        <p:txBody>
          <a:bodyPr>
            <a:normAutofit/>
          </a:bodyPr>
          <a:lstStyle/>
          <a:p>
            <a:r>
              <a:rPr lang="en-ZA" b="1" dirty="0"/>
              <a:t>Simple standard aggregated model for adult females</a:t>
            </a:r>
          </a:p>
          <a:p>
            <a:r>
              <a:rPr lang="en-ZA" b="1" dirty="0"/>
              <a:t>Incorporates time lags for calves to reach maturity</a:t>
            </a:r>
          </a:p>
          <a:p>
            <a:r>
              <a:rPr lang="en-ZA" b="1" dirty="0"/>
              <a:t>Assumes that all calves of the year are seen in the survey</a:t>
            </a:r>
          </a:p>
          <a:p>
            <a:r>
              <a:rPr lang="en-ZA" b="1" dirty="0"/>
              <a:t>Assumes that each time a females calves, there is either a </a:t>
            </a:r>
            <a:r>
              <a:rPr lang="en-ZA" b="1" dirty="0">
                <a:solidFill>
                  <a:srgbClr val="FF0000"/>
                </a:solidFill>
              </a:rPr>
              <a:t>three</a:t>
            </a:r>
            <a:r>
              <a:rPr lang="en-ZA" b="1" dirty="0"/>
              <a:t>- or a </a:t>
            </a:r>
            <a:r>
              <a:rPr lang="en-ZA" b="1" dirty="0">
                <a:solidFill>
                  <a:srgbClr val="FF0000"/>
                </a:solidFill>
              </a:rPr>
              <a:t>five</a:t>
            </a:r>
            <a:r>
              <a:rPr lang="en-ZA" b="1" dirty="0"/>
              <a:t>-year interval until the next calving</a:t>
            </a:r>
          </a:p>
          <a:p>
            <a:r>
              <a:rPr lang="en-ZA" b="1" dirty="0"/>
              <a:t>The annual proportion </a:t>
            </a:r>
            <a:r>
              <a:rPr lang="en-ZA" b="1" dirty="0">
                <a:solidFill>
                  <a:srgbClr val="FF0000"/>
                </a:solidFill>
              </a:rPr>
              <a:t>p(y)</a:t>
            </a:r>
            <a:r>
              <a:rPr lang="en-ZA" b="1" dirty="0"/>
              <a:t> for the next interval to be </a:t>
            </a:r>
            <a:r>
              <a:rPr lang="en-ZA" b="1" dirty="0">
                <a:solidFill>
                  <a:srgbClr val="FF0000"/>
                </a:solidFill>
              </a:rPr>
              <a:t>three</a:t>
            </a:r>
            <a:r>
              <a:rPr lang="en-ZA" b="1" dirty="0"/>
              <a:t>-years (rather than </a:t>
            </a:r>
            <a:r>
              <a:rPr lang="en-ZA" b="1" dirty="0">
                <a:solidFill>
                  <a:srgbClr val="FF0000"/>
                </a:solidFill>
              </a:rPr>
              <a:t>five</a:t>
            </a:r>
            <a:r>
              <a:rPr lang="en-ZA" b="1" dirty="0"/>
              <a:t>) varies over time</a:t>
            </a:r>
          </a:p>
          <a:p>
            <a:r>
              <a:rPr lang="en-ZA" b="1" dirty="0"/>
              <a:t>Similarly, the annual value of </a:t>
            </a:r>
            <a:r>
              <a:rPr lang="en-ZA" b="1" dirty="0">
                <a:solidFill>
                  <a:srgbClr val="FF0000"/>
                </a:solidFill>
              </a:rPr>
              <a:t>X(y)</a:t>
            </a:r>
            <a:r>
              <a:rPr lang="en-ZA" b="1" dirty="0"/>
              <a:t>, the product of the proportion of calves that are female and the first-year survival rate, varies over time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242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9CA4B-DC27-4F41-B1B8-53564CFAE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04949"/>
          </a:xfrm>
        </p:spPr>
        <p:txBody>
          <a:bodyPr/>
          <a:lstStyle/>
          <a:p>
            <a:pPr algn="ctr"/>
            <a:r>
              <a:rPr lang="en-ZA" b="1" dirty="0">
                <a:latin typeface="+mn-lt"/>
              </a:rPr>
              <a:t>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3491B-480F-4D16-B8A0-251CDC5B3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33499"/>
            <a:ext cx="10515600" cy="5248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Under the assumption that all calves are counted:</a:t>
            </a:r>
          </a:p>
          <a:p>
            <a:r>
              <a:rPr lang="en-US" dirty="0">
                <a:solidFill>
                  <a:srgbClr val="FF0000"/>
                </a:solidFill>
              </a:rPr>
              <a:t>A trajectory of the total number of adult females</a:t>
            </a:r>
          </a:p>
          <a:p>
            <a:r>
              <a:rPr lang="en-US" dirty="0">
                <a:solidFill>
                  <a:srgbClr val="FF0000"/>
                </a:solidFill>
              </a:rPr>
              <a:t>A trajectory of the number of females calving each year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b="1" dirty="0"/>
              <a:t>Either or both of:</a:t>
            </a:r>
          </a:p>
          <a:p>
            <a:r>
              <a:rPr lang="en-US" dirty="0">
                <a:solidFill>
                  <a:srgbClr val="FF0000"/>
                </a:solidFill>
              </a:rPr>
              <a:t>The proportion of females calving each year which calve again in three (rather than five) years </a:t>
            </a:r>
            <a:endParaRPr lang="en-ZA" sz="3200" dirty="0">
              <a:solidFill>
                <a:srgbClr val="FF0000"/>
              </a:solidFill>
            </a:endParaRPr>
          </a:p>
          <a:p>
            <a:r>
              <a:rPr lang="en-ZA" dirty="0">
                <a:solidFill>
                  <a:srgbClr val="FF0000"/>
                </a:solidFill>
              </a:rPr>
              <a:t>The first-year survival rate each  year</a:t>
            </a:r>
            <a:r>
              <a:rPr lang="en-US" dirty="0">
                <a:solidFill>
                  <a:srgbClr val="FF0000"/>
                </a:solidFill>
              </a:rPr>
              <a:t> (multiplied by the proportion of births that are female) </a:t>
            </a:r>
            <a:endParaRPr lang="en-ZA" sz="3200" dirty="0">
              <a:solidFill>
                <a:srgbClr val="FF0000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ZA" b="1" dirty="0"/>
              <a:t>Finally:</a:t>
            </a:r>
          </a:p>
          <a:p>
            <a:r>
              <a:rPr lang="en-ZA" dirty="0">
                <a:solidFill>
                  <a:srgbClr val="FF0000"/>
                </a:solidFill>
              </a:rPr>
              <a:t>The (assumed) steady rate of population growth immediately before the start of the series of annual calf count data</a:t>
            </a:r>
          </a:p>
        </p:txBody>
      </p:sp>
    </p:spTree>
    <p:extLst>
      <p:ext uri="{BB962C8B-B14F-4D97-AF65-F5344CB8AC3E}">
        <p14:creationId xmlns:p14="http://schemas.microsoft.com/office/powerpoint/2010/main" val="156269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2900C-3281-4169-82B0-CFA08402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+mn-lt"/>
              </a:rPr>
              <a:t>Application to South African Right Whales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B7145-7965-432F-A7BD-BAC07571D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Broad indications:</a:t>
            </a:r>
          </a:p>
          <a:p>
            <a:pPr>
              <a:spcAft>
                <a:spcPts val="1200"/>
              </a:spcAft>
            </a:pPr>
            <a:r>
              <a:rPr lang="en-US" b="1" dirty="0"/>
              <a:t>The annual calf count data do </a:t>
            </a:r>
            <a:r>
              <a:rPr lang="en-US" b="1" dirty="0">
                <a:solidFill>
                  <a:srgbClr val="FF0000"/>
                </a:solidFill>
              </a:rPr>
              <a:t>not </a:t>
            </a:r>
            <a:r>
              <a:rPr lang="en-US" b="1" dirty="0"/>
              <a:t>contain sufficient information for annual variations in </a:t>
            </a:r>
            <a:r>
              <a:rPr lang="en-US" b="1" dirty="0">
                <a:solidFill>
                  <a:srgbClr val="FF0000"/>
                </a:solidFill>
              </a:rPr>
              <a:t>both</a:t>
            </a:r>
            <a:r>
              <a:rPr lang="en-US" b="1" dirty="0"/>
              <a:t> the </a:t>
            </a:r>
            <a:r>
              <a:rPr lang="en-US" b="1" dirty="0">
                <a:solidFill>
                  <a:srgbClr val="FF0000"/>
                </a:solidFill>
              </a:rPr>
              <a:t>p(y)</a:t>
            </a:r>
            <a:r>
              <a:rPr lang="en-US" b="1" dirty="0"/>
              <a:t> (proportion of calving females entering a three-year cycle) and the </a:t>
            </a:r>
            <a:r>
              <a:rPr lang="en-US" b="1" dirty="0">
                <a:solidFill>
                  <a:srgbClr val="FF0000"/>
                </a:solidFill>
              </a:rPr>
              <a:t>X(y)</a:t>
            </a:r>
            <a:r>
              <a:rPr lang="en-US" b="1" i="1" dirty="0"/>
              <a:t> </a:t>
            </a:r>
            <a:r>
              <a:rPr lang="en-US" b="1" dirty="0"/>
              <a:t>(essentially first-year survival) parameters to be estimated together. </a:t>
            </a:r>
          </a:p>
          <a:p>
            <a:r>
              <a:rPr lang="en-US" b="1" dirty="0"/>
              <a:t>Fixing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dirty="0"/>
              <a:t> and estimating </a:t>
            </a:r>
            <a:r>
              <a:rPr lang="en-US" b="1" dirty="0">
                <a:solidFill>
                  <a:srgbClr val="FF0000"/>
                </a:solidFill>
              </a:rPr>
              <a:t>p(y)</a:t>
            </a:r>
            <a:r>
              <a:rPr lang="en-US" b="1" dirty="0"/>
              <a:t> (how the proportion of three-year calving intervals changes over time) appears to provide the </a:t>
            </a:r>
            <a:r>
              <a:rPr lang="en-US" b="1" dirty="0">
                <a:solidFill>
                  <a:srgbClr val="FF0000"/>
                </a:solidFill>
              </a:rPr>
              <a:t>best </a:t>
            </a:r>
            <a:r>
              <a:rPr lang="en-US" b="1" dirty="0"/>
              <a:t>performing approach.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74142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B4088-DC0C-4FE3-AF4A-6768F4AD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+mn-lt"/>
              </a:rPr>
              <a:t>Needs for applications to other populations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AECF57-D2D4-452D-A712-F26AD15B62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en-US" sz="3200" b="1" dirty="0"/>
                  <a:t>A few values (considered to be plausible) for the non-juvenile survival rate </a:t>
                </a:r>
                <a14:m>
                  <m:oMath xmlns:m="http://schemas.openxmlformats.org/officeDocument/2006/math">
                    <m:r>
                      <a:rPr lang="en-US" sz="3200" b="1" i="1"/>
                      <m:t>𝑺</m:t>
                    </m:r>
                  </m:oMath>
                </a14:m>
                <a:r>
                  <a:rPr lang="en-US" sz="3200" b="1" dirty="0"/>
                  <a:t> </a:t>
                </a:r>
                <a:endParaRPr lang="en-ZA" sz="3200" b="1" dirty="0"/>
              </a:p>
              <a:p>
                <a:pPr lvl="0">
                  <a:spcAft>
                    <a:spcPts val="1200"/>
                  </a:spcAft>
                </a:pPr>
                <a:r>
                  <a:rPr lang="en-US" sz="3200" b="1" dirty="0"/>
                  <a:t>A value for the age at first parturition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ZA" sz="3200" b="1" i="1"/>
                        </m:ctrlPr>
                      </m:sSubPr>
                      <m:e>
                        <m:r>
                          <a:rPr lang="en-US" sz="3200" b="1" i="1"/>
                          <m:t>𝒕</m:t>
                        </m:r>
                      </m:e>
                      <m:sub>
                        <m:r>
                          <a:rPr lang="en-US" sz="3200" b="1" i="1"/>
                          <m:t>𝒎</m:t>
                        </m:r>
                      </m:sub>
                    </m:sSub>
                  </m:oMath>
                </a14:m>
                <a:endParaRPr lang="en-ZA" sz="3200" b="1" dirty="0"/>
              </a:p>
              <a:p>
                <a:pPr lvl="0"/>
                <a:r>
                  <a:rPr lang="en-US" sz="3200" b="1" dirty="0"/>
                  <a:t>A time series of comparable annual calf counts </a:t>
                </a:r>
                <a:endParaRPr lang="en-US" sz="3200" b="1" dirty="0">
                  <a:solidFill>
                    <a:srgbClr val="FF0000"/>
                  </a:solidFill>
                </a:endParaRPr>
              </a:p>
              <a:p>
                <a:pPr marL="0" lvl="0" indent="0">
                  <a:spcBef>
                    <a:spcPts val="400"/>
                  </a:spcBef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	Desirably complete, though the approach can accommodate 	missing values for a few of the years</a:t>
                </a:r>
                <a:endParaRPr lang="en-ZA" dirty="0">
                  <a:solidFill>
                    <a:srgbClr val="FF0000"/>
                  </a:solidFill>
                </a:endParaRPr>
              </a:p>
              <a:p>
                <a:endParaRPr lang="en-ZA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AECF57-D2D4-452D-A712-F26AD15B62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94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221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348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Proposal for a common simple and widely applicable model for right whale population assessments . . Doug Butterworth and Andrea Ross-Gillespie</vt:lpstr>
      <vt:lpstr>Basic assumptions</vt:lpstr>
      <vt:lpstr>Outputs</vt:lpstr>
      <vt:lpstr>Application to South African Right Whales</vt:lpstr>
      <vt:lpstr>Needs for applications to other populations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INDIVIDUAL vs ANNUAL AGGREGATE DATA IN MODELLING MARINE RESOURCE DYNAMICS . Doug Butterworth</dc:title>
  <dc:creator>Doug Butterworth</dc:creator>
  <cp:lastModifiedBy>Doug Butterworth</cp:lastModifiedBy>
  <cp:revision>32</cp:revision>
  <dcterms:created xsi:type="dcterms:W3CDTF">2019-12-02T07:30:44Z</dcterms:created>
  <dcterms:modified xsi:type="dcterms:W3CDTF">2019-12-07T16:18:17Z</dcterms:modified>
</cp:coreProperties>
</file>