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6" r:id="rId4"/>
    <p:sldId id="265" r:id="rId5"/>
    <p:sldId id="278" r:id="rId6"/>
    <p:sldId id="279" r:id="rId7"/>
    <p:sldId id="280" r:id="rId8"/>
    <p:sldId id="267" r:id="rId9"/>
    <p:sldId id="271" r:id="rId10"/>
    <p:sldId id="268" r:id="rId11"/>
    <p:sldId id="275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8B795-6C2B-4208-AD82-29880AA1150C}" type="datetimeFigureOut">
              <a:rPr lang="en-ZA" smtClean="0"/>
              <a:t>2017/05/28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4A0D6-9F62-40A0-9543-9BB1BC4D853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7965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1BC5-E933-4ADA-B4F3-9E044EF57C40}" type="datetimeFigureOut">
              <a:rPr lang="en-US" smtClean="0"/>
              <a:pPr/>
              <a:t>5/28/2017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A27F-551D-468C-BDD5-FF87676B14A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1BC5-E933-4ADA-B4F3-9E044EF57C40}" type="datetimeFigureOut">
              <a:rPr lang="en-US" smtClean="0"/>
              <a:pPr/>
              <a:t>5/28/2017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A27F-551D-468C-BDD5-FF87676B14A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1BC5-E933-4ADA-B4F3-9E044EF57C40}" type="datetimeFigureOut">
              <a:rPr lang="en-US" smtClean="0"/>
              <a:pPr/>
              <a:t>5/28/2017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A27F-551D-468C-BDD5-FF87676B14A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1BC5-E933-4ADA-B4F3-9E044EF57C40}" type="datetimeFigureOut">
              <a:rPr lang="en-US" smtClean="0"/>
              <a:pPr/>
              <a:t>5/28/2017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A27F-551D-468C-BDD5-FF87676B14A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1BC5-E933-4ADA-B4F3-9E044EF57C40}" type="datetimeFigureOut">
              <a:rPr lang="en-US" smtClean="0"/>
              <a:pPr/>
              <a:t>5/28/2017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A27F-551D-468C-BDD5-FF87676B14A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1BC5-E933-4ADA-B4F3-9E044EF57C40}" type="datetimeFigureOut">
              <a:rPr lang="en-US" smtClean="0"/>
              <a:pPr/>
              <a:t>5/28/2017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A27F-551D-468C-BDD5-FF87676B14A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1BC5-E933-4ADA-B4F3-9E044EF57C40}" type="datetimeFigureOut">
              <a:rPr lang="en-US" smtClean="0"/>
              <a:pPr/>
              <a:t>5/28/2017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A27F-551D-468C-BDD5-FF87676B14A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1BC5-E933-4ADA-B4F3-9E044EF57C40}" type="datetimeFigureOut">
              <a:rPr lang="en-US" smtClean="0"/>
              <a:pPr/>
              <a:t>5/28/2017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A27F-551D-468C-BDD5-FF87676B14A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1BC5-E933-4ADA-B4F3-9E044EF57C40}" type="datetimeFigureOut">
              <a:rPr lang="en-US" smtClean="0"/>
              <a:pPr/>
              <a:t>5/28/2017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A27F-551D-468C-BDD5-FF87676B14A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1BC5-E933-4ADA-B4F3-9E044EF57C40}" type="datetimeFigureOut">
              <a:rPr lang="en-US" smtClean="0"/>
              <a:pPr/>
              <a:t>5/28/2017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A27F-551D-468C-BDD5-FF87676B14A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1BC5-E933-4ADA-B4F3-9E044EF57C40}" type="datetimeFigureOut">
              <a:rPr lang="en-US" smtClean="0"/>
              <a:pPr/>
              <a:t>5/28/2017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A27F-551D-468C-BDD5-FF87676B14A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A1BC5-E933-4ADA-B4F3-9E044EF57C40}" type="datetimeFigureOut">
              <a:rPr lang="en-US" smtClean="0"/>
              <a:pPr/>
              <a:t>5/28/2017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7A27F-551D-468C-BDD5-FF87676B14A5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060848"/>
            <a:ext cx="8568952" cy="1152127"/>
          </a:xfrm>
        </p:spPr>
        <p:txBody>
          <a:bodyPr>
            <a:noAutofit/>
          </a:bodyPr>
          <a:lstStyle/>
          <a:p>
            <a:r>
              <a:rPr lang="en-ZA" sz="6000" b="1" dirty="0"/>
              <a:t>The SCAA Assessment of SA hake</a:t>
            </a:r>
            <a:br>
              <a:rPr lang="en-ZA" sz="6000" b="1" dirty="0"/>
            </a:br>
            <a:r>
              <a:rPr lang="en-ZA" sz="6000" b="1" dirty="0"/>
              <a:t/>
            </a:r>
            <a:br>
              <a:rPr lang="en-ZA" sz="6000" b="1" dirty="0"/>
            </a:br>
            <a:r>
              <a:rPr lang="en-ZA" sz="3600" b="1" dirty="0"/>
              <a:t>Rebecca Rademeyer and Doug Butterworth</a:t>
            </a:r>
            <a:br>
              <a:rPr lang="en-ZA" sz="3600" b="1" dirty="0"/>
            </a:br>
            <a:r>
              <a:rPr lang="en-ZA" sz="1400" b="1" dirty="0">
                <a:solidFill>
                  <a:schemeClr val="bg1"/>
                </a:solidFill>
              </a:rPr>
              <a:t>.</a:t>
            </a:r>
            <a:r>
              <a:rPr lang="en-ZA" sz="6000" b="1" dirty="0"/>
              <a:t/>
            </a:r>
            <a:br>
              <a:rPr lang="en-ZA" sz="6000" b="1" dirty="0"/>
            </a:br>
            <a:r>
              <a:rPr lang="en-ZA" sz="2800" b="1" dirty="0"/>
              <a:t>MARAM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9512" y="1556793"/>
            <a:ext cx="8640960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3000" i="1" dirty="0">
                <a:solidFill>
                  <a:schemeClr val="bg1">
                    <a:lumMod val="50000"/>
                  </a:schemeClr>
                </a:solidFill>
              </a:rPr>
              <a:t>M. paradoxus                           M. capensis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276872"/>
            <a:ext cx="8830945" cy="28803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51520" y="188640"/>
            <a:ext cx="8640960" cy="749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4000" dirty="0"/>
              <a:t>Recruitment trajectories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568" y="5661248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/>
              <a:t>Note relatively poor recruitment over years around 2010</a:t>
            </a:r>
          </a:p>
        </p:txBody>
      </p:sp>
    </p:spTree>
    <p:extLst>
      <p:ext uri="{BB962C8B-B14F-4D97-AF65-F5344CB8AC3E}">
        <p14:creationId xmlns:p14="http://schemas.microsoft.com/office/powerpoint/2010/main" val="2102870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51520" y="188640"/>
            <a:ext cx="864096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4000" dirty="0"/>
              <a:t>Projections under </a:t>
            </a:r>
            <a:r>
              <a:rPr lang="en-ZA" sz="4000" dirty="0" smtClean="0"/>
              <a:t>OMP-2014</a:t>
            </a:r>
          </a:p>
          <a:p>
            <a:r>
              <a:rPr lang="en-ZA" sz="2300" dirty="0" smtClean="0">
                <a:solidFill>
                  <a:schemeClr val="bg1"/>
                </a:solidFill>
              </a:rPr>
              <a:t>.</a:t>
            </a:r>
            <a:endParaRPr lang="en-ZA" sz="2300" dirty="0">
              <a:solidFill>
                <a:schemeClr val="bg1"/>
              </a:solidFill>
            </a:endParaRPr>
          </a:p>
          <a:p>
            <a:r>
              <a:rPr lang="en-ZA" sz="4000" dirty="0" smtClean="0"/>
              <a:t>(Reference Case)</a:t>
            </a:r>
            <a:endParaRPr lang="en-ZA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288" y="1772816"/>
            <a:ext cx="8255423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710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516" y="15207"/>
            <a:ext cx="8640960" cy="1152127"/>
          </a:xfrm>
        </p:spPr>
        <p:txBody>
          <a:bodyPr>
            <a:normAutofit/>
          </a:bodyPr>
          <a:lstStyle/>
          <a:p>
            <a:r>
              <a:rPr lang="en-ZA" sz="3800" dirty="0"/>
              <a:t>SCCA assessment – What next?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177678"/>
            <a:ext cx="7704856" cy="4051522"/>
          </a:xfrm>
        </p:spPr>
        <p:txBody>
          <a:bodyPr>
            <a:normAutofit/>
          </a:bodyPr>
          <a:lstStyle/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schemeClr val="bg1">
                    <a:lumMod val="50000"/>
                  </a:schemeClr>
                </a:solidFill>
              </a:rPr>
              <a:t>Refine assessment to provide Operating Models for 2018 SA hake OMP </a:t>
            </a:r>
            <a:r>
              <a:rPr lang="en-ZA" sz="2800" dirty="0" smtClean="0">
                <a:solidFill>
                  <a:schemeClr val="bg1">
                    <a:lumMod val="50000"/>
                  </a:schemeClr>
                </a:solidFill>
              </a:rPr>
              <a:t>revision process</a:t>
            </a:r>
            <a:endParaRPr lang="en-ZA" sz="2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schemeClr val="bg1">
                    <a:lumMod val="50000"/>
                  </a:schemeClr>
                </a:solidFill>
              </a:rPr>
              <a:t>Use M(year, age) matrix from hake predation model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7159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516" y="15207"/>
            <a:ext cx="8640960" cy="1152127"/>
          </a:xfrm>
        </p:spPr>
        <p:txBody>
          <a:bodyPr>
            <a:normAutofit/>
          </a:bodyPr>
          <a:lstStyle/>
          <a:p>
            <a:r>
              <a:rPr lang="en-ZA" sz="3800" dirty="0"/>
              <a:t>The fishery in 2006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509120"/>
            <a:ext cx="8424936" cy="2348880"/>
          </a:xfrm>
        </p:spPr>
        <p:txBody>
          <a:bodyPr>
            <a:normAutofit/>
          </a:bodyPr>
          <a:lstStyle/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chemeClr val="bg1">
                    <a:lumMod val="50000"/>
                  </a:schemeClr>
                </a:solidFill>
              </a:rPr>
              <a:t>Low catch rates had the fishery hardly returning any profit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chemeClr val="bg1">
                    <a:lumMod val="50000"/>
                  </a:schemeClr>
                </a:solidFill>
              </a:rPr>
              <a:t>Species disaggregated assessments pointed to a highly depleted </a:t>
            </a:r>
            <a:r>
              <a:rPr lang="en-ZA" sz="2400" i="1" dirty="0">
                <a:solidFill>
                  <a:schemeClr val="bg1">
                    <a:lumMod val="50000"/>
                  </a:schemeClr>
                </a:solidFill>
              </a:rPr>
              <a:t>M. </a:t>
            </a:r>
            <a:r>
              <a:rPr lang="en-ZA" sz="2400" i="1" dirty="0" err="1">
                <a:solidFill>
                  <a:schemeClr val="bg1">
                    <a:lumMod val="50000"/>
                  </a:schemeClr>
                </a:solidFill>
              </a:rPr>
              <a:t>paradoxus</a:t>
            </a:r>
            <a:r>
              <a:rPr lang="en-ZA" sz="2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ZA" sz="2400" dirty="0">
                <a:solidFill>
                  <a:schemeClr val="bg1">
                    <a:lumMod val="50000"/>
                  </a:schemeClr>
                </a:solidFill>
              </a:rPr>
              <a:t>resource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chemeClr val="bg1">
                    <a:lumMod val="50000"/>
                  </a:schemeClr>
                </a:solidFill>
              </a:rPr>
              <a:t>MSC certification required that resource returned to </a:t>
            </a:r>
            <a:r>
              <a:rPr lang="en-ZA" sz="2400" dirty="0" err="1">
                <a:solidFill>
                  <a:schemeClr val="bg1">
                    <a:lumMod val="50000"/>
                  </a:schemeClr>
                </a:solidFill>
              </a:rPr>
              <a:t>Bmsy</a:t>
            </a:r>
            <a:r>
              <a:rPr lang="en-ZA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908720"/>
            <a:ext cx="7841840" cy="34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592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516" y="15207"/>
            <a:ext cx="8640960" cy="1152127"/>
          </a:xfrm>
        </p:spPr>
        <p:txBody>
          <a:bodyPr>
            <a:normAutofit/>
          </a:bodyPr>
          <a:lstStyle/>
          <a:p>
            <a:r>
              <a:rPr lang="en-ZA" sz="3800" dirty="0"/>
              <a:t>Key </a:t>
            </a:r>
            <a:r>
              <a:rPr lang="en-ZA" sz="3800" dirty="0" smtClean="0"/>
              <a:t>SCAA </a:t>
            </a:r>
            <a:r>
              <a:rPr lang="en-ZA" sz="3800" dirty="0"/>
              <a:t>assessment model features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177678"/>
            <a:ext cx="7704856" cy="4051522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schemeClr val="bg1">
                    <a:lumMod val="50000"/>
                  </a:schemeClr>
                </a:solidFill>
              </a:rPr>
              <a:t>Two species, treated as separate populations, but assessed within the same framework to take account of </a:t>
            </a:r>
            <a:r>
              <a:rPr lang="en-ZA" sz="2800" dirty="0" smtClean="0">
                <a:solidFill>
                  <a:schemeClr val="bg1">
                    <a:lumMod val="50000"/>
                  </a:schemeClr>
                </a:solidFill>
              </a:rPr>
              <a:t>commercial size data </a:t>
            </a:r>
            <a:r>
              <a:rPr lang="en-ZA" sz="2800" dirty="0">
                <a:solidFill>
                  <a:schemeClr val="bg1">
                    <a:lumMod val="50000"/>
                  </a:schemeClr>
                </a:solidFill>
              </a:rPr>
              <a:t>that cannot be disaggregated by species</a:t>
            </a:r>
            <a:r>
              <a:rPr lang="en-ZA" sz="2800" dirty="0" smtClean="0">
                <a:solidFill>
                  <a:schemeClr val="bg1">
                    <a:lumMod val="50000"/>
                  </a:schemeClr>
                </a:solidFill>
              </a:rPr>
              <a:t>. Furthermore assumptions required for prior to 1978 for which no species disaggregated data, including total catch data, </a:t>
            </a:r>
            <a:r>
              <a:rPr lang="en-ZA" sz="2800" dirty="0" smtClean="0">
                <a:solidFill>
                  <a:schemeClr val="bg1">
                    <a:lumMod val="50000"/>
                  </a:schemeClr>
                </a:solidFill>
              </a:rPr>
              <a:t>are available</a:t>
            </a:r>
            <a:r>
              <a:rPr lang="en-ZA" sz="2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ZA" sz="2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schemeClr val="bg1">
                    <a:lumMod val="50000"/>
                  </a:schemeClr>
                </a:solidFill>
              </a:rPr>
              <a:t>Sex-disaggregated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schemeClr val="bg1">
                    <a:lumMod val="50000"/>
                  </a:schemeClr>
                </a:solidFill>
              </a:rPr>
              <a:t>Estimate growth curves internally, fitting to age-length information under the assumption of time-invariant length-at-age </a:t>
            </a:r>
            <a:r>
              <a:rPr lang="en-ZA" sz="2800" dirty="0" smtClean="0">
                <a:solidFill>
                  <a:schemeClr val="bg1">
                    <a:lumMod val="50000"/>
                  </a:schemeClr>
                </a:solidFill>
              </a:rPr>
              <a:t>distributions</a:t>
            </a:r>
            <a:endParaRPr lang="en-ZA" sz="2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schemeClr val="bg1">
                    <a:lumMod val="50000"/>
                  </a:schemeClr>
                </a:solidFill>
              </a:rPr>
              <a:t>Different selectivities on the WC and SC to reflect different age/ length </a:t>
            </a:r>
            <a:r>
              <a:rPr lang="en-ZA" sz="2800" dirty="0" smtClean="0">
                <a:solidFill>
                  <a:schemeClr val="bg1">
                    <a:lumMod val="50000"/>
                  </a:schemeClr>
                </a:solidFill>
              </a:rPr>
              <a:t>structures</a:t>
            </a:r>
            <a:endParaRPr lang="en-ZA" sz="28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3918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516" y="15207"/>
            <a:ext cx="8640960" cy="749497"/>
          </a:xfrm>
        </p:spPr>
        <p:txBody>
          <a:bodyPr>
            <a:normAutofit/>
          </a:bodyPr>
          <a:lstStyle/>
          <a:p>
            <a:r>
              <a:rPr lang="en-ZA" sz="3800" dirty="0"/>
              <a:t>Data fitted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516" y="1177678"/>
            <a:ext cx="8928484" cy="541967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chemeClr val="tx1"/>
                </a:solidFill>
              </a:rPr>
              <a:t>Total catch for each fleet </a:t>
            </a:r>
            <a:r>
              <a:rPr lang="en-ZA" sz="2100" dirty="0">
                <a:solidFill>
                  <a:schemeClr val="bg1">
                    <a:lumMod val="50000"/>
                  </a:schemeClr>
                </a:solidFill>
              </a:rPr>
              <a:t>(species disaggregated </a:t>
            </a:r>
            <a:r>
              <a:rPr lang="en-ZA" sz="2100" dirty="0" smtClean="0">
                <a:solidFill>
                  <a:schemeClr val="bg1">
                    <a:lumMod val="50000"/>
                  </a:schemeClr>
                </a:solidFill>
              </a:rPr>
              <a:t>externally – pre-1978 assumption; post-1978 analysis)</a:t>
            </a:r>
            <a:endParaRPr lang="en-ZA" sz="21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chemeClr val="tx1"/>
                </a:solidFill>
              </a:rPr>
              <a:t>CPUE</a:t>
            </a:r>
            <a:r>
              <a:rPr lang="en-ZA" sz="2400" dirty="0">
                <a:solidFill>
                  <a:schemeClr val="bg1">
                    <a:lumMod val="50000"/>
                  </a:schemeClr>
                </a:solidFill>
              </a:rPr>
              <a:t>: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ZA" sz="2000" dirty="0">
                <a:solidFill>
                  <a:schemeClr val="bg1">
                    <a:lumMod val="50000"/>
                  </a:schemeClr>
                </a:solidFill>
              </a:rPr>
              <a:t>ICSEAF CPUE series (pre-1978, species-aggregated)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ZA" sz="2000" dirty="0">
                <a:solidFill>
                  <a:schemeClr val="bg1">
                    <a:lumMod val="50000"/>
                  </a:schemeClr>
                </a:solidFill>
              </a:rPr>
              <a:t>GLM-standardised CPUE (1978-present, disaggregated by species and coast)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chemeClr val="tx1"/>
                </a:solidFill>
              </a:rPr>
              <a:t>Commercial catch-at-length by fleet </a:t>
            </a:r>
            <a:r>
              <a:rPr lang="en-ZA" sz="2000" dirty="0">
                <a:solidFill>
                  <a:schemeClr val="bg1">
                    <a:lumMod val="50000"/>
                  </a:schemeClr>
                </a:solidFill>
              </a:rPr>
              <a:t>(species and sex </a:t>
            </a:r>
            <a:r>
              <a:rPr lang="en-ZA" sz="2000" dirty="0" smtClean="0">
                <a:solidFill>
                  <a:schemeClr val="bg1">
                    <a:lumMod val="50000"/>
                  </a:schemeClr>
                </a:solidFill>
              </a:rPr>
              <a:t>disaggregated information </a:t>
            </a:r>
            <a:r>
              <a:rPr lang="en-ZA" sz="2000" dirty="0">
                <a:solidFill>
                  <a:schemeClr val="bg1">
                    <a:lumMod val="50000"/>
                  </a:schemeClr>
                </a:solidFill>
              </a:rPr>
              <a:t>for the longline fleet only)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chemeClr val="tx1"/>
                </a:solidFill>
              </a:rPr>
              <a:t>Survey indices </a:t>
            </a:r>
            <a:r>
              <a:rPr lang="en-ZA" sz="2000" dirty="0">
                <a:solidFill>
                  <a:schemeClr val="bg1">
                    <a:lumMod val="50000"/>
                  </a:schemeClr>
                </a:solidFill>
              </a:rPr>
              <a:t>(4 series: WC summer, WC winter, SC spring, SC autumn; species disaggregated; since 2003 alternation of gear on the research vessel requires the use of </a:t>
            </a:r>
            <a:r>
              <a:rPr lang="en-ZA" sz="2000" dirty="0" smtClean="0">
                <a:solidFill>
                  <a:schemeClr val="bg1">
                    <a:lumMod val="50000"/>
                  </a:schemeClr>
                </a:solidFill>
              </a:rPr>
              <a:t>calibration factors)</a:t>
            </a:r>
            <a:endParaRPr lang="en-ZA" sz="20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chemeClr val="tx1"/>
                </a:solidFill>
              </a:rPr>
              <a:t>Survey catch-at-length </a:t>
            </a:r>
            <a:r>
              <a:rPr lang="en-ZA" sz="2000" dirty="0">
                <a:solidFill>
                  <a:schemeClr val="bg1">
                    <a:lumMod val="50000"/>
                  </a:schemeClr>
                </a:solidFill>
              </a:rPr>
              <a:t>(4 series as above; species disaggregated; sex-disaggregated </a:t>
            </a:r>
            <a:r>
              <a:rPr lang="en-ZA" sz="2000" dirty="0" smtClean="0">
                <a:solidFill>
                  <a:schemeClr val="bg1">
                    <a:lumMod val="50000"/>
                  </a:schemeClr>
                </a:solidFill>
              </a:rPr>
              <a:t>for </a:t>
            </a:r>
            <a:r>
              <a:rPr lang="en-ZA" sz="2000" dirty="0">
                <a:solidFill>
                  <a:schemeClr val="bg1">
                    <a:lumMod val="50000"/>
                  </a:schemeClr>
                </a:solidFill>
              </a:rPr>
              <a:t>some years)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chemeClr val="tx1"/>
                </a:solidFill>
              </a:rPr>
              <a:t>Age-length keys </a:t>
            </a:r>
            <a:r>
              <a:rPr lang="en-ZA" sz="2000" dirty="0">
                <a:solidFill>
                  <a:schemeClr val="bg1">
                    <a:lumMod val="50000"/>
                  </a:schemeClr>
                </a:solidFill>
              </a:rPr>
              <a:t>(species- and </a:t>
            </a:r>
            <a:r>
              <a:rPr lang="en-ZA" sz="2000" dirty="0" smtClean="0">
                <a:solidFill>
                  <a:schemeClr val="bg1">
                    <a:lumMod val="50000"/>
                  </a:schemeClr>
                </a:solidFill>
              </a:rPr>
              <a:t>sex-disaggregated for some years only)</a:t>
            </a:r>
            <a:endParaRPr lang="en-Z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0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700808"/>
            <a:ext cx="6192688" cy="512611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23528" y="1026372"/>
            <a:ext cx="8640960" cy="749497"/>
          </a:xfrm>
        </p:spPr>
        <p:txBody>
          <a:bodyPr>
            <a:normAutofit/>
          </a:bodyPr>
          <a:lstStyle/>
          <a:p>
            <a:pPr algn="l"/>
            <a:r>
              <a:rPr lang="en-ZA" sz="3800" i="1" dirty="0"/>
              <a:t>                </a:t>
            </a:r>
            <a:r>
              <a:rPr lang="en-ZA" sz="3000" i="1" dirty="0">
                <a:solidFill>
                  <a:schemeClr val="bg1">
                    <a:lumMod val="50000"/>
                  </a:schemeClr>
                </a:solidFill>
              </a:rPr>
              <a:t>M. paradoxus           M. capensis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51520" y="188640"/>
            <a:ext cx="8640960" cy="749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4000" dirty="0"/>
              <a:t>Commercial selectivity-at-length</a:t>
            </a:r>
          </a:p>
        </p:txBody>
      </p:sp>
    </p:spTree>
    <p:extLst>
      <p:ext uri="{BB962C8B-B14F-4D97-AF65-F5344CB8AC3E}">
        <p14:creationId xmlns:p14="http://schemas.microsoft.com/office/powerpoint/2010/main" val="3894531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51520" y="188640"/>
            <a:ext cx="8640960" cy="749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4000" dirty="0"/>
              <a:t>Fit to CPUE data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79" y="1628800"/>
            <a:ext cx="9054371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405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51520" y="188640"/>
            <a:ext cx="8640960" cy="749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4000" dirty="0"/>
              <a:t>Fit to survey data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4402"/>
            <a:ext cx="9144000" cy="312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59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749497"/>
          </a:xfrm>
        </p:spPr>
        <p:txBody>
          <a:bodyPr>
            <a:normAutofit/>
          </a:bodyPr>
          <a:lstStyle/>
          <a:p>
            <a:r>
              <a:rPr lang="en-ZA" sz="4000" dirty="0"/>
              <a:t>Spawning biomass trajectory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98058"/>
            <a:ext cx="9144000" cy="3607206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45232" y="1239343"/>
            <a:ext cx="8640960" cy="749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3000" i="1" dirty="0">
                <a:solidFill>
                  <a:schemeClr val="bg1">
                    <a:lumMod val="50000"/>
                  </a:schemeClr>
                </a:solidFill>
              </a:rPr>
              <a:t>M. paradoxus</a:t>
            </a:r>
          </a:p>
        </p:txBody>
      </p:sp>
    </p:spTree>
    <p:extLst>
      <p:ext uri="{BB962C8B-B14F-4D97-AF65-F5344CB8AC3E}">
        <p14:creationId xmlns:p14="http://schemas.microsoft.com/office/powerpoint/2010/main" val="2194901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749497"/>
          </a:xfrm>
        </p:spPr>
        <p:txBody>
          <a:bodyPr>
            <a:normAutofit/>
          </a:bodyPr>
          <a:lstStyle/>
          <a:p>
            <a:r>
              <a:rPr lang="en-ZA" sz="4000" dirty="0"/>
              <a:t>Spawning biomass trajectory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5232" y="1239343"/>
            <a:ext cx="8640960" cy="749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3000" i="1" dirty="0">
                <a:solidFill>
                  <a:schemeClr val="bg1">
                    <a:lumMod val="50000"/>
                  </a:schemeClr>
                </a:solidFill>
              </a:rPr>
              <a:t>M. capensis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98058"/>
            <a:ext cx="9144000" cy="360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853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327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SCAA Assessment of SA hake  Rebecca Rademeyer and Doug Butterworth . MARAM</vt:lpstr>
      <vt:lpstr>The fishery in 2006</vt:lpstr>
      <vt:lpstr>Key SCAA assessment model features</vt:lpstr>
      <vt:lpstr>Data fitted</vt:lpstr>
      <vt:lpstr>                M. paradoxus           M. capensis</vt:lpstr>
      <vt:lpstr>PowerPoint Presentation</vt:lpstr>
      <vt:lpstr>PowerPoint Presentation</vt:lpstr>
      <vt:lpstr>Spawning biomass trajectory</vt:lpstr>
      <vt:lpstr>Spawning biomass trajectory</vt:lpstr>
      <vt:lpstr>PowerPoint Presentation</vt:lpstr>
      <vt:lpstr>PowerPoint Presentation</vt:lpstr>
      <vt:lpstr>SCCA assessment – What next?</vt:lpstr>
    </vt:vector>
  </TitlesOfParts>
  <Company>University of Cape Town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Andrea Ross-Gillespie</dc:creator>
  <cp:lastModifiedBy>Doug Butterworth</cp:lastModifiedBy>
  <cp:revision>69</cp:revision>
  <dcterms:created xsi:type="dcterms:W3CDTF">2017-03-27T07:23:28Z</dcterms:created>
  <dcterms:modified xsi:type="dcterms:W3CDTF">2017-05-28T17:24:11Z</dcterms:modified>
</cp:coreProperties>
</file>