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jpg"/>
  <Override PartName="/ppt/notesSlides/notesSlide2.xml" ContentType="application/vnd.openxmlformats-officedocument.presentationml.notesSlide+xml"/>
  <Override PartName="/ppt/media/image8.jpg" ContentType="image/jpg"/>
  <Override PartName="/ppt/notesSlides/notesSlide3.xml" ContentType="application/vnd.openxmlformats-officedocument.presentationml.notesSlide+xml"/>
  <Override PartName="/ppt/media/image9.jpg" ContentType="image/jpg"/>
  <Override PartName="/ppt/notesSlides/notesSlide4.xml" ContentType="application/vnd.openxmlformats-officedocument.presentationml.notesSlide+xml"/>
  <Override PartName="/ppt/media/image10.jpg" ContentType="image/jpg"/>
  <Override PartName="/ppt/notesSlides/notesSlide5.xml" ContentType="application/vnd.openxmlformats-officedocument.presentationml.notesSlide+xml"/>
  <Override PartName="/ppt/media/image11.jpg" ContentType="image/jpg"/>
  <Override PartName="/ppt/notesSlides/notesSlide6.xml" ContentType="application/vnd.openxmlformats-officedocument.presentationml.notesSlide+xml"/>
  <Override PartName="/ppt/media/image12.jpg" ContentType="image/jpg"/>
  <Override PartName="/ppt/notesSlides/notesSlide7.xml" ContentType="application/vnd.openxmlformats-officedocument.presentationml.notesSlide+xml"/>
  <Override PartName="/ppt/media/image13.jpg" ContentType="image/jpg"/>
  <Override PartName="/ppt/notesSlides/notesSlide8.xml" ContentType="application/vnd.openxmlformats-officedocument.presentationml.notesSlide+xml"/>
  <Override PartName="/ppt/media/image14.jpg" ContentType="image/jpg"/>
  <Override PartName="/ppt/notesSlides/notesSlide9.xml" ContentType="application/vnd.openxmlformats-officedocument.presentationml.notesSlide+xml"/>
  <Override PartName="/ppt/media/image15.jpg" ContentType="image/jpg"/>
  <Override PartName="/ppt/notesSlides/notesSlide10.xml" ContentType="application/vnd.openxmlformats-officedocument.presentationml.notesSlide+xml"/>
  <Override PartName="/ppt/media/image1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4"/>
  </p:notesMasterIdLst>
  <p:sldIdLst>
    <p:sldId id="302" r:id="rId2"/>
    <p:sldId id="300" r:id="rId3"/>
    <p:sldId id="262" r:id="rId4"/>
    <p:sldId id="276" r:id="rId5"/>
    <p:sldId id="480" r:id="rId6"/>
    <p:sldId id="482" r:id="rId7"/>
    <p:sldId id="483" r:id="rId8"/>
    <p:sldId id="493" r:id="rId9"/>
    <p:sldId id="257" r:id="rId10"/>
    <p:sldId id="258" r:id="rId11"/>
    <p:sldId id="259" r:id="rId12"/>
    <p:sldId id="260" r:id="rId13"/>
    <p:sldId id="261" r:id="rId14"/>
    <p:sldId id="494" r:id="rId15"/>
    <p:sldId id="263" r:id="rId16"/>
    <p:sldId id="495" r:id="rId17"/>
    <p:sldId id="265" r:id="rId18"/>
    <p:sldId id="502" r:id="rId19"/>
    <p:sldId id="484" r:id="rId20"/>
    <p:sldId id="505" r:id="rId21"/>
    <p:sldId id="503" r:id="rId22"/>
    <p:sldId id="26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2467-9C1C-4045-B3B3-7E51F7A92AEE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4243C-B4AF-4178-8B16-7F181FAFA44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582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monuments watch 2016
Climate and unmanaged tourism endangering site
houses, mosques and a palace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Journey to site tricky depending on the tide
Some mornings we’d have to walk kms in water to get to the beach, boat couldn’t get there.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photos to give you an impression of Kua
Can see mosques, graves, mangroves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you can see the equipment we used at Kua
I will talk a little more about the drone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simplified version of our pipeline for creating colour 3D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DRONE
Can capture data where scanner can't measure, where people can't walk or where it's dangerous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created an orthophoto of Kua. The area is about 600m long and 500m wide.
3cm per pixel flying at altitude of 100m
750 photos
SHOW PANO TOUR AND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8468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0737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2900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173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051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318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689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206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778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4328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429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3B7FA-90BF-4434-8A29-268468C1FEF5}" type="datetimeFigureOut">
              <a:rPr lang="en-ZA" smtClean="0"/>
              <a:t>02 Nov 2021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D1F1-0469-4460-B6DC-7456C630775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76641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2185585"/>
            <a:ext cx="12192000" cy="5909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EBB8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ZA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Structure of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9FBC6-978C-43C7-B097-A29B3F1E46FD}"/>
              </a:ext>
            </a:extLst>
          </p:cNvPr>
          <p:cNvSpPr txBox="1"/>
          <p:nvPr/>
        </p:nvSpPr>
        <p:spPr>
          <a:xfrm>
            <a:off x="2693621" y="3041730"/>
            <a:ext cx="73907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/>
              <a:t>History of the Zamani Project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Fieldwork and Data Processing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Metadata, file management, data management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Examples of Zamani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Short Video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/>
              <a:t>Q&amp;A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Z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B9EBEF-CDFF-44DC-944E-8944096A69D0}"/>
              </a:ext>
            </a:extLst>
          </p:cNvPr>
          <p:cNvSpPr txBox="1">
            <a:spLocks/>
          </p:cNvSpPr>
          <p:nvPr/>
        </p:nvSpPr>
        <p:spPr>
          <a:xfrm>
            <a:off x="417359" y="322496"/>
            <a:ext cx="11204665" cy="10895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EBB82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ZA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Spatial Heritage Documentation </a:t>
            </a:r>
          </a:p>
          <a:p>
            <a:pPr defTabSz="457200"/>
            <a:r>
              <a:rPr lang="en-ZA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Zamani Project</a:t>
            </a:r>
          </a:p>
        </p:txBody>
      </p:sp>
    </p:spTree>
    <p:extLst>
      <p:ext uri="{BB962C8B-B14F-4D97-AF65-F5344CB8AC3E}">
        <p14:creationId xmlns:p14="http://schemas.microsoft.com/office/powerpoint/2010/main" val="228715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a3XwXrLBgMzh6DaOV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oEbLIGJ09k-Ib5Uo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eabs4PrFCkkAvfKgY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a4kXpXCEiknRBmIt-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jmBkcCScXS0Ny69T8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oeC270-KpSVKP54is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oHLuZPYt-dFzTm2Vi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e-YDTt7lbtTDU2zCQ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873F-2276-4213-BF8D-479DFEB4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Metadata, file management,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586050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14E0-1345-4DA0-8668-2EB01373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343" y="234496"/>
            <a:ext cx="6607629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Zamani Data at UCT</a:t>
            </a:r>
            <a:endParaRPr lang="en-ZA" dirty="0">
              <a:solidFill>
                <a:schemeClr val="accent6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160C40-DFEA-49B5-BB01-F26C22890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1053" y="1560059"/>
            <a:ext cx="4931207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2A05D8-701E-42B3-897F-8801B87FDE2C}"/>
              </a:ext>
            </a:extLst>
          </p:cNvPr>
          <p:cNvSpPr txBox="1"/>
          <p:nvPr/>
        </p:nvSpPr>
        <p:spPr>
          <a:xfrm>
            <a:off x="549740" y="4238731"/>
            <a:ext cx="5769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ZivaHub</a:t>
            </a:r>
            <a:r>
              <a:rPr lang="en-US" sz="2800" dirty="0"/>
              <a:t> – University of Cape 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Contact us directly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Zamani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www.jstor.org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1FD986-80C6-4331-9218-6459AB38E051}"/>
              </a:ext>
            </a:extLst>
          </p:cNvPr>
          <p:cNvSpPr txBox="1"/>
          <p:nvPr/>
        </p:nvSpPr>
        <p:spPr>
          <a:xfrm>
            <a:off x="549741" y="1553362"/>
            <a:ext cx="5137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250 structures documented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Worked in 15 countries  since 2005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100 TB of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Managing &amp; Disseminating so much data is a pain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7616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303" y="1343623"/>
            <a:ext cx="5124968" cy="3843726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EE54A1-144C-4594-A733-97D8E1BD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0" y="319858"/>
            <a:ext cx="2818263" cy="1412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41E67-68BC-4A38-A41F-96BDB13A11FF}"/>
              </a:ext>
            </a:extLst>
          </p:cNvPr>
          <p:cNvSpPr txBox="1"/>
          <p:nvPr/>
        </p:nvSpPr>
        <p:spPr>
          <a:xfrm>
            <a:off x="72432" y="1732127"/>
            <a:ext cx="41729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b="1" dirty="0">
                <a:solidFill>
                  <a:schemeClr val="accent6"/>
                </a:solidFill>
              </a:rPr>
              <a:t>The Zamani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Prof. Heinz Ruther </a:t>
            </a:r>
            <a:r>
              <a:rPr lang="en-ZA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(Principal Investigator)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Ralph Schroeder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Bruce McDonald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Roshan Bhurtha</a:t>
            </a:r>
            <a:endParaRPr lang="en-ZA" dirty="0">
              <a:solidFill>
                <a:schemeClr val="accent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7D76A-815C-4E58-8420-2876EF54FD36}"/>
              </a:ext>
            </a:extLst>
          </p:cNvPr>
          <p:cNvSpPr txBox="1"/>
          <p:nvPr/>
        </p:nvSpPr>
        <p:spPr>
          <a:xfrm>
            <a:off x="72432" y="4710296"/>
            <a:ext cx="3513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Based in the Geomatics Division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University of Cape Town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South Africa</a:t>
            </a:r>
            <a:endParaRPr lang="en-ZA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04E3A-801C-4A2F-9A01-1357CA3CA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827" y="1343622"/>
            <a:ext cx="1523129" cy="1533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F8611-D0A2-480E-8CD4-3BA651F9E7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28"/>
          <a:stretch/>
        </p:blipFill>
        <p:spPr>
          <a:xfrm>
            <a:off x="5005864" y="1343623"/>
            <a:ext cx="1733665" cy="1533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AD859-17CC-4C07-B8F7-F1F12AD18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864" y="2913234"/>
            <a:ext cx="1252942" cy="1646805"/>
          </a:xfrm>
          <a:prstGeom prst="rect">
            <a:avLst/>
          </a:prstGeom>
        </p:spPr>
      </p:pic>
      <p:pic>
        <p:nvPicPr>
          <p:cNvPr id="12" name="Picture 11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2DC81EDF-8F15-4B2B-9529-75D0591A4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52" y="2913234"/>
            <a:ext cx="1235104" cy="164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058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9C6B2-D6D2-4A38-8599-562E4CA95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Breaking Down Barriers</a:t>
            </a:r>
            <a:endParaRPr lang="en-ZA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14EF0-C852-4383-9862-C8A6222E9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9415"/>
          </a:xfrm>
        </p:spPr>
        <p:txBody>
          <a:bodyPr/>
          <a:lstStyle/>
          <a:p>
            <a:r>
              <a:rPr lang="en-US" dirty="0"/>
              <a:t>Ease of sharing data (</a:t>
            </a:r>
            <a:r>
              <a:rPr lang="en-US" dirty="0" err="1"/>
              <a:t>ZivaHub</a:t>
            </a:r>
            <a:r>
              <a:rPr lang="en-US" dirty="0"/>
              <a:t>) in a central hub</a:t>
            </a:r>
          </a:p>
          <a:p>
            <a:pPr lvl="1"/>
            <a:r>
              <a:rPr lang="en-US" dirty="0"/>
              <a:t>No need for asking </a:t>
            </a:r>
            <a:r>
              <a:rPr lang="en-US" dirty="0" err="1"/>
              <a:t>everytime</a:t>
            </a:r>
            <a:r>
              <a:rPr lang="en-US" dirty="0"/>
              <a:t> someone needs data</a:t>
            </a:r>
          </a:p>
          <a:p>
            <a:pPr lvl="1"/>
            <a:r>
              <a:rPr lang="en-US" dirty="0" err="1"/>
              <a:t>Licence</a:t>
            </a:r>
            <a:r>
              <a:rPr lang="en-US" dirty="0"/>
              <a:t> agreements are clearly defined</a:t>
            </a:r>
          </a:p>
          <a:p>
            <a:pPr lvl="1"/>
            <a:r>
              <a:rPr lang="en-US" dirty="0"/>
              <a:t>Easy download</a:t>
            </a:r>
          </a:p>
          <a:p>
            <a:r>
              <a:rPr lang="en-US" dirty="0"/>
              <a:t>Discoverability of old &amp; new data</a:t>
            </a:r>
          </a:p>
          <a:p>
            <a:r>
              <a:rPr lang="en-US" dirty="0"/>
              <a:t>Data storage centralized and backed up properly</a:t>
            </a:r>
          </a:p>
          <a:p>
            <a:r>
              <a:rPr lang="en-US" dirty="0"/>
              <a:t>Metadata &amp; Open standards.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72982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199D6-4985-4F0F-91B6-04344A9A8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693" y="2581609"/>
            <a:ext cx="9018166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Some Projects / Uses of Zamani Data</a:t>
            </a:r>
            <a:endParaRPr lang="en-ZA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72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eymImnbEks_05DO7u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2961" y="667820"/>
            <a:ext cx="6086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600" b="1" dirty="0">
                <a:solidFill>
                  <a:schemeClr val="accent6"/>
                </a:solidFill>
              </a:rPr>
              <a:t>History of the Zamani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5928" y="2044942"/>
            <a:ext cx="111667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>
                <a:latin typeface="Calibri" panose="020F0502020204030204" pitchFamily="34" charset="0"/>
              </a:rPr>
              <a:t>The Zamani Project started in 2004 by </a:t>
            </a:r>
            <a:r>
              <a:rPr lang="en-ZA" sz="3200" dirty="0" err="1">
                <a:latin typeface="Calibri" panose="020F0502020204030204" pitchFamily="34" charset="0"/>
              </a:rPr>
              <a:t>Prof.</a:t>
            </a:r>
            <a:r>
              <a:rPr lang="en-ZA" sz="3200" dirty="0">
                <a:latin typeface="Calibri" panose="020F0502020204030204" pitchFamily="34" charset="0"/>
              </a:rPr>
              <a:t> Heinz Ruther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3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>
                <a:latin typeface="Calibri" panose="020F0502020204030204" pitchFamily="34" charset="0"/>
              </a:rPr>
              <a:t>Grant from the Mellon Foundation until 2012</a:t>
            </a:r>
          </a:p>
          <a:p>
            <a:endParaRPr lang="en-ZA" sz="320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3200" dirty="0">
                <a:latin typeface="Calibri" panose="020F0502020204030204" pitchFamily="34" charset="0"/>
              </a:rPr>
              <a:t>Since 2013, </a:t>
            </a:r>
            <a:r>
              <a:rPr lang="en-ZA" sz="3200" dirty="0">
                <a:latin typeface="Arial" panose="020B0604020202020204" pitchFamily="34" charset="0"/>
                <a:cs typeface="Arial" panose="020B0604020202020204" pitchFamily="34" charset="0"/>
              </a:rPr>
              <a:t>Zamani African Cultural Heritage Sites Trust</a:t>
            </a:r>
            <a:endParaRPr lang="en-ZA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6317016" y="2644411"/>
            <a:ext cx="2003448" cy="3571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pPr algn="ctr" eaLnBrk="0" hangingPunct="0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Image Data</a:t>
            </a:r>
          </a:p>
          <a:p>
            <a:pPr algn="ctr" eaLnBrk="0" hangingPunct="0"/>
            <a:endParaRPr lang="en-US" sz="1100" dirty="0">
              <a:solidFill>
                <a:srgbClr val="0033CC"/>
              </a:solidFill>
            </a:endParaRPr>
          </a:p>
        </p:txBody>
      </p:sp>
      <p:grpSp>
        <p:nvGrpSpPr>
          <p:cNvPr id="2" name="Group 86"/>
          <p:cNvGrpSpPr/>
          <p:nvPr/>
        </p:nvGrpSpPr>
        <p:grpSpPr>
          <a:xfrm>
            <a:off x="8494811" y="2644410"/>
            <a:ext cx="2599438" cy="3194327"/>
            <a:chOff x="6963581" y="2500306"/>
            <a:chExt cx="2003448" cy="3071834"/>
          </a:xfrm>
        </p:grpSpPr>
        <p:sp>
          <p:nvSpPr>
            <p:cNvPr id="51" name="Text Box 5"/>
            <p:cNvSpPr txBox="1">
              <a:spLocks noChangeArrowheads="1"/>
            </p:cNvSpPr>
            <p:nvPr/>
          </p:nvSpPr>
          <p:spPr bwMode="auto">
            <a:xfrm>
              <a:off x="6963581" y="2500306"/>
              <a:ext cx="2003448" cy="357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/>
                <a:t>Contextual Data</a:t>
              </a:r>
              <a:endParaRPr lang="en-US" sz="1100" dirty="0"/>
            </a:p>
            <a:p>
              <a:pPr algn="ctr" eaLnBrk="0" hangingPunct="0"/>
              <a:endParaRPr lang="en-US" sz="1100" dirty="0">
                <a:solidFill>
                  <a:srgbClr val="0033CC"/>
                </a:solidFill>
              </a:endParaRPr>
            </a:p>
          </p:txBody>
        </p:sp>
        <p:sp>
          <p:nvSpPr>
            <p:cNvPr id="55" name="Text Box 9"/>
            <p:cNvSpPr txBox="1">
              <a:spLocks noChangeArrowheads="1"/>
            </p:cNvSpPr>
            <p:nvPr/>
          </p:nvSpPr>
          <p:spPr bwMode="auto">
            <a:xfrm>
              <a:off x="7117119" y="2857496"/>
              <a:ext cx="1776881" cy="27146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Non-Spatial data</a:t>
              </a:r>
            </a:p>
            <a:p>
              <a:pPr algn="ctr" eaLnBrk="0" hangingPunct="0"/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 eaLnBrk="0" hangingPunct="0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Historical background</a:t>
              </a: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Historical background</a:t>
              </a: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Scientific papers</a:t>
              </a:r>
              <a:endParaRPr lang="en-US" sz="12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Site related Documents </a:t>
              </a: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Old maps and diagrams</a:t>
              </a: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Photographs</a:t>
              </a: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Excavation reports </a:t>
              </a: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Conservation reports</a:t>
              </a: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Environmental Information</a:t>
              </a:r>
            </a:p>
            <a:p>
              <a:pPr lvl="0" algn="ctr" defTabSz="914400" eaLnBrk="0" hangingPunct="0"/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Site management</a:t>
              </a:r>
            </a:p>
            <a:p>
              <a:pPr algn="ctr" eaLnBrk="0" hangingPunct="0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Scientific papers</a:t>
              </a:r>
              <a:endPara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algn="ctr" eaLnBrk="0" hangingPunct="0"/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Site related Documents </a:t>
              </a:r>
            </a:p>
          </p:txBody>
        </p:sp>
      </p:grpSp>
      <p:sp>
        <p:nvSpPr>
          <p:cNvPr id="56" name="Text Box 11"/>
          <p:cNvSpPr txBox="1">
            <a:spLocks noChangeArrowheads="1"/>
          </p:cNvSpPr>
          <p:nvPr/>
        </p:nvSpPr>
        <p:spPr bwMode="auto">
          <a:xfrm>
            <a:off x="6566181" y="4830414"/>
            <a:ext cx="1321842" cy="57150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pPr algn="ctr" eaLnBrk="0" hangingPunct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Contextual Photography</a:t>
            </a:r>
          </a:p>
        </p:txBody>
      </p:sp>
      <p:sp>
        <p:nvSpPr>
          <p:cNvPr id="57" name="Text Box 11"/>
          <p:cNvSpPr txBox="1">
            <a:spLocks noChangeArrowheads="1"/>
          </p:cNvSpPr>
          <p:nvPr/>
        </p:nvSpPr>
        <p:spPr bwMode="auto">
          <a:xfrm>
            <a:off x="6477003" y="5544264"/>
            <a:ext cx="1500198" cy="63657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pPr algn="ctr" eaLnBrk="0" hangingPunct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Contextual Videos</a:t>
            </a:r>
          </a:p>
          <a:p>
            <a:pPr algn="ctr" eaLnBrk="0" hangingPunct="0">
              <a:buFont typeface="Wingdings" pitchFamily="2" charset="2"/>
              <a:buChar char="Ø"/>
            </a:pPr>
            <a:endParaRPr lang="en-US" sz="1200" b="1" dirty="0">
              <a:solidFill>
                <a:srgbClr val="0033CC"/>
              </a:solidFill>
            </a:endParaRP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6333068" y="4091694"/>
            <a:ext cx="2031999" cy="57361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pPr algn="ctr" eaLnBrk="0" hangingPunct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Full dome panoramas in </a:t>
            </a:r>
            <a:r>
              <a:rPr lang="en-US" sz="1600" b="1" dirty="0" err="1">
                <a:solidFill>
                  <a:schemeClr val="accent1">
                    <a:lumMod val="75000"/>
                  </a:schemeClr>
                </a:solidFill>
              </a:rPr>
              <a:t>pano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-tours</a:t>
            </a:r>
          </a:p>
        </p:txBody>
      </p:sp>
      <p:grpSp>
        <p:nvGrpSpPr>
          <p:cNvPr id="3" name="Group 83"/>
          <p:cNvGrpSpPr/>
          <p:nvPr/>
        </p:nvGrpSpPr>
        <p:grpSpPr>
          <a:xfrm>
            <a:off x="1905000" y="2667000"/>
            <a:ext cx="2125134" cy="3357586"/>
            <a:chOff x="-812800" y="987859"/>
            <a:chExt cx="2125134" cy="3140234"/>
          </a:xfrm>
        </p:grpSpPr>
        <p:sp>
          <p:nvSpPr>
            <p:cNvPr id="50" name="Text Box 5"/>
            <p:cNvSpPr txBox="1">
              <a:spLocks noChangeArrowheads="1"/>
            </p:cNvSpPr>
            <p:nvPr/>
          </p:nvSpPr>
          <p:spPr bwMode="auto">
            <a:xfrm>
              <a:off x="-793240" y="987859"/>
              <a:ext cx="2003448" cy="35718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</a:rPr>
                <a:t>2D- Data</a:t>
              </a:r>
            </a:p>
            <a:p>
              <a:pPr algn="ctr" eaLnBrk="0" hangingPunct="0"/>
              <a:endParaRPr lang="en-US" sz="1100" dirty="0">
                <a:solidFill>
                  <a:srgbClr val="0033CC"/>
                </a:solidFill>
              </a:endParaRPr>
            </a:p>
          </p:txBody>
        </p:sp>
        <p:sp>
          <p:nvSpPr>
            <p:cNvPr id="70" name="Text Box 11"/>
            <p:cNvSpPr txBox="1">
              <a:spLocks noChangeArrowheads="1"/>
            </p:cNvSpPr>
            <p:nvPr/>
          </p:nvSpPr>
          <p:spPr bwMode="auto">
            <a:xfrm>
              <a:off x="-613053" y="3273874"/>
              <a:ext cx="1643074" cy="8542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Location plans of </a:t>
              </a:r>
              <a:r>
                <a:rPr lang="en-US" sz="1200" b="1" dirty="0">
                  <a:solidFill>
                    <a:schemeClr val="accent6">
                      <a:lumMod val="50000"/>
                    </a:schemeClr>
                  </a:solidFill>
                </a:rPr>
                <a:t>laserscan set ups photography locations</a:t>
              </a:r>
            </a:p>
            <a:p>
              <a:pPr algn="ctr" eaLnBrk="0" hangingPunct="0"/>
              <a:r>
                <a:rPr lang="en-US" sz="1200" b="1" dirty="0">
                  <a:solidFill>
                    <a:schemeClr val="accent6">
                      <a:lumMod val="50000"/>
                    </a:schemeClr>
                  </a:solidFill>
                </a:rPr>
                <a:t>Panorama locations</a:t>
              </a:r>
            </a:p>
            <a:p>
              <a:pPr algn="ctr" eaLnBrk="0" hangingPunct="0"/>
              <a:endParaRPr lang="en-US" sz="1200" b="1" dirty="0">
                <a:solidFill>
                  <a:srgbClr val="0033CC"/>
                </a:solidFill>
              </a:endParaRPr>
            </a:p>
          </p:txBody>
        </p:sp>
        <p:sp>
          <p:nvSpPr>
            <p:cNvPr id="72" name="Text Box 11"/>
            <p:cNvSpPr txBox="1">
              <a:spLocks noChangeArrowheads="1"/>
            </p:cNvSpPr>
            <p:nvPr/>
          </p:nvSpPr>
          <p:spPr bwMode="auto">
            <a:xfrm>
              <a:off x="-720210" y="1503564"/>
              <a:ext cx="1857388" cy="78581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Geographic Information Systems</a:t>
              </a:r>
            </a:p>
          </p:txBody>
        </p:sp>
        <p:sp>
          <p:nvSpPr>
            <p:cNvPr id="73" name="Text Box 11"/>
            <p:cNvSpPr txBox="1">
              <a:spLocks noChangeArrowheads="1"/>
            </p:cNvSpPr>
            <p:nvPr/>
          </p:nvSpPr>
          <p:spPr bwMode="auto">
            <a:xfrm>
              <a:off x="-812800" y="2447897"/>
              <a:ext cx="2125134" cy="7071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Elevations, </a:t>
              </a:r>
            </a:p>
            <a:p>
              <a:pPr algn="ctr" eaLnBrk="0" hangingPunct="0"/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sections </a:t>
              </a:r>
              <a:r>
                <a:rPr lang="en-US" sz="1200" b="1" dirty="0">
                  <a:solidFill>
                    <a:schemeClr val="accent6">
                      <a:lumMod val="50000"/>
                    </a:schemeClr>
                  </a:solidFill>
                </a:rPr>
                <a:t>&amp;</a:t>
              </a:r>
              <a:r>
                <a:rPr lang="en-US" sz="1600" b="1" dirty="0">
                  <a:solidFill>
                    <a:schemeClr val="accent6">
                      <a:lumMod val="50000"/>
                    </a:schemeClr>
                  </a:solidFill>
                </a:rPr>
                <a:t> plans</a:t>
              </a:r>
            </a:p>
            <a:p>
              <a:pPr algn="ctr" eaLnBrk="0" hangingPunct="0"/>
              <a:endParaRPr lang="en-US" sz="1600" b="1" dirty="0">
                <a:solidFill>
                  <a:srgbClr val="0033CC"/>
                </a:solidFill>
              </a:endParaRPr>
            </a:p>
          </p:txBody>
        </p:sp>
      </p:grpSp>
      <p:sp>
        <p:nvSpPr>
          <p:cNvPr id="82" name="Text Box 11"/>
          <p:cNvSpPr txBox="1">
            <a:spLocks noChangeArrowheads="1"/>
          </p:cNvSpPr>
          <p:nvPr/>
        </p:nvSpPr>
        <p:spPr bwMode="auto">
          <a:xfrm>
            <a:off x="6262689" y="3186283"/>
            <a:ext cx="1928826" cy="7000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</p:spPr>
        <p:txBody>
          <a:bodyPr/>
          <a:lstStyle/>
          <a:p>
            <a:pPr algn="ctr" eaLnBrk="0" hangingPunct="0"/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Photography with calibrated cameras</a:t>
            </a:r>
          </a:p>
        </p:txBody>
      </p:sp>
      <p:grpSp>
        <p:nvGrpSpPr>
          <p:cNvPr id="4" name="Group 85"/>
          <p:cNvGrpSpPr/>
          <p:nvPr/>
        </p:nvGrpSpPr>
        <p:grpSpPr>
          <a:xfrm>
            <a:off x="4171851" y="2644412"/>
            <a:ext cx="2003448" cy="3071833"/>
            <a:chOff x="284128" y="2500307"/>
            <a:chExt cx="2003448" cy="3071833"/>
          </a:xfrm>
        </p:grpSpPr>
        <p:sp>
          <p:nvSpPr>
            <p:cNvPr id="49" name="Text Box 5"/>
            <p:cNvSpPr txBox="1">
              <a:spLocks noChangeArrowheads="1"/>
            </p:cNvSpPr>
            <p:nvPr/>
          </p:nvSpPr>
          <p:spPr bwMode="auto">
            <a:xfrm>
              <a:off x="284128" y="2500307"/>
              <a:ext cx="2003448" cy="35718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</a:rPr>
                <a:t>3D - Data</a:t>
              </a:r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 eaLnBrk="0" hangingPunct="0"/>
              <a:endParaRPr lang="en-US" sz="1100" dirty="0">
                <a:solidFill>
                  <a:srgbClr val="0033CC"/>
                </a:solidFill>
              </a:endParaRPr>
            </a:p>
          </p:txBody>
        </p:sp>
        <p:sp>
          <p:nvSpPr>
            <p:cNvPr id="63" name="Text Box 11"/>
            <p:cNvSpPr txBox="1">
              <a:spLocks noChangeArrowheads="1"/>
            </p:cNvSpPr>
            <p:nvPr/>
          </p:nvSpPr>
          <p:spPr bwMode="auto">
            <a:xfrm>
              <a:off x="355305" y="3633265"/>
              <a:ext cx="1928826" cy="5715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</a:rPr>
                <a:t>Multi Resolution </a:t>
              </a:r>
            </a:p>
            <a:p>
              <a:pPr algn="ctr" eaLnBrk="0" hangingPunct="0"/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</a:rPr>
                <a:t>3D-Models</a:t>
              </a:r>
            </a:p>
          </p:txBody>
        </p:sp>
        <p:sp>
          <p:nvSpPr>
            <p:cNvPr id="64" name="Text Box 11"/>
            <p:cNvSpPr txBox="1">
              <a:spLocks noChangeArrowheads="1"/>
            </p:cNvSpPr>
            <p:nvPr/>
          </p:nvSpPr>
          <p:spPr bwMode="auto">
            <a:xfrm>
              <a:off x="357158" y="5214950"/>
              <a:ext cx="1857388" cy="3571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</a:rPr>
                <a:t>3D Terrain models</a:t>
              </a:r>
            </a:p>
          </p:txBody>
        </p:sp>
        <p:sp>
          <p:nvSpPr>
            <p:cNvPr id="65" name="Text Box 11"/>
            <p:cNvSpPr txBox="1">
              <a:spLocks noChangeArrowheads="1"/>
            </p:cNvSpPr>
            <p:nvPr/>
          </p:nvSpPr>
          <p:spPr bwMode="auto">
            <a:xfrm>
              <a:off x="500034" y="3071810"/>
              <a:ext cx="1571636" cy="3571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</a:rPr>
                <a:t>Point clouds</a:t>
              </a:r>
            </a:p>
          </p:txBody>
        </p:sp>
        <p:sp>
          <p:nvSpPr>
            <p:cNvPr id="85" name="Text Box 11"/>
            <p:cNvSpPr txBox="1">
              <a:spLocks noChangeArrowheads="1"/>
            </p:cNvSpPr>
            <p:nvPr/>
          </p:nvSpPr>
          <p:spPr bwMode="auto">
            <a:xfrm>
              <a:off x="348691" y="4507987"/>
              <a:ext cx="1857388" cy="3571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/>
              </a:outerShdw>
            </a:effectLst>
          </p:spPr>
          <p:txBody>
            <a:bodyPr/>
            <a:lstStyle/>
            <a:p>
              <a:pPr algn="ctr" eaLnBrk="0" hangingPunct="0"/>
              <a:r>
                <a:rPr lang="en-US" sz="1600" b="1" dirty="0">
                  <a:solidFill>
                    <a:schemeClr val="accent3">
                      <a:lumMod val="50000"/>
                    </a:schemeClr>
                  </a:solidFill>
                </a:rPr>
                <a:t>3D Visualisations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698093" y="719091"/>
            <a:ext cx="6791418" cy="16004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Maiandra GD" pitchFamily="34" charset="0"/>
              </a:rPr>
              <a:t>African Cultural Heritage Sites and Landscapes Database</a:t>
            </a:r>
          </a:p>
          <a:p>
            <a:pPr algn="ctr"/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Interactive Integrated Spatial Information System</a:t>
            </a:r>
            <a:endParaRPr lang="en-ZA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3EA49-853C-4970-833F-1154228C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Maiandra GD" pitchFamily="34" charset="0"/>
              </a:rPr>
              <a:t>Principal  Objectives</a:t>
            </a:r>
            <a:b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itchFamily="34" charset="0"/>
              </a:rPr>
            </a:b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9B3E1-3289-46B3-86DD-9965AFD7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521"/>
            <a:ext cx="10515600" cy="3630167"/>
          </a:xfrm>
        </p:spPr>
        <p:txBody>
          <a:bodyPr>
            <a:normAutofit/>
          </a:bodyPr>
          <a:lstStyle/>
          <a:p>
            <a:pPr marL="514350" indent="-514350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  <a:latin typeface="Maiandra GD" pitchFamily="34" charset="0"/>
              </a:rPr>
              <a:t>Documentation of sites and structures for future generations</a:t>
            </a:r>
            <a:endParaRPr lang="en-GB" b="1" dirty="0">
              <a:solidFill>
                <a:srgbClr val="FFFF00"/>
              </a:solidFill>
              <a:latin typeface="Maiandra GD" pitchFamily="34" charset="0"/>
            </a:endParaRPr>
          </a:p>
          <a:p>
            <a:pPr marL="514350" indent="-514350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  <a:latin typeface="Maiandra GD" pitchFamily="34" charset="0"/>
              </a:rPr>
              <a:t>Creation of information for students and scholars for research and education</a:t>
            </a:r>
          </a:p>
          <a:p>
            <a:pPr marL="514350" indent="-514350" eaLnBrk="0" hangingPunct="0">
              <a:spcBef>
                <a:spcPct val="5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FFFF00"/>
                </a:solidFill>
                <a:latin typeface="Maiandra GD" pitchFamily="34" charset="0"/>
              </a:rPr>
              <a:t>Providing data for conservation and restoration</a:t>
            </a:r>
          </a:p>
          <a:p>
            <a:pPr marL="514350" indent="-514350" eaLnBrk="0" hangingPunct="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b="1" dirty="0">
                <a:solidFill>
                  <a:srgbClr val="FFFF00"/>
                </a:solidFill>
                <a:latin typeface="Maiandra GD" pitchFamily="34" charset="0"/>
              </a:rPr>
              <a:t>Creation of awareness of Africa’s Heritage in Africa and the rest of the world</a:t>
            </a:r>
            <a:endParaRPr lang="en-US" b="1" dirty="0">
              <a:latin typeface="Maiandra GD" pitchFamily="34" charset="0"/>
            </a:endParaRPr>
          </a:p>
          <a:p>
            <a:pPr marL="0" indent="0">
              <a:buNone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8549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30D1-E69D-4C37-8AC1-45CFDEC0C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  <a:latin typeface="Maiandra GD" pitchFamily="34" charset="0"/>
              </a:rPr>
              <a:t>Documentation Principles</a:t>
            </a:r>
            <a:br>
              <a:rPr lang="en-US" b="1" dirty="0">
                <a:latin typeface="Maiandra GD" pitchFamily="34" charset="0"/>
              </a:rPr>
            </a:b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6DF98-704B-4EDD-86D0-299FA10B4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968"/>
            <a:ext cx="10515600" cy="4351338"/>
          </a:xfrm>
        </p:spPr>
        <p:txBody>
          <a:bodyPr>
            <a:normAutofit/>
          </a:bodyPr>
          <a:lstStyle/>
          <a:p>
            <a:pPr lvl="2" eaLnBrk="0" hangingPunct="0">
              <a:spcBef>
                <a:spcPct val="50000"/>
              </a:spcBef>
              <a:buFont typeface="Book Antiqua" pitchFamily="18" charset="0"/>
              <a:buChar char="―"/>
            </a:pPr>
            <a:r>
              <a:rPr lang="en-US" sz="3200" b="1" dirty="0"/>
              <a:t>  </a:t>
            </a:r>
            <a:r>
              <a:rPr lang="en-US" sz="3200" b="1" dirty="0">
                <a:latin typeface="Maiandra GD" pitchFamily="34" charset="0"/>
              </a:rPr>
              <a:t>objective  (no interpretation)</a:t>
            </a:r>
          </a:p>
          <a:p>
            <a:pPr lvl="2" eaLnBrk="0" hangingPunct="0">
              <a:spcBef>
                <a:spcPct val="50000"/>
              </a:spcBef>
              <a:buFont typeface="Book Antiqua" pitchFamily="18" charset="0"/>
              <a:buChar char="―"/>
            </a:pPr>
            <a:r>
              <a:rPr lang="en-US" sz="3200" b="1" dirty="0">
                <a:latin typeface="Maiandra GD" pitchFamily="34" charset="0"/>
              </a:rPr>
              <a:t>  metrically correct (&gt; cm accurate)</a:t>
            </a:r>
          </a:p>
          <a:p>
            <a:pPr lvl="2" eaLnBrk="0" hangingPunct="0">
              <a:spcBef>
                <a:spcPct val="50000"/>
              </a:spcBef>
              <a:buFont typeface="Book Antiqua" pitchFamily="18" charset="0"/>
              <a:buChar char="―"/>
            </a:pPr>
            <a:r>
              <a:rPr lang="en-US" sz="3200" b="1" dirty="0">
                <a:latin typeface="Maiandra GD" pitchFamily="34" charset="0"/>
              </a:rPr>
              <a:t>  holistic /integrated</a:t>
            </a:r>
          </a:p>
          <a:p>
            <a:pPr lvl="2" eaLnBrk="0" hangingPunct="0">
              <a:spcBef>
                <a:spcPct val="50000"/>
              </a:spcBef>
              <a:buFont typeface="Book Antiqua" pitchFamily="18" charset="0"/>
              <a:buChar char="―"/>
            </a:pPr>
            <a:r>
              <a:rPr lang="en-US" sz="3200" b="1" dirty="0">
                <a:latin typeface="Maiandra GD" pitchFamily="34" charset="0"/>
              </a:rPr>
              <a:t> data in 2D and  3D models form</a:t>
            </a:r>
          </a:p>
          <a:p>
            <a:pPr lvl="2" eaLnBrk="0" hangingPunct="0">
              <a:spcBef>
                <a:spcPct val="50000"/>
              </a:spcBef>
              <a:buFont typeface="Book Antiqua" pitchFamily="18" charset="0"/>
              <a:buChar char="―"/>
            </a:pPr>
            <a:r>
              <a:rPr lang="en-US" sz="3200" b="1" dirty="0">
                <a:latin typeface="Maiandra GD" pitchFamily="34" charset="0"/>
              </a:rPr>
              <a:t>  all data are retained in ‘raw’ format</a:t>
            </a:r>
          </a:p>
          <a:p>
            <a:pPr lvl="2" eaLnBrk="0" hangingPunct="0">
              <a:spcBef>
                <a:spcPct val="50000"/>
              </a:spcBef>
              <a:buFont typeface="Book Antiqua" pitchFamily="18" charset="0"/>
              <a:buChar char="―"/>
            </a:pPr>
            <a:r>
              <a:rPr lang="en-US" sz="3200" b="1" dirty="0">
                <a:latin typeface="Maiandra GD" pitchFamily="34" charset="0"/>
              </a:rPr>
              <a:t> metadata for all objects</a:t>
            </a:r>
          </a:p>
          <a:p>
            <a:pPr algn="ctr" eaLnBrk="0" hangingPunct="0">
              <a:spcBef>
                <a:spcPct val="50000"/>
              </a:spcBef>
            </a:pPr>
            <a:endParaRPr lang="en-US" sz="3600" b="1" dirty="0">
              <a:latin typeface="Book Antiqua" pitchFamily="18" charset="0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09544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873F-2276-4213-BF8D-479DFEB46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dirty="0">
                <a:solidFill>
                  <a:schemeClr val="accent6"/>
                </a:solidFill>
              </a:rPr>
              <a:t>Technologies for Spatial Documentation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C1128-C858-44E0-8062-7C93D4464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0018"/>
            <a:ext cx="10515600" cy="4666945"/>
          </a:xfrm>
        </p:spPr>
        <p:txBody>
          <a:bodyPr>
            <a:normAutofit/>
          </a:bodyPr>
          <a:lstStyle/>
          <a:p>
            <a:pPr lvl="2">
              <a:buFont typeface="Calibri" pitchFamily="34" charset="0"/>
              <a:buChar char="—"/>
            </a:pPr>
            <a:r>
              <a:rPr lang="en-ZA" sz="2800" dirty="0"/>
              <a:t> </a:t>
            </a:r>
            <a:r>
              <a:rPr lang="en-ZA" sz="2800" b="1" dirty="0"/>
              <a:t>Laser scanning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Photogrammetry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Satellite imagery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GIS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GPS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Conventional Surveying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Panoramas (HDR)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Photography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Videos</a:t>
            </a:r>
          </a:p>
          <a:p>
            <a:pPr lvl="2">
              <a:buFont typeface="Calibri" pitchFamily="34" charset="0"/>
              <a:buChar char="—"/>
            </a:pPr>
            <a:r>
              <a:rPr lang="en-ZA" sz="2800" b="1" dirty="0"/>
              <a:t> VR/AR</a:t>
            </a:r>
          </a:p>
          <a:p>
            <a:pPr lvl="2">
              <a:buFont typeface="Calibri" pitchFamily="34" charset="0"/>
              <a:buChar char="—"/>
            </a:pPr>
            <a:endParaRPr lang="en-ZA" sz="2800" b="1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5549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873F-2276-4213-BF8D-479DFEB4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ZA" dirty="0">
                <a:solidFill>
                  <a:schemeClr val="accent6"/>
                </a:solidFill>
              </a:rPr>
              <a:t>Fieldwork &amp; Data Processing</a:t>
            </a:r>
          </a:p>
        </p:txBody>
      </p:sp>
    </p:spTree>
    <p:extLst>
      <p:ext uri="{BB962C8B-B14F-4D97-AF65-F5344CB8AC3E}">
        <p14:creationId xmlns:p14="http://schemas.microsoft.com/office/powerpoint/2010/main" val="2052823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/tmp/beautiful_ai_exports/-MTa06JCKJwOweNGYTYE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2900</TotalTime>
  <Words>574</Words>
  <Application>Microsoft Office PowerPoint</Application>
  <PresentationFormat>Widescreen</PresentationFormat>
  <Paragraphs>119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Maiandra GD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Principal  Objectives </vt:lpstr>
      <vt:lpstr>Documentation Principles </vt:lpstr>
      <vt:lpstr>Technologies for Spatial Documentation</vt:lpstr>
      <vt:lpstr>Fieldwork &amp; Data Processing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Metadata, file management, data management</vt:lpstr>
      <vt:lpstr>Zamani Data at UCT</vt:lpstr>
      <vt:lpstr>Breaking Down Barriers</vt:lpstr>
      <vt:lpstr>Some Projects / Uses of Zamani Data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Roshan Bhurtha</dc:creator>
  <cp:lastModifiedBy>Roshan Bhurtha</cp:lastModifiedBy>
  <cp:revision>66</cp:revision>
  <dcterms:created xsi:type="dcterms:W3CDTF">2021-02-15T10:42:00Z</dcterms:created>
  <dcterms:modified xsi:type="dcterms:W3CDTF">2021-11-02T09:38:12Z</dcterms:modified>
</cp:coreProperties>
</file>